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374" r:id="rId3"/>
    <p:sldId id="2375" r:id="rId4"/>
    <p:sldId id="2360" r:id="rId5"/>
    <p:sldId id="2376" r:id="rId6"/>
    <p:sldId id="2373" r:id="rId7"/>
    <p:sldId id="1941" r:id="rId8"/>
    <p:sldId id="1949" r:id="rId9"/>
    <p:sldId id="1952" r:id="rId10"/>
    <p:sldId id="1951" r:id="rId12"/>
    <p:sldId id="1953" r:id="rId13"/>
    <p:sldId id="1954" r:id="rId14"/>
    <p:sldId id="1957" r:id="rId15"/>
    <p:sldId id="273" r:id="rId16"/>
    <p:sldId id="321" r:id="rId17"/>
    <p:sldId id="2330" r:id="rId18"/>
    <p:sldId id="322" r:id="rId19"/>
    <p:sldId id="581" r:id="rId20"/>
    <p:sldId id="301" r:id="rId21"/>
    <p:sldId id="325" r:id="rId22"/>
    <p:sldId id="1452" r:id="rId23"/>
    <p:sldId id="2260" r:id="rId24"/>
    <p:sldId id="2310" r:id="rId25"/>
    <p:sldId id="2261" r:id="rId26"/>
    <p:sldId id="2262" r:id="rId27"/>
    <p:sldId id="2318" r:id="rId28"/>
    <p:sldId id="2332" r:id="rId29"/>
    <p:sldId id="266" r:id="rId30"/>
    <p:sldId id="338" r:id="rId31"/>
    <p:sldId id="326" r:id="rId32"/>
    <p:sldId id="2333" r:id="rId33"/>
    <p:sldId id="263" r:id="rId34"/>
    <p:sldId id="327" r:id="rId35"/>
    <p:sldId id="280" r:id="rId36"/>
    <p:sldId id="279" r:id="rId37"/>
    <p:sldId id="304" r:id="rId38"/>
    <p:sldId id="2334" r:id="rId39"/>
    <p:sldId id="305" r:id="rId40"/>
    <p:sldId id="335" r:id="rId41"/>
    <p:sldId id="329" r:id="rId42"/>
    <p:sldId id="282" r:id="rId43"/>
    <p:sldId id="2378" r:id="rId44"/>
    <p:sldId id="331" r:id="rId4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0033"/>
    <a:srgbClr val="FFEBEE"/>
    <a:srgbClr val="336600"/>
    <a:srgbClr val="003300"/>
    <a:srgbClr val="CC6600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254"/>
  </p:normalViewPr>
  <p:slideViewPr>
    <p:cSldViewPr showGuides="1">
      <p:cViewPr varScale="1">
        <p:scale>
          <a:sx n="64" d="100"/>
          <a:sy n="64" d="100"/>
        </p:scale>
        <p:origin x="724" y="36"/>
      </p:cViewPr>
      <p:guideLst>
        <p:guide orient="horz" pos="2192"/>
        <p:guide pos="3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kumimoji="1"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kumimoji="1"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kumimoji="1"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200" b="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22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42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kumimoji="1"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kumimoji="1"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5.wmf"/><Relationship Id="rId1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hyperlink" Target="file:///G:\powerpoint\djdzys.avi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oleObject" Target="../embeddings/oleObject13.bin"/><Relationship Id="rId1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34.wmf"/><Relationship Id="rId1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image" Target="../media/image33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6"/>
          <p:cNvSpPr txBox="1"/>
          <p:nvPr/>
        </p:nvSpPr>
        <p:spPr>
          <a:xfrm>
            <a:off x="2024063" y="606425"/>
            <a:ext cx="6911975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5400" b="0" dirty="0">
                <a:solidFill>
                  <a:srgbClr val="0000B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结构化学</a:t>
            </a:r>
            <a:endParaRPr lang="zh-CN" altLang="en-US" sz="5400" b="0" dirty="0">
              <a:solidFill>
                <a:srgbClr val="0000B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8" name="Text Box 4"/>
          <p:cNvSpPr txBox="1"/>
          <p:nvPr/>
        </p:nvSpPr>
        <p:spPr>
          <a:xfrm>
            <a:off x="3397885" y="4930140"/>
            <a:ext cx="51168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spcBef>
                <a:spcPct val="20000"/>
              </a:spcBef>
            </a:pPr>
            <a:r>
              <a:rPr lang="zh-CN" altLang="en-US" sz="48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主讲：  潘秀梅</a:t>
            </a:r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60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600" dirty="0">
                <a:solidFill>
                  <a:srgbClr val="66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endParaRPr lang="zh-CN" altLang="en-US" sz="3600" dirty="0">
              <a:solidFill>
                <a:srgbClr val="6600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076" name="Picture 10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115" y="1823720"/>
            <a:ext cx="3652520" cy="2870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53250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53251" name="Text Box 8"/>
          <p:cNvSpPr txBox="1"/>
          <p:nvPr/>
        </p:nvSpPr>
        <p:spPr>
          <a:xfrm>
            <a:off x="1551305" y="415925"/>
            <a:ext cx="7397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32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瑞利、金斯黑体辐射能量公式：</a:t>
            </a:r>
            <a:endParaRPr lang="en-US" altLang="zh-CN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5" name="Object 14"/>
          <p:cNvGraphicFramePr/>
          <p:nvPr/>
        </p:nvGraphicFramePr>
        <p:xfrm>
          <a:off x="4778375" y="1136650"/>
          <a:ext cx="330327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" r:id="rId1" imgW="1143000" imgH="419100" progId="Equation.3">
                  <p:embed/>
                </p:oleObj>
              </mc:Choice>
              <mc:Fallback>
                <p:oleObj name="" r:id="rId1" imgW="1143000" imgH="419100" progId="Equation.3">
                  <p:embed/>
                  <p:pic>
                    <p:nvPicPr>
                      <p:cNvPr id="0" name="图片 6144" descr="image6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78375" y="1136650"/>
                        <a:ext cx="3303270" cy="1006475"/>
                      </a:xfrm>
                      <a:prstGeom prst="rect">
                        <a:avLst/>
                      </a:prstGeom>
                      <a:noFill/>
                      <a:ln w="4445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2" name="Rectangle 6"/>
          <p:cNvSpPr/>
          <p:nvPr/>
        </p:nvSpPr>
        <p:spPr>
          <a:xfrm>
            <a:off x="2987675" y="2453005"/>
            <a:ext cx="6186805" cy="12204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3735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只适用于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长波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部分</a:t>
            </a:r>
            <a:endParaRPr lang="en-US" altLang="zh-CN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/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短波部分引出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“紫外灾难”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885" y="4116705"/>
            <a:ext cx="3562985" cy="2317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5529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55301" name="Rectangle 8"/>
          <p:cNvSpPr/>
          <p:nvPr/>
        </p:nvSpPr>
        <p:spPr>
          <a:xfrm>
            <a:off x="0" y="2975293"/>
            <a:ext cx="30988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sz="373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3" name="Rectangle 10"/>
          <p:cNvSpPr/>
          <p:nvPr/>
        </p:nvSpPr>
        <p:spPr>
          <a:xfrm>
            <a:off x="0" y="2975293"/>
            <a:ext cx="30988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sz="373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5902" y="1568981"/>
            <a:ext cx="6408712" cy="347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735" b="0" dirty="0">
                <a:solidFill>
                  <a:schemeClr val="bg2"/>
                </a:solidFill>
                <a:sym typeface="+mn-ea"/>
              </a:rPr>
              <a:t>   </a:t>
            </a:r>
            <a:r>
              <a:rPr lang="zh-CN" altLang="en-US" sz="3735" b="0" dirty="0">
                <a:solidFill>
                  <a:schemeClr val="bg2"/>
                </a:solidFill>
                <a:sym typeface="+mn-ea"/>
              </a:rPr>
              <a:t>  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黑体腔内辐射能的吸收或释放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不能连续进行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，只能以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某一个最小单位做跳跃式改变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，其大小与辐射波频率有关。</a:t>
            </a:r>
            <a:r>
              <a:rPr lang="zh-CN" altLang="en-US" sz="3735" b="0" dirty="0">
                <a:solidFill>
                  <a:schemeClr val="bg2"/>
                </a:solidFill>
                <a:sym typeface="+mn-ea"/>
              </a:rPr>
              <a:t>        </a:t>
            </a:r>
            <a:endParaRPr lang="zh-CN" altLang="en-US" sz="3735" b="0" dirty="0"/>
          </a:p>
        </p:txBody>
      </p:sp>
      <p:sp>
        <p:nvSpPr>
          <p:cNvPr id="9" name="Text Box 12"/>
          <p:cNvSpPr txBox="1"/>
          <p:nvPr/>
        </p:nvSpPr>
        <p:spPr>
          <a:xfrm>
            <a:off x="490855" y="702945"/>
            <a:ext cx="73863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普朗克（ </a:t>
            </a:r>
            <a:r>
              <a:rPr lang="en-US" altLang="zh-CN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Planck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en-US" altLang="zh-CN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量子论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要点：</a:t>
            </a:r>
            <a:endParaRPr lang="zh-CN" altLang="en-US" sz="3600" b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8" name="图片 103427" descr="planc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2230" y="1769745"/>
            <a:ext cx="1459230" cy="1871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396480" y="3774440"/>
            <a:ext cx="3506470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量子论的奠基人</a:t>
            </a:r>
            <a:r>
              <a:rPr lang="zh-CN" altLang="en-US" sz="3735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735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94505" y="4543486"/>
            <a:ext cx="4968469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1918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年获诺贝尔物理学奖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04370" y="1906586"/>
            <a:ext cx="29978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普朗克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1858-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1947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422" name="Rectangle 6"/>
          <p:cNvSpPr/>
          <p:nvPr/>
        </p:nvSpPr>
        <p:spPr>
          <a:xfrm>
            <a:off x="2221865" y="4194810"/>
            <a:ext cx="7069455" cy="17849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普朗克（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Planck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常数：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h=6.6260755 × 10</a:t>
            </a:r>
            <a:r>
              <a:rPr lang="en-US" altLang="zh-CN" sz="36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-34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J·s</a:t>
            </a:r>
            <a:endParaRPr lang="en-US" altLang="zh-CN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60423" name="Object 7"/>
          <p:cNvGraphicFramePr/>
          <p:nvPr/>
        </p:nvGraphicFramePr>
        <p:xfrm>
          <a:off x="3638243" y="1049971"/>
          <a:ext cx="2302933" cy="89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" r:id="rId1" imgW="469900" imgH="177800" progId="Equation.3">
                  <p:embed/>
                </p:oleObj>
              </mc:Choice>
              <mc:Fallback>
                <p:oleObj name="" r:id="rId1" imgW="469900" imgH="177800" progId="Equation.3">
                  <p:embed/>
                  <p:pic>
                    <p:nvPicPr>
                      <p:cNvPr id="0" name="图片 9216" descr="image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38243" y="1049971"/>
                        <a:ext cx="2302933" cy="8911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9"/>
          <p:cNvGraphicFramePr/>
          <p:nvPr/>
        </p:nvGraphicFramePr>
        <p:xfrm>
          <a:off x="3094177" y="2163974"/>
          <a:ext cx="3949700" cy="76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" r:id="rId3" imgW="925195" imgH="177800" progId="Equation.3">
                  <p:embed/>
                </p:oleObj>
              </mc:Choice>
              <mc:Fallback>
                <p:oleObj name="" r:id="rId3" imgW="925195" imgH="177800" progId="Equation.3">
                  <p:embed/>
                  <p:pic>
                    <p:nvPicPr>
                      <p:cNvPr id="0" name="图片 9217" descr="image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4177" y="2163974"/>
                        <a:ext cx="3949700" cy="76834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Rectangle 11"/>
          <p:cNvSpPr/>
          <p:nvPr/>
        </p:nvSpPr>
        <p:spPr>
          <a:xfrm>
            <a:off x="3017489" y="3410963"/>
            <a:ext cx="53638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(n=1, 2, 3…)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量子数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1900" y="404507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黑体能量量子化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614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61443" name="Text Box 6"/>
          <p:cNvSpPr txBox="1"/>
          <p:nvPr/>
        </p:nvSpPr>
        <p:spPr>
          <a:xfrm>
            <a:off x="5181600" y="2397125"/>
            <a:ext cx="5922645" cy="17849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735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600" b="0" dirty="0">
                <a:solidFill>
                  <a:schemeClr val="bg2"/>
                </a:solidFill>
              </a:rPr>
              <a:t>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当光照射到纯净金属表面时有电子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称光电子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逸出。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1444" name="Picture 10" descr="gdxyzhuang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3872" y="1816368"/>
            <a:ext cx="2595245" cy="3226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5" name="Rectangle 1035"/>
          <p:cNvSpPr/>
          <p:nvPr/>
        </p:nvSpPr>
        <p:spPr>
          <a:xfrm>
            <a:off x="1521037" y="762001"/>
            <a:ext cx="53263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光电效应与光量子学说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6246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104452" name="Rectangle 4"/>
          <p:cNvSpPr/>
          <p:nvPr/>
        </p:nvSpPr>
        <p:spPr>
          <a:xfrm>
            <a:off x="1872615" y="1917065"/>
            <a:ext cx="85217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802005" indent="-802005"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(1)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光电子的动能与光强无关，与频率有关；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802005" indent="-802005"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(2)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对于一定金属，存在临阈频率；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802005" indent="-802005"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(3)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单位时间脱出光电子数与光强成正比；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802005" indent="-802005"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(4) 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加反向电压，抑制光电流发生。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8873" y="668655"/>
            <a:ext cx="2468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实验现象：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453" name="Text Box 5"/>
          <p:cNvSpPr txBox="1"/>
          <p:nvPr/>
        </p:nvSpPr>
        <p:spPr>
          <a:xfrm>
            <a:off x="244475" y="1285240"/>
            <a:ext cx="2815590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735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困难所在</a:t>
            </a:r>
            <a:r>
              <a:rPr lang="zh-CN" altLang="en-US" sz="3735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endParaRPr lang="zh-CN" altLang="en-US" sz="3735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0065" y="568960"/>
            <a:ext cx="80670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按照电磁波理论: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光电子动能与光强有关，与光频无关。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光电效应不能用电磁场理论解释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544195" y="3261995"/>
            <a:ext cx="4142105" cy="589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爱因斯坦光子学说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1452" name="Text Box 12"/>
          <p:cNvSpPr txBox="1"/>
          <p:nvPr/>
        </p:nvSpPr>
        <p:spPr>
          <a:xfrm>
            <a:off x="3244215" y="5726430"/>
            <a:ext cx="4779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获1921年诺贝尔物理学奖 </a:t>
            </a:r>
            <a:endParaRPr lang="zh-CN" altLang="en-US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1454" name="Picture 14" descr="Albert Einstein(1879-1955,1921Phy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6855" y="4059555"/>
            <a:ext cx="1553210" cy="2188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2" name="文本框 106501"/>
          <p:cNvSpPr txBox="1"/>
          <p:nvPr/>
        </p:nvSpPr>
        <p:spPr>
          <a:xfrm>
            <a:off x="8023225" y="3545205"/>
            <a:ext cx="2040890" cy="2461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光子学说</a:t>
            </a:r>
            <a:endParaRPr lang="zh-CN" altLang="en-US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狭义相对论</a:t>
            </a:r>
            <a:endParaRPr lang="zh-CN" altLang="en-US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广义相对论 </a:t>
            </a:r>
            <a:endParaRPr lang="zh-CN" altLang="en-US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0740" y="4269740"/>
            <a:ext cx="38125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阿尔伯特·爱因斯坦</a:t>
            </a:r>
            <a:endParaRPr lang="zh-CN" altLang="en-US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(1879-1955)</a:t>
            </a:r>
            <a:endParaRPr lang="zh-CN" altLang="en-US" b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6451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105479" name="Text Box 1031"/>
          <p:cNvSpPr txBox="1"/>
          <p:nvPr/>
        </p:nvSpPr>
        <p:spPr>
          <a:xfrm>
            <a:off x="702310" y="1539875"/>
            <a:ext cx="9773285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624205" indent="-624205"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(1)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光是</a:t>
            </a:r>
            <a:r>
              <a:rPr lang="zh-CN" altLang="en-US" sz="32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粒子流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，能量</a:t>
            </a:r>
            <a:r>
              <a:rPr lang="zh-CN" altLang="en-US" sz="32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量子化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Text Box 1028"/>
          <p:cNvSpPr txBox="1"/>
          <p:nvPr/>
        </p:nvSpPr>
        <p:spPr>
          <a:xfrm>
            <a:off x="646854" y="2984748"/>
            <a:ext cx="114093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(3)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光子的能量</a:t>
            </a:r>
            <a:r>
              <a:rPr lang="el-GR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ε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=hν=mc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最小单位称</a:t>
            </a:r>
            <a:r>
              <a:rPr lang="zh-CN" altLang="en-US" sz="32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光量子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Text Box 1029"/>
          <p:cNvSpPr txBox="1"/>
          <p:nvPr/>
        </p:nvSpPr>
        <p:spPr>
          <a:xfrm>
            <a:off x="702310" y="4960831"/>
            <a:ext cx="9401175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717550" indent="-717550"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(5)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光子动量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p=mc=h/λ,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光具有</a:t>
            </a:r>
            <a:r>
              <a:rPr lang="zh-CN" altLang="en-US" sz="32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波粒二象性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 Box 1030"/>
          <p:cNvSpPr txBox="1"/>
          <p:nvPr/>
        </p:nvSpPr>
        <p:spPr>
          <a:xfrm>
            <a:off x="191344" y="3999904"/>
            <a:ext cx="12288688" cy="589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900430" indent="-90043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(4)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光存在动质量，静质量为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Text Box 1032"/>
          <p:cNvSpPr txBox="1"/>
          <p:nvPr/>
        </p:nvSpPr>
        <p:spPr>
          <a:xfrm>
            <a:off x="646854" y="2341943"/>
            <a:ext cx="9144000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(2)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光速为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c=2.99792×10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ms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-1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3155" y="605727"/>
            <a:ext cx="5212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爱因斯坦光子学说要点：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2" grpId="0"/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6553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65539" name="Rectangle 1034"/>
          <p:cNvSpPr/>
          <p:nvPr/>
        </p:nvSpPr>
        <p:spPr>
          <a:xfrm>
            <a:off x="0" y="2892743"/>
            <a:ext cx="30988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sz="373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554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5520" y="473710"/>
            <a:ext cx="7920880" cy="5751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6656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2" name="Text Box 2"/>
          <p:cNvSpPr txBox="1"/>
          <p:nvPr/>
        </p:nvSpPr>
        <p:spPr>
          <a:xfrm>
            <a:off x="1360617" y="2478213"/>
            <a:ext cx="8354377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735" b="0" baseline="3000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当光照射到金属表面后，一个光子被一个电子吸收，光子的能量一部分用来克服金属对表面电子的束缚能</a:t>
            </a:r>
            <a:r>
              <a:rPr lang="en-US" altLang="zh-CN" sz="3600" b="0" i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en-US" altLang="zh-CN" sz="36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又称逸出功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，另一部分转化为光电子动能。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4" name="Text Box 3"/>
          <p:cNvSpPr txBox="1"/>
          <p:nvPr/>
        </p:nvSpPr>
        <p:spPr>
          <a:xfrm>
            <a:off x="1478281" y="578486"/>
            <a:ext cx="5329767" cy="5892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爱因斯坦光电方程</a:t>
            </a:r>
            <a:r>
              <a:rPr lang="en-US" altLang="zh-CN" sz="3600" b="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3600" b="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5" name="Text Box 8"/>
          <p:cNvSpPr txBox="1"/>
          <p:nvPr/>
        </p:nvSpPr>
        <p:spPr>
          <a:xfrm>
            <a:off x="1845733" y="1464733"/>
            <a:ext cx="309880" cy="7480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426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6566" name="Object 9"/>
          <p:cNvGraphicFramePr/>
          <p:nvPr/>
        </p:nvGraphicFramePr>
        <p:xfrm>
          <a:off x="6019800" y="3285067"/>
          <a:ext cx="152400" cy="28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" r:id="rId1" imgW="114300" imgH="215265" progId="Equation.3">
                  <p:embed/>
                </p:oleObj>
              </mc:Choice>
              <mc:Fallback>
                <p:oleObj name="" r:id="rId1" imgW="114300" imgH="215265" progId="Equation.3">
                  <p:embed/>
                  <p:pic>
                    <p:nvPicPr>
                      <p:cNvPr id="0" name="图片 11264" descr="image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19800" y="3285067"/>
                        <a:ext cx="152400" cy="2878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0"/>
          <p:cNvGraphicFramePr/>
          <p:nvPr/>
        </p:nvGraphicFramePr>
        <p:xfrm>
          <a:off x="1478492" y="1169882"/>
          <a:ext cx="8715867" cy="130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" r:id="rId3" imgW="58521600" imgH="9448800" progId="Equation.3">
                  <p:embed/>
                </p:oleObj>
              </mc:Choice>
              <mc:Fallback>
                <p:oleObj name="" r:id="rId3" imgW="58521600" imgH="9448800" progId="Equation.3">
                  <p:embed/>
                  <p:pic>
                    <p:nvPicPr>
                      <p:cNvPr id="0" name="图片 11265" descr="image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8492" y="1169882"/>
                        <a:ext cx="8715867" cy="13085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6758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110597" name="Text Box 5"/>
          <p:cNvSpPr txBox="1"/>
          <p:nvPr/>
        </p:nvSpPr>
        <p:spPr>
          <a:xfrm>
            <a:off x="1594249" y="908720"/>
            <a:ext cx="7143351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1916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罗伯特 </a:t>
            </a:r>
            <a:r>
              <a:rPr lang="en-US" altLang="zh-CN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 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密里根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实验证实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爱因斯坦光电方程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具有普适性。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6764" y="2765683"/>
            <a:ext cx="6192688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1923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阿瑟</a:t>
            </a:r>
            <a:r>
              <a:rPr lang="en-US" altLang="zh-CN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康普顿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X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射线与电子碰撞的散射实验证实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爱因斯坦关系式</a:t>
            </a:r>
            <a:r>
              <a:rPr lang="en-US" altLang="zh-CN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p=h/λ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成立。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400" b="0" dirty="0"/>
            </a:fld>
            <a:endParaRPr lang="zh-CN" altLang="en-US" sz="1400" b="0" dirty="0"/>
          </a:p>
        </p:txBody>
      </p:sp>
      <p:sp>
        <p:nvSpPr>
          <p:cNvPr id="61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b="0" dirty="0"/>
            </a:fld>
            <a:endParaRPr lang="en-US" altLang="zh-CN" sz="1400" b="0" dirty="0"/>
          </a:p>
        </p:txBody>
      </p:sp>
      <p:sp>
        <p:nvSpPr>
          <p:cNvPr id="6150" name="文本框 3"/>
          <p:cNvSpPr txBox="1"/>
          <p:nvPr/>
        </p:nvSpPr>
        <p:spPr>
          <a:xfrm>
            <a:off x="1982470" y="2304415"/>
            <a:ext cx="840803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4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《结构化学》</a:t>
            </a:r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主要研究</a:t>
            </a:r>
            <a:r>
              <a:rPr lang="zh-CN" altLang="en-US" sz="4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原子、分子和晶体的结构</a:t>
            </a:r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(几何结构和电子结构)以及</a:t>
            </a:r>
            <a:r>
              <a:rPr lang="zh-CN" altLang="en-US" sz="40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结构和性质间的相互关系</a:t>
            </a:r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4000" b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086610" y="633095"/>
            <a:ext cx="7069455" cy="1212850"/>
          </a:xfrm>
        </p:spPr>
        <p:txBody>
          <a:bodyPr wrap="square" lIns="91440" tIns="45720" rIns="91440" bIns="45720" anchor="ctr"/>
          <a:p>
            <a:pPr algn="l" eaLnBrk="1" latinLnBrk="0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               </a:t>
            </a:r>
            <a:r>
              <a:rPr lang="zh-CN" altLang="en-US" sz="48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绪   论</a:t>
            </a:r>
            <a:endParaRPr lang="zh-CN" altLang="en-US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1127448" y="764704"/>
            <a:ext cx="72694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氢原子光谱与玻尔原子结构理论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le 2"/>
          <p:cNvSpPr txBox="1"/>
          <p:nvPr/>
        </p:nvSpPr>
        <p:spPr>
          <a:xfrm>
            <a:off x="860309" y="1988840"/>
            <a:ext cx="8476051" cy="1055793"/>
          </a:xfrm>
          <a:prstGeom prst="rect">
            <a:avLst/>
          </a:prstGeom>
        </p:spPr>
        <p:txBody>
          <a:bodyPr wrap="square" lIns="121920" tIns="60960" rIns="121920" bIns="6096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600" b="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氢原子线状</a:t>
            </a:r>
            <a:r>
              <a:rPr lang="zh-CN" altLang="en-US" sz="3600" b="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光谱</a:t>
            </a:r>
            <a:endParaRPr lang="en-US" altLang="zh-CN" sz="3600" b="0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1664" y="3175011"/>
            <a:ext cx="4536504" cy="12767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"/>
          <p:cNvSpPr txBox="1"/>
          <p:nvPr/>
        </p:nvSpPr>
        <p:spPr>
          <a:xfrm>
            <a:off x="1415480" y="4725144"/>
            <a:ext cx="82009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氢原子线状</a:t>
            </a:r>
            <a:r>
              <a:rPr lang="zh-CN" altLang="en-US" sz="3600" b="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光谱</a:t>
            </a:r>
            <a:r>
              <a:rPr lang="zh-CN" altLang="en-US" sz="3600" b="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不能用经典物理学解释</a:t>
            </a:r>
            <a:endParaRPr lang="zh-CN" altLang="en-US" sz="36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819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78855" name="文本框 2"/>
          <p:cNvSpPr txBox="1"/>
          <p:nvPr/>
        </p:nvSpPr>
        <p:spPr>
          <a:xfrm>
            <a:off x="1055440" y="571335"/>
            <a:ext cx="921702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巴尔末光谱经验公式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经里德堡改进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):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8857" name="对象 -2147482601"/>
          <p:cNvGraphicFramePr/>
          <p:nvPr/>
        </p:nvGraphicFramePr>
        <p:xfrm>
          <a:off x="2909811" y="2895443"/>
          <a:ext cx="1367705" cy="5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" r:id="rId1" imgW="16154400" imgH="5181600" progId="Equation.3">
                  <p:embed/>
                </p:oleObj>
              </mc:Choice>
              <mc:Fallback>
                <p:oleObj name="" r:id="rId1" imgW="16154400" imgH="5181600" progId="Equation.3">
                  <p:embed/>
                  <p:pic>
                    <p:nvPicPr>
                      <p:cNvPr id="0" name="图片 13313" descr="image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09811" y="2895443"/>
                        <a:ext cx="1367705" cy="576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文本框 5"/>
          <p:cNvSpPr txBox="1"/>
          <p:nvPr/>
        </p:nvSpPr>
        <p:spPr>
          <a:xfrm>
            <a:off x="5133311" y="2895890"/>
            <a:ext cx="413173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（n</a:t>
            </a:r>
            <a:r>
              <a:rPr lang="zh-CN" altLang="en-US" sz="36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=2,3…）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6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" name="对象 -2147482602"/>
          <p:cNvGraphicFramePr/>
          <p:nvPr/>
        </p:nvGraphicFramePr>
        <p:xfrm>
          <a:off x="2639616" y="1462850"/>
          <a:ext cx="273630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" r:id="rId3" imgW="32308800" imgH="10363200" progId="Equation.3">
                  <p:embed/>
                </p:oleObj>
              </mc:Choice>
              <mc:Fallback>
                <p:oleObj name="" r:id="rId3" imgW="32308800" imgH="10363200" progId="Equation.3">
                  <p:embed/>
                  <p:pic>
                    <p:nvPicPr>
                      <p:cNvPr id="0" name="图片 13312" descr="image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616" y="1462850"/>
                        <a:ext cx="2736304" cy="115212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-2147482602"/>
          <p:cNvGraphicFramePr/>
          <p:nvPr/>
        </p:nvGraphicFramePr>
        <p:xfrm>
          <a:off x="2532426" y="4973179"/>
          <a:ext cx="5183989" cy="80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" r:id="rId5" imgW="1612900" imgH="241300" progId="Equation.3">
                  <p:embed/>
                </p:oleObj>
              </mc:Choice>
              <mc:Fallback>
                <p:oleObj name="" r:id="rId5" imgW="1612900" imgH="241300" progId="Equation.3">
                  <p:embed/>
                  <p:pic>
                    <p:nvPicPr>
                      <p:cNvPr id="0" name="图片 13312" descr="image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2426" y="4973179"/>
                        <a:ext cx="5183989" cy="80996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593786" y="3971793"/>
            <a:ext cx="30243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里德堡常数：</a:t>
            </a:r>
            <a:endParaRPr lang="zh-CN" altLang="en-US" sz="36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819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70664" name="Text Box 8"/>
          <p:cNvSpPr txBox="1"/>
          <p:nvPr/>
        </p:nvSpPr>
        <p:spPr>
          <a:xfrm>
            <a:off x="1631509" y="1255910"/>
            <a:ext cx="5904656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717550" indent="-717550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  </a:t>
            </a:r>
            <a:r>
              <a:rPr lang="zh-CN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定态规则：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电子在圆形轨道上运动，角动量量子化。即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M=nh/2π, n=1, 2, 3 ….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5" name="Text Box 9"/>
          <p:cNvSpPr txBox="1"/>
          <p:nvPr/>
        </p:nvSpPr>
        <p:spPr>
          <a:xfrm>
            <a:off x="695400" y="486437"/>
            <a:ext cx="892899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Bohr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原子结构理论（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1913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年）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6" name="Text Box 10"/>
          <p:cNvSpPr txBox="1"/>
          <p:nvPr/>
        </p:nvSpPr>
        <p:spPr>
          <a:xfrm>
            <a:off x="1631504" y="4107810"/>
            <a:ext cx="612068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717550" indent="-717550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频率规则：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电子在轨道间迁移时吸收和辐射能量。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17550" indent="-717550"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3200" b="0" dirty="0" err="1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hν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=|E</a:t>
            </a:r>
            <a:r>
              <a:rPr lang="en-US" altLang="zh-CN" sz="32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-E</a:t>
            </a:r>
            <a:r>
              <a:rPr lang="en-US" altLang="zh-CN" sz="32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|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193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6240" y="2060848"/>
            <a:ext cx="2016224" cy="1797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06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8294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82947" name="Text Box 2"/>
          <p:cNvSpPr txBox="1"/>
          <p:nvPr/>
        </p:nvSpPr>
        <p:spPr>
          <a:xfrm>
            <a:off x="914475" y="662037"/>
            <a:ext cx="9547689" cy="2929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结果：</a:t>
            </a:r>
            <a:endParaRPr lang="en-US" altLang="zh-CN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735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  </a:t>
            </a:r>
            <a:r>
              <a:rPr lang="zh-CN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</a:t>
            </a:r>
            <a:r>
              <a:rPr lang="en-US" altLang="zh-CN" sz="32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Bohr</a:t>
            </a:r>
            <a:r>
              <a:rPr lang="zh-CN" altLang="en-US" sz="32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半径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 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n=1(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基态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r = a</a:t>
            </a:r>
            <a:r>
              <a:rPr lang="en-US" altLang="zh-CN" sz="32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 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0.529Å   1Å =10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-10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n≠1(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激发态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r = n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32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n=1,2,3...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32" name="Text Box 4"/>
          <p:cNvSpPr txBox="1"/>
          <p:nvPr/>
        </p:nvSpPr>
        <p:spPr>
          <a:xfrm>
            <a:off x="970915" y="3719830"/>
            <a:ext cx="72548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2) </a:t>
            </a:r>
            <a:r>
              <a:rPr lang="zh-CN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氢原子</a:t>
            </a:r>
            <a:r>
              <a:rPr lang="zh-CN" altLang="en-US" sz="32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E</a:t>
            </a:r>
            <a:r>
              <a:rPr lang="en-US" altLang="zh-CN" sz="32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(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基态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= -R = -13.6 eV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3200" b="0" dirty="0" err="1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en-US" altLang="zh-CN" sz="3200" b="0" baseline="-25000" dirty="0" err="1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(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激发态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= -R/n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图片 3"/>
          <p:cNvSpPr/>
          <p:nvPr/>
        </p:nvSpPr>
        <p:spPr>
          <a:xfrm>
            <a:off x="6096000" y="3429000"/>
            <a:ext cx="4825397" cy="2120635"/>
          </a:xfrm>
        </p:spPr>
      </p:sp>
      <p:graphicFrame>
        <p:nvGraphicFramePr>
          <p:cNvPr id="10" name="Object 3"/>
          <p:cNvGraphicFramePr/>
          <p:nvPr/>
        </p:nvGraphicFramePr>
        <p:xfrm>
          <a:off x="2207558" y="2032645"/>
          <a:ext cx="7008283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" r:id="rId1" imgW="49377600" imgH="16459200" progId="Equation.3">
                  <p:embed/>
                </p:oleObj>
              </mc:Choice>
              <mc:Fallback>
                <p:oleObj name="" r:id="rId1" imgW="49377600" imgH="16459200" progId="Equation.3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7558" y="2032645"/>
                        <a:ext cx="7008283" cy="2336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/>
          <p:nvPr/>
        </p:nvSpPr>
        <p:spPr>
          <a:xfrm>
            <a:off x="1191260" y="279400"/>
            <a:ext cx="99498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按照玻尔原子结构理论：</a:t>
            </a:r>
            <a:endParaRPr lang="zh-CN" altLang="en-US" sz="36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推测的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氢原子光谱线公式的理论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里德堡常数为：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对象 -2147482602"/>
          <p:cNvGraphicFramePr/>
          <p:nvPr/>
        </p:nvGraphicFramePr>
        <p:xfrm>
          <a:off x="5606461" y="5437999"/>
          <a:ext cx="5183989" cy="80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" r:id="rId3" imgW="1612900" imgH="241300" progId="Equation.3">
                  <p:embed/>
                </p:oleObj>
              </mc:Choice>
              <mc:Fallback>
                <p:oleObj name="" r:id="rId3" imgW="1612900" imgH="241300" progId="Equation.3">
                  <p:embed/>
                  <p:pic>
                    <p:nvPicPr>
                      <p:cNvPr id="0" name="图片 13312" descr="image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6461" y="5437999"/>
                        <a:ext cx="5183989" cy="80996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文本框 2"/>
          <p:cNvSpPr txBox="1"/>
          <p:nvPr/>
        </p:nvSpPr>
        <p:spPr>
          <a:xfrm>
            <a:off x="645795" y="5603240"/>
            <a:ext cx="4900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巴尔末光谱经验常数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8857" name="对象 -2147482601"/>
          <p:cNvGraphicFramePr/>
          <p:nvPr/>
        </p:nvGraphicFramePr>
        <p:xfrm>
          <a:off x="2979661" y="4629628"/>
          <a:ext cx="1367705" cy="5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" r:id="rId5" imgW="16154400" imgH="5181600" progId="Equation.3">
                  <p:embed/>
                </p:oleObj>
              </mc:Choice>
              <mc:Fallback>
                <p:oleObj name="" r:id="rId5" imgW="16154400" imgH="5181600" progId="Equation.3">
                  <p:embed/>
                  <p:pic>
                    <p:nvPicPr>
                      <p:cNvPr id="0" name="图片 13313" descr="image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9661" y="4629628"/>
                        <a:ext cx="1367705" cy="576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文本框 5"/>
          <p:cNvSpPr txBox="1"/>
          <p:nvPr/>
        </p:nvSpPr>
        <p:spPr>
          <a:xfrm>
            <a:off x="5203161" y="4630075"/>
            <a:ext cx="413173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（n</a:t>
            </a:r>
            <a:r>
              <a:rPr lang="zh-CN" altLang="en-US" sz="36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1,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2,3…）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6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  <p:bldP spid="788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6495" y="506095"/>
            <a:ext cx="762000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成功：</a:t>
            </a:r>
            <a:endParaRPr lang="en-US" altLang="zh-CN" sz="36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解释实验氢光谱三个谱线系：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即n</a:t>
            </a:r>
            <a:r>
              <a:rPr lang="zh-CN" altLang="en-US" sz="32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= 2、3、4 的巴尔麦系、帕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邢系和布喇开系。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预测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跃迁到量子数n</a:t>
            </a:r>
            <a:r>
              <a:rPr lang="zh-CN" altLang="en-US" sz="3200" b="0" baseline="-25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= 1 的光谱线, 其波长为121. 64 nm,……。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16108" y="555833"/>
            <a:ext cx="6616679" cy="5139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失败：</a:t>
            </a:r>
            <a:endParaRPr lang="en-US" altLang="zh-CN" sz="36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不能解释氦以上的原子光谱。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旧量子论时期：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普朗克量子论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爱因斯坦光子学说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玻尔原子结构理论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1" y="1441133"/>
            <a:ext cx="7560641" cy="576262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CN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en-US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德布罗依假说和德布罗依关系式 </a:t>
            </a:r>
            <a:endParaRPr lang="zh-CN" altLang="en-US" sz="36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468" name="Picture 12" descr="de broglie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6575" y="2466340"/>
            <a:ext cx="1898650" cy="243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36930" y="397510"/>
            <a:ext cx="1091628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  </a:t>
            </a:r>
            <a:r>
              <a:rPr lang="zh-CN" altLang="en-US" sz="40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德布罗依</a:t>
            </a:r>
            <a:r>
              <a:rPr lang="en-US" altLang="zh-CN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</a:t>
            </a:r>
            <a:r>
              <a:rPr lang="en-US" altLang="zh-CN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de Broglie)</a:t>
            </a:r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的波粒二象性学说</a:t>
            </a:r>
            <a:endParaRPr lang="zh-CN" altLang="en-US" sz="40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8887961" y="2554997"/>
            <a:ext cx="342106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德布罗依</a:t>
            </a:r>
            <a:endParaRPr lang="en-US" altLang="zh-CN" sz="3200" b="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chemeClr val="bg2"/>
                </a:solidFill>
              </a:rPr>
              <a:t>（</a:t>
            </a:r>
            <a:r>
              <a:rPr lang="en-US" altLang="zh-CN" sz="3200" b="0" dirty="0">
                <a:solidFill>
                  <a:schemeClr val="bg2"/>
                </a:solidFill>
              </a:rPr>
              <a:t>1892-1960 </a:t>
            </a:r>
            <a:r>
              <a:rPr lang="zh-CN" altLang="en-US" sz="3200" b="0" dirty="0">
                <a:solidFill>
                  <a:schemeClr val="bg2"/>
                </a:solidFill>
              </a:rPr>
              <a:t>）</a:t>
            </a:r>
            <a:endParaRPr lang="zh-CN" altLang="en-US" sz="3200" b="0" dirty="0">
              <a:solidFill>
                <a:schemeClr val="bg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64457" y="5045558"/>
            <a:ext cx="491388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1929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年诺贝尔物理学奖 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27050" y="2555240"/>
            <a:ext cx="625602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1923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月德布罗依提出了实物粒子（电子，质子， 原子等）也具有波动性的假设。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 uiExpand="1" build="p"/>
      <p:bldP spid="1372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252345" y="460375"/>
            <a:ext cx="73247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假定具有能量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和动量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的粒子与一个波相当，该波称为物质波。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波长 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λ=h/p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6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德布罗依关系式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600" b="0" dirty="0">
                <a:solidFill>
                  <a:schemeClr val="bg2"/>
                </a:solidFill>
              </a:rPr>
              <a:t>。</a:t>
            </a:r>
            <a:endParaRPr lang="zh-CN" altLang="en-US" sz="3600" b="0" dirty="0">
              <a:solidFill>
                <a:schemeClr val="bg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83765" y="3252470"/>
            <a:ext cx="71202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与爱因斯坦关系式的对比及其含义</a:t>
            </a:r>
            <a:r>
              <a:rPr lang="en-US" altLang="zh-CN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endParaRPr lang="en-US" altLang="zh-CN" sz="3600" b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爱因斯坦关系式：</a:t>
            </a:r>
            <a:r>
              <a:rPr lang="en-US" altLang="zh-CN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p=h/λ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66185" y="5311140"/>
            <a:ext cx="3696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粒子性</a:t>
            </a:r>
            <a:r>
              <a:rPr lang="zh-CN" altLang="en-US" sz="3600" b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charset="0"/>
              </a:rPr>
              <a:t></a:t>
            </a:r>
            <a:r>
              <a:rPr lang="zh-CN" altLang="en-US" sz="3600" b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波动性</a:t>
            </a:r>
            <a:endParaRPr lang="zh-CN" altLang="en-US" sz="3600" b="0">
              <a:solidFill>
                <a:srgbClr val="3333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043941" y="1540193"/>
            <a:ext cx="730830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）飞行子弹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m=10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-2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kg, v=10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m/s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045439" y="2553187"/>
            <a:ext cx="730830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λ=h/p=h/(mv)=6.6 x 10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-34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m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728404" y="331788"/>
            <a:ext cx="2305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en-US" sz="36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实例</a:t>
            </a:r>
            <a:endParaRPr lang="zh-CN" altLang="en-US" sz="3600" b="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277690" y="3383568"/>
            <a:ext cx="8856984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原子内电子：</a:t>
            </a:r>
            <a:r>
              <a:rPr lang="en-US" altLang="zh-CN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m=10</a:t>
            </a:r>
            <a:r>
              <a:rPr lang="en-US" altLang="zh-CN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-30</a:t>
            </a:r>
            <a:r>
              <a:rPr lang="en-US" altLang="zh-CN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kg,  v=10</a:t>
            </a:r>
            <a:r>
              <a:rPr lang="en-US" altLang="zh-CN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m/s</a:t>
            </a:r>
            <a:endParaRPr lang="en-US" altLang="zh-CN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73834" y="4375091"/>
            <a:ext cx="42481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λ=6.626 x 10</a:t>
            </a:r>
            <a:r>
              <a:rPr lang="en-US" altLang="zh-CN" sz="32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-10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m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bldLvl="0" animBg="1" autoUpdateAnimBg="0"/>
      <p:bldP spid="113669" grpId="0" bldLvl="0" animBg="1" autoUpdateAnimBg="0"/>
      <p:bldP spid="3" grpId="0" bldLvl="0" animBg="1"/>
      <p:bldP spid="4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21505"/>
          <p:cNvSpPr>
            <a:spLocks noGrp="1"/>
          </p:cNvSpPr>
          <p:nvPr>
            <p:ph type="title"/>
          </p:nvPr>
        </p:nvSpPr>
        <p:spPr>
          <a:xfrm>
            <a:off x="3203575" y="434340"/>
            <a:ext cx="5668010" cy="609600"/>
          </a:xfrm>
        </p:spPr>
        <p:txBody>
          <a:bodyPr anchor="ctr"/>
          <a:p>
            <a:pPr algn="l"/>
            <a:r>
              <a:rPr lang="zh-CN" altLang="en-US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结构化学主要内容</a:t>
            </a:r>
            <a:endParaRPr lang="zh-CN" altLang="en-US" sz="36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242" name="文本占位符 21506"/>
          <p:cNvSpPr>
            <a:spLocks noGrp="1"/>
          </p:cNvSpPr>
          <p:nvPr>
            <p:ph idx="1"/>
          </p:nvPr>
        </p:nvSpPr>
        <p:spPr>
          <a:xfrm>
            <a:off x="918210" y="1402080"/>
            <a:ext cx="8905240" cy="762000"/>
          </a:xfrm>
        </p:spPr>
        <p:txBody>
          <a:bodyPr anchor="t"/>
          <a:p>
            <a:pPr>
              <a:lnSpc>
                <a:spcPct val="90000"/>
              </a:lnSpc>
              <a:buNone/>
            </a:pPr>
            <a:r>
              <a:rPr lang="zh-CN" altLang="en-US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对象      理论工具       主要教学内容 </a:t>
            </a:r>
            <a:endParaRPr lang="zh-CN" altLang="en-US" sz="36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1510" name="文本框 21509"/>
          <p:cNvSpPr txBox="1"/>
          <p:nvPr/>
        </p:nvSpPr>
        <p:spPr>
          <a:xfrm>
            <a:off x="918210" y="1961515"/>
            <a:ext cx="102381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原子      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量子力学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lang="zh-CN" altLang="en-US" sz="3600" b="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第一章  量子力学基础</a:t>
            </a:r>
            <a:endParaRPr lang="zh-CN" altLang="en-US" sz="3600" b="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第二章  原子结构</a:t>
            </a:r>
            <a:endParaRPr lang="en-US" altLang="zh-CN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969645" y="3653155"/>
            <a:ext cx="987996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简单分子  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点群理论 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第三章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双原子分子</a:t>
            </a:r>
            <a:b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共价键理论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600" b="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第四章  </a:t>
            </a:r>
            <a:r>
              <a:rPr lang="zh-CN" altLang="en-US" sz="3600" b="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分子对称性</a:t>
            </a:r>
            <a:b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第五章  多原子分子</a:t>
            </a:r>
            <a:endParaRPr lang="zh-CN" altLang="en-US" sz="3600" b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96390" y="3204210"/>
            <a:ext cx="7635875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Tx/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r&gt;&gt;h, λ→0,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经典物理适用；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3200" b="0" dirty="0" err="1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r≈h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λ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不可忽略，二象性明显。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482725" y="858520"/>
            <a:ext cx="8647430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just">
              <a:spcBef>
                <a:spcPct val="20000"/>
              </a:spcBef>
              <a:buFontTx/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现象：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波长与粒子大小不相近时波动性可忽略。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波长与粒子大小相近时波动性不可忽略。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zys">
            <a:hlinkClick r:id="rId1" action="ppaction://hlinkfile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6360" y="2167255"/>
            <a:ext cx="3312795" cy="3272155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47528" y="1347511"/>
            <a:ext cx="80645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戴维森</a:t>
            </a:r>
            <a:r>
              <a:rPr lang="en-US" altLang="zh-CN" sz="32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革末电子在镍单晶反射实验  </a:t>
            </a:r>
            <a:endParaRPr lang="zh-CN" altLang="en-US" sz="3200" b="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92" name="Picture 8" descr="37daviss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3090" y="2226945"/>
            <a:ext cx="1656715" cy="22790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145665" y="4773295"/>
            <a:ext cx="449770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戴维森</a:t>
            </a:r>
            <a:r>
              <a:rPr lang="en-US" altLang="zh-CN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1881-1958</a:t>
            </a:r>
            <a:r>
              <a:rPr lang="en-US" altLang="zh-CN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1937</a:t>
            </a: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年度诺贝尔物理学奖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424" y="404664"/>
            <a:ext cx="936128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电子衍射实验 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波粒二象性的证实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949643" y="669518"/>
            <a:ext cx="8280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汤姆逊电子衍射实验</a:t>
            </a:r>
            <a:endParaRPr lang="zh-CN" altLang="en-US" sz="3200" b="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62509" y="5181338"/>
            <a:ext cx="57606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</a:t>
            </a:r>
            <a:r>
              <a:rPr lang="en-US" altLang="zh-CN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1937</a:t>
            </a: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年诺贝尔物理学奖</a:t>
            </a:r>
            <a:endParaRPr lang="zh-CN" altLang="en-US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889" name="Picture 9" descr="37gpthoms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20" y="1682750"/>
            <a:ext cx="1515110" cy="21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93979" y="1450360"/>
            <a:ext cx="7056585" cy="30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0" dirty="0"/>
              <a:t>   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让一束单向的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射线或电子入射束，分别被微小晶体所散射。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实验结果：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两种情况下的衍射圆环花样相似。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894" name="Rectangle 14"/>
          <p:cNvSpPr/>
          <p:nvPr/>
        </p:nvSpPr>
        <p:spPr>
          <a:xfrm>
            <a:off x="1163320" y="3908425"/>
            <a:ext cx="21602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乔治</a:t>
            </a:r>
            <a:r>
              <a:rPr lang="zh-CN" altLang="en-US" sz="2400" b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</a:t>
            </a:r>
            <a:r>
              <a:rPr lang="zh-CN" altLang="en-US" sz="24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汤姆逊</a:t>
            </a:r>
            <a:endParaRPr lang="zh-CN" altLang="en-US" sz="24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4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altLang="zh-CN" sz="24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4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1892-1975</a:t>
            </a:r>
            <a:endParaRPr lang="en-US" altLang="zh-CN" sz="2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4400" b="0">
              <a:solidFill>
                <a:schemeClr val="tx2"/>
              </a:solidFill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" y="1345565"/>
            <a:ext cx="2517775" cy="20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394325" y="5654675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0"/>
              <a:t>开始</a:t>
            </a:r>
            <a:endParaRPr lang="zh-CN" altLang="en-US" sz="3600" b="0"/>
          </a:p>
        </p:txBody>
      </p:sp>
      <p:sp>
        <p:nvSpPr>
          <p:cNvPr id="2" name="文本框 1"/>
          <p:cNvSpPr txBox="1"/>
          <p:nvPr/>
        </p:nvSpPr>
        <p:spPr>
          <a:xfrm>
            <a:off x="253738" y="4008752"/>
            <a:ext cx="309551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电子衍射图案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4723449" y="1345248"/>
          <a:ext cx="648017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BMP 图象" r:id="rId2" imgW="3810000" imgH="2857500" progId="Paint.Picture">
                  <p:embed/>
                </p:oleObj>
              </mc:Choice>
              <mc:Fallback>
                <p:oleObj name="BMP 图象" r:id="rId2" imgW="3810000" imgH="2857500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449" y="1345248"/>
                        <a:ext cx="648017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152900" y="1873885"/>
            <a:ext cx="675005" cy="23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p>
            <a:r>
              <a:rPr lang="zh-CN" altLang="en-US" sz="3200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入射电子</a:t>
            </a:r>
            <a:endParaRPr lang="zh-CN" altLang="en-US" sz="3200" b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944303" y="526415"/>
            <a:ext cx="7467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电子单缝衍射逻辑实验</a:t>
            </a:r>
            <a:endParaRPr lang="zh-CN" altLang="en-US" sz="3600" b="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647440" y="4178300"/>
            <a:ext cx="776478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薄膜、狭缝       </a:t>
            </a:r>
            <a:r>
              <a:rPr lang="zh-CN" altLang="en-US" sz="3200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荧光屏</a:t>
            </a:r>
            <a:endParaRPr lang="zh-CN" altLang="en-US" sz="3200" b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3600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一个电子对应屏上一个亮点-- 粒子性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     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ohu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912938"/>
            <a:ext cx="1905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moh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989138"/>
            <a:ext cx="1828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moh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989138"/>
            <a:ext cx="1752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228975" y="1310323"/>
            <a:ext cx="5257800" cy="304800"/>
          </a:xfrm>
          <a:prstGeom prst="rightArrow">
            <a:avLst>
              <a:gd name="adj1" fmla="val 50000"/>
              <a:gd name="adj2" fmla="val 4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012440" y="4226560"/>
            <a:ext cx="601726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统计结果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---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波动性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3605" y="603885"/>
            <a:ext cx="1325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时间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82011" y="616652"/>
            <a:ext cx="49834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 </a:t>
            </a:r>
            <a:r>
              <a:rPr lang="zh-CN" altLang="en-US" sz="3600" b="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玻恩物质波统计解释</a:t>
            </a:r>
            <a:endParaRPr lang="zh-CN" altLang="en-US" sz="3600" b="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416050" y="3513455"/>
            <a:ext cx="10057765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大量电子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: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   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（1）衍射强度大的地方出现的电子多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    （2）衍射强度小的地方出现的电子少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820610" y="1823798"/>
            <a:ext cx="364025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1926年提出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15953" y="2657220"/>
            <a:ext cx="44500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</a:t>
            </a:r>
            <a:r>
              <a:rPr lang="en-US" altLang="zh-CN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1954</a:t>
            </a:r>
            <a:r>
              <a:rPr lang="zh-CN" altLang="en-US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年诺贝尔物理学奖。</a:t>
            </a:r>
            <a:endParaRPr lang="zh-CN" altLang="en-US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7" descr="54bor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55" y="904875"/>
            <a:ext cx="1750695" cy="24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291195" y="1809750"/>
            <a:ext cx="26682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马克斯</a:t>
            </a:r>
            <a:r>
              <a:rPr lang="zh-CN" altLang="en-US" b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</a:t>
            </a:r>
            <a:r>
              <a:rPr lang="zh-CN" altLang="en-US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玻恩</a:t>
            </a:r>
            <a:endParaRPr lang="zh-CN" altLang="en-US" b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l"/>
            <a:r>
              <a:rPr lang="zh-CN" altLang="en-US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（1882</a:t>
            </a:r>
            <a:r>
              <a:rPr lang="en-US" altLang="zh-CN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-</a:t>
            </a:r>
            <a:r>
              <a:rPr lang="zh-CN" altLang="en-US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1970）</a:t>
            </a:r>
            <a:endParaRPr lang="zh-CN" altLang="en-US" b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80648" y="5183090"/>
            <a:ext cx="6431524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物质波是几率波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63650" y="655955"/>
            <a:ext cx="9483090" cy="42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单个电子: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    （1）衍射强度大的地方电子出现的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         机会多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     （2）衍射强度小的地方电子出现的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         机会少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44171" y="188913"/>
            <a:ext cx="410527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 </a:t>
            </a:r>
            <a:r>
              <a:rPr lang="en-US" altLang="zh-CN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不确定关系 </a:t>
            </a:r>
            <a:endParaRPr lang="zh-CN" altLang="en-US" sz="40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093914" y="895668"/>
            <a:ext cx="6841131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1927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年海森堡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提出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不确定关系：</a:t>
            </a:r>
            <a:endParaRPr lang="en-US" altLang="zh-CN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微观粒子在某一时刻同一方向的坐标和动量不能同时确定。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5782" name="Picture 6" descr="Heisenber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90" y="3629660"/>
            <a:ext cx="1714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929644" y="5146665"/>
            <a:ext cx="5328789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1932</a:t>
            </a: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年诺贝尔物理学奖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8290" y="3480435"/>
            <a:ext cx="4186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海森堡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(1901-1976)</a:t>
            </a:r>
            <a:endParaRPr lang="en-US" altLang="zh-CN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00156" y="656114"/>
            <a:ext cx="7200800" cy="479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深入理解：</a:t>
            </a:r>
            <a:endParaRPr lang="en-US" altLang="zh-CN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对于微观粒子的坐标测定的越准确（即坐标不确定量越小），其动量测定的就越不准确，（即动量的不确定量越大）。反之，动量确定的越准确，坐标就越不确定。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524001" y="25958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2264971" y="1668314"/>
          <a:ext cx="240982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公式" r:id="rId1" imgW="977900" imgH="1143000" progId="Equation.3">
                  <p:embed/>
                </p:oleObj>
              </mc:Choice>
              <mc:Fallback>
                <p:oleObj name="公式" r:id="rId1" imgW="977900" imgH="114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971" y="1668314"/>
                        <a:ext cx="2409825" cy="2808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524001" y="281020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6093331" y="1667837"/>
          <a:ext cx="3168352" cy="26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公式" r:id="rId3" imgW="862965" imgH="711200" progId="Equation.3">
                  <p:embed/>
                </p:oleObj>
              </mc:Choice>
              <mc:Fallback>
                <p:oleObj name="公式" r:id="rId3" imgW="862965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3331" y="1667837"/>
                        <a:ext cx="3168352" cy="26113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65070" y="627801"/>
            <a:ext cx="68549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不确定关系表达式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/>
        </p:nvSpPr>
        <p:spPr>
          <a:xfrm>
            <a:off x="2342515" y="4571365"/>
            <a:ext cx="9220835" cy="1085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微观粒子没有经典轨道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342230" y="5657289"/>
            <a:ext cx="7467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根源：微观粒子的波粒二象性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ldLvl="0" animBg="1" autoUpdateAnimBg="0"/>
      <p:bldP spid="378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4" name="文本框 21513"/>
          <p:cNvSpPr txBox="1"/>
          <p:nvPr/>
        </p:nvSpPr>
        <p:spPr>
          <a:xfrm>
            <a:off x="548005" y="2164080"/>
            <a:ext cx="103066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络合物分子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晶体场理论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配位场理论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第六章  配位化合物  </a:t>
            </a:r>
            <a:endParaRPr lang="zh-CN" altLang="en-US" sz="3600" b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1515" name="文本框 21514"/>
          <p:cNvSpPr txBox="1"/>
          <p:nvPr/>
        </p:nvSpPr>
        <p:spPr>
          <a:xfrm>
            <a:off x="709930" y="3968115"/>
            <a:ext cx="1024636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晶体    </a:t>
            </a:r>
            <a:r>
              <a:rPr lang="zh-CN" altLang="en-US" sz="36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点阵结构理论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第七章   晶体结构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 第八章   晶体材料</a:t>
            </a:r>
            <a:endParaRPr lang="zh-CN" altLang="en-US" sz="3600" b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标题 21505"/>
          <p:cNvSpPr>
            <a:spLocks noGrp="1"/>
          </p:cNvSpPr>
          <p:nvPr>
            <p:ph type="title"/>
          </p:nvPr>
        </p:nvSpPr>
        <p:spPr>
          <a:xfrm>
            <a:off x="3203575" y="434340"/>
            <a:ext cx="5668010" cy="609600"/>
          </a:xfrm>
        </p:spPr>
        <p:txBody>
          <a:bodyPr anchor="ctr"/>
          <a:p>
            <a:pPr algn="l"/>
            <a:r>
              <a:rPr lang="zh-CN" altLang="en-US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结构化学主要内容</a:t>
            </a:r>
            <a:endParaRPr lang="zh-CN" altLang="en-US" sz="36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占位符 21506"/>
          <p:cNvSpPr>
            <a:spLocks noGrp="1"/>
          </p:cNvSpPr>
          <p:nvPr>
            <p:ph idx="1"/>
          </p:nvPr>
        </p:nvSpPr>
        <p:spPr>
          <a:xfrm>
            <a:off x="918210" y="1402080"/>
            <a:ext cx="8905240" cy="762000"/>
          </a:xfrm>
        </p:spPr>
        <p:txBody>
          <a:bodyPr anchor="t"/>
          <a:p>
            <a:pPr>
              <a:lnSpc>
                <a:spcPct val="90000"/>
              </a:lnSpc>
              <a:buNone/>
            </a:pPr>
            <a:r>
              <a:rPr lang="zh-CN" altLang="en-US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对象      理论工具       主要教学内容 </a:t>
            </a:r>
            <a:endParaRPr lang="zh-CN" altLang="en-US" sz="36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483360" y="618490"/>
            <a:ext cx="9225280" cy="42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不确定关系内容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练习：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试估算速度为300m·s</a:t>
            </a:r>
            <a:r>
              <a:rPr lang="zh-CN" altLang="en-US" sz="3600" b="0" baseline="30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,测量误差在0.01%的电子与枪弹（质量m=50g），其位置与动量在同一实验中同时测量时，它们的位置测量精度如何？ 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5" descr="buquedingliz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16" y="1268760"/>
            <a:ext cx="961249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91795" y="338138"/>
            <a:ext cx="6337126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dirty="0">
                <a:solidFill>
                  <a:schemeClr val="bg2"/>
                </a:solidFill>
              </a:rPr>
              <a:t> </a:t>
            </a:r>
            <a:r>
              <a:rPr lang="en-US" altLang="zh-CN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  量子力学的产生 </a:t>
            </a:r>
            <a:endParaRPr lang="zh-CN" altLang="en-US" sz="40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650615" y="3335655"/>
            <a:ext cx="15684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薛定谔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1427480" y="3445510"/>
            <a:ext cx="17195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海森堡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5996305" y="3335655"/>
            <a:ext cx="17195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狄拉克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6986" name="Picture 10" descr="Schroding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90" y="1363345"/>
            <a:ext cx="1458595" cy="18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3650615" y="4735830"/>
            <a:ext cx="5398135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薛定谔和狄拉克共同获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1933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年度诺贝尔物理学奖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26988" name="Picture 12" descr="dir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95" y="1308100"/>
            <a:ext cx="1498600" cy="18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Heise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80" y="1363345"/>
            <a:ext cx="1454785" cy="19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581400" y="4042410"/>
            <a:ext cx="47713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量子力学的主要奠基人</a:t>
            </a:r>
            <a:r>
              <a:rPr lang="zh-CN" altLang="en-US" sz="36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6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790" y="1308100"/>
            <a:ext cx="1544320" cy="1898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96935" y="339725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泡利</a:t>
            </a:r>
            <a:endParaRPr lang="zh-CN" altLang="en-US" sz="3600" b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7" grpId="0" bldLvl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DC48F7-9B6D-44FD-91AA-E5882AB017E2}" type="datetime1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33550" y="774065"/>
            <a:ext cx="811847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4000" b="0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化学的规律是有的，那就是</a:t>
            </a:r>
            <a:r>
              <a:rPr lang="zh-CN" altLang="en-US" sz="4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量子力学</a:t>
            </a:r>
            <a:r>
              <a:rPr lang="zh-CN" altLang="en-US" sz="4000" b="0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。所有化学现象都是原子核和外围电子的重新排列组合。</a:t>
            </a:r>
            <a:r>
              <a:rPr lang="zh-CN" altLang="en-US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40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                 </a:t>
            </a:r>
            <a:r>
              <a:rPr lang="en-US" altLang="zh-CN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endParaRPr lang="zh-CN" altLang="en-US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6538" y="3756343"/>
            <a:ext cx="4264025" cy="589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90000"/>
              </a:lnSpc>
            </a:pPr>
            <a:r>
              <a:rPr lang="en-US" altLang="zh-CN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李远哲</a:t>
            </a:r>
            <a:r>
              <a:rPr lang="zh-CN" altLang="en-US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73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6728" y="4180840"/>
            <a:ext cx="1417637" cy="186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dirty="0"/>
            </a:fld>
            <a:endParaRPr lang="zh-CN" altLang="en-US" sz="1865" dirty="0"/>
          </a:p>
        </p:txBody>
      </p:sp>
      <p:sp>
        <p:nvSpPr>
          <p:cNvPr id="39938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dirty="0"/>
            </a:fld>
            <a:endParaRPr lang="en-US" altLang="zh-CN" sz="1865" dirty="0"/>
          </a:p>
        </p:txBody>
      </p:sp>
      <p:sp>
        <p:nvSpPr>
          <p:cNvPr id="29708" name="Rectangle 13"/>
          <p:cNvSpPr/>
          <p:nvPr/>
        </p:nvSpPr>
        <p:spPr>
          <a:xfrm>
            <a:off x="2085128" y="482812"/>
            <a:ext cx="6177915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第一章   量子力学基础</a:t>
            </a:r>
            <a:endParaRPr lang="zh-CN" altLang="en-US" sz="48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873" y="1568419"/>
            <a:ext cx="103797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第一节 </a:t>
            </a:r>
            <a:r>
              <a:rPr lang="zh-CN" altLang="en-US" sz="44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量子力学产生的背景</a:t>
            </a:r>
            <a:endParaRPr lang="zh-CN" altLang="en-US" sz="44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8131" name="Rectangle 2"/>
          <p:cNvSpPr>
            <a:spLocks noGrp="1"/>
          </p:cNvSpPr>
          <p:nvPr/>
        </p:nvSpPr>
        <p:spPr>
          <a:xfrm>
            <a:off x="1772920" y="3669665"/>
            <a:ext cx="679640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lIns="121920" tIns="60960" rIns="121920" bIns="6096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742950" indent="-742950" algn="l" eaLnBrk="1" hangingPunct="1">
              <a:buAutoNum type="arabicPlain"/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黑体辐射和普朗克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量子论</a:t>
            </a:r>
            <a:endParaRPr lang="en-US" altLang="zh-CN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3384" y="2649799"/>
            <a:ext cx="937719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ea1ChsPlain"/>
            </a:pPr>
            <a:r>
              <a:rPr lang="zh-CN" altLang="en-US" sz="4000" b="0" kern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经典物理学遇到的困难和旧量子论</a:t>
            </a:r>
            <a:endParaRPr lang="zh-CN" altLang="en-US" sz="4000" b="0" kern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14"/>
          <p:cNvSpPr/>
          <p:nvPr/>
        </p:nvSpPr>
        <p:spPr>
          <a:xfrm>
            <a:off x="2252345" y="4572635"/>
            <a:ext cx="7496810" cy="17621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735" b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黑体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：能够</a:t>
            </a:r>
            <a:r>
              <a:rPr lang="en-US" altLang="zh-CN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100%</a:t>
            </a: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吸收投射到其表面电磁波的物体。   </a:t>
            </a:r>
            <a:endParaRPr lang="zh-CN" altLang="en-US" sz="3600" b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813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日期占位符 4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4813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14339" name="Rectangle 3"/>
          <p:cNvSpPr>
            <a:spLocks noGrp="1"/>
          </p:cNvSpPr>
          <p:nvPr>
            <p:ph type="body" sz="half" idx="1"/>
          </p:nvPr>
        </p:nvSpPr>
        <p:spPr>
          <a:xfrm>
            <a:off x="6148070" y="1144905"/>
            <a:ext cx="5581015" cy="2625725"/>
          </a:xfrm>
        </p:spPr>
        <p:txBody>
          <a:bodyPr wrap="square" lIns="121920" tIns="60960" rIns="121920" bIns="60960" anchor="t"/>
          <a:lstStyle/>
          <a:p>
            <a:pPr algn="just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黑体辐射：黑体腔内热辐射能量密度</a:t>
            </a:r>
            <a:r>
              <a:rPr lang="el-GR" altLang="zh-CN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ρ</a:t>
            </a:r>
            <a:r>
              <a:rPr lang="zh-CN" altLang="en-US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随波长</a:t>
            </a:r>
            <a:r>
              <a:rPr lang="en-US" altLang="zh-CN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λ(</a:t>
            </a:r>
            <a:r>
              <a:rPr lang="zh-CN" altLang="en-US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或频率</a:t>
            </a:r>
            <a:r>
              <a:rPr lang="en-US" altLang="zh-CN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36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的变化规律。</a:t>
            </a:r>
            <a:endParaRPr lang="zh-CN" altLang="en-US" sz="36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5847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8800" y="836931"/>
            <a:ext cx="1979295" cy="3242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" y="1339850"/>
            <a:ext cx="3200400" cy="2739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40460" y="4495800"/>
            <a:ext cx="1911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黑体模型     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400" y="4383405"/>
            <a:ext cx="5690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辐射能量密度与温度关系曲线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5120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sp>
        <p:nvSpPr>
          <p:cNvPr id="51204" name="Rectangle 15"/>
          <p:cNvSpPr/>
          <p:nvPr/>
        </p:nvSpPr>
        <p:spPr>
          <a:xfrm>
            <a:off x="0" y="2816543"/>
            <a:ext cx="30988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sz="373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5" name="Rectangle 16"/>
          <p:cNvSpPr/>
          <p:nvPr/>
        </p:nvSpPr>
        <p:spPr>
          <a:xfrm>
            <a:off x="0" y="-1476057"/>
            <a:ext cx="30988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sz="373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8"/>
          <p:cNvSpPr txBox="1"/>
          <p:nvPr/>
        </p:nvSpPr>
        <p:spPr>
          <a:xfrm>
            <a:off x="1247775" y="421640"/>
            <a:ext cx="652716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3600" b="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困难：黑体辐射能量密度分布 </a:t>
            </a:r>
            <a:endParaRPr lang="zh-CN" altLang="en-US" sz="3600" b="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zh-CN" altLang="en-US" sz="3600" b="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不服从经典统计规律</a:t>
            </a:r>
            <a:endParaRPr lang="zh-CN" altLang="en-US" sz="3600" b="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381" name="Text Box 5"/>
          <p:cNvSpPr txBox="1"/>
          <p:nvPr/>
        </p:nvSpPr>
        <p:spPr>
          <a:xfrm>
            <a:off x="2454275" y="5603240"/>
            <a:ext cx="58045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维恩位移定律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1383" name="Text Box 7"/>
          <p:cNvSpPr txBox="1"/>
          <p:nvPr/>
        </p:nvSpPr>
        <p:spPr>
          <a:xfrm>
            <a:off x="5756275" y="2348230"/>
            <a:ext cx="526605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威廉·维恩 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(1864-1928)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1911年诺贝尔物理学奖</a:t>
            </a:r>
            <a:r>
              <a:rPr lang="en-US" altLang="zh-CN" sz="32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32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5018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5239" y="2245783"/>
            <a:ext cx="2042583" cy="28786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1013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fld id="{BB962C8B-B14F-4D97-AF65-F5344CB8AC3E}" type="datetime1">
              <a:rPr lang="zh-CN" altLang="en-US" sz="1865" b="0" dirty="0"/>
            </a:fld>
            <a:endParaRPr lang="zh-CN" altLang="en-US" sz="1865" b="0" dirty="0"/>
          </a:p>
        </p:txBody>
      </p:sp>
      <p:sp>
        <p:nvSpPr>
          <p:cNvPr id="5017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121920" tIns="60960" rIns="121920" bIns="6096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865" b="0" dirty="0"/>
            </a:fld>
            <a:endParaRPr lang="en-US" altLang="zh-CN" sz="1865" b="0" dirty="0"/>
          </a:p>
        </p:txBody>
      </p:sp>
      <p:graphicFrame>
        <p:nvGraphicFramePr>
          <p:cNvPr id="41988" name="Object 4"/>
          <p:cNvGraphicFramePr/>
          <p:nvPr/>
        </p:nvGraphicFramePr>
        <p:xfrm>
          <a:off x="2098675" y="892387"/>
          <a:ext cx="7010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" r:id="rId1" imgW="1701800" imgH="228600" progId="Equation.3">
                  <p:embed/>
                </p:oleObj>
              </mc:Choice>
              <mc:Fallback>
                <p:oleObj name="" r:id="rId1" imgW="1701800" imgH="228600" progId="Equation.3">
                  <p:embed/>
                  <p:pic>
                    <p:nvPicPr>
                      <p:cNvPr id="0" name="图片 4096" descr="image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98675" y="892387"/>
                        <a:ext cx="7010400" cy="76200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66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文本框 1"/>
          <p:cNvSpPr txBox="1"/>
          <p:nvPr/>
        </p:nvSpPr>
        <p:spPr>
          <a:xfrm>
            <a:off x="1842770" y="3176905"/>
            <a:ext cx="9425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0" dirty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成功之处：在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短波</a:t>
            </a:r>
            <a:r>
              <a:rPr lang="zh-CN" altLang="en-US" sz="3600" b="0" dirty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波段与实验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符合</a:t>
            </a:r>
            <a:r>
              <a:rPr lang="zh-CN" altLang="en-US" sz="3600" b="0" dirty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6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8" name="文本框 2"/>
          <p:cNvSpPr txBox="1"/>
          <p:nvPr/>
        </p:nvSpPr>
        <p:spPr>
          <a:xfrm>
            <a:off x="2049780" y="4410075"/>
            <a:ext cx="952711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遗憾：</a:t>
            </a:r>
            <a:r>
              <a:rPr lang="zh-CN" altLang="en-US" sz="3600" b="0" dirty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长波</a:t>
            </a:r>
            <a:r>
              <a:rPr lang="zh-CN" altLang="en-US" sz="3600" b="0" dirty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波段与实验有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明显偏差</a:t>
            </a:r>
            <a:r>
              <a:rPr lang="zh-CN" altLang="en-US" sz="3600" b="0" dirty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36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48760" y="1964690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维恩公式</a:t>
            </a:r>
            <a:endParaRPr lang="zh-CN" altLang="en-US" sz="36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3342</Words>
  <Application>WPS 演示</Application>
  <PresentationFormat>宽屏</PresentationFormat>
  <Paragraphs>398</Paragraphs>
  <Slides>42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42</vt:i4>
      </vt:variant>
    </vt:vector>
  </HeadingPairs>
  <TitlesOfParts>
    <vt:vector size="67" baseType="lpstr">
      <vt:lpstr>Arial</vt:lpstr>
      <vt:lpstr>宋体</vt:lpstr>
      <vt:lpstr>Wingdings</vt:lpstr>
      <vt:lpstr>Times New Roman</vt:lpstr>
      <vt:lpstr>黑体</vt:lpstr>
      <vt:lpstr>华文琥珀</vt:lpstr>
      <vt:lpstr>微软雅黑</vt:lpstr>
      <vt:lpstr>Arial Unicode MS</vt:lpstr>
      <vt:lpstr>Symbol</vt:lpstr>
      <vt:lpstr>默认设计模板</vt:lpstr>
      <vt:lpstr>Equation.3</vt:lpstr>
      <vt:lpstr>Equation.3</vt:lpstr>
      <vt:lpstr>Equation.3</vt:lpstr>
      <vt:lpstr>Equation.3</vt:lpstr>
      <vt:lpstr>Paint.Picture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                        绪   论</vt:lpstr>
      <vt:lpstr> 结构化学主要内容</vt:lpstr>
      <vt:lpstr> 结构化学主要内容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NENU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 质 结 构 （结构化学）</dc:title>
  <dc:creator>HUANG</dc:creator>
  <cp:lastModifiedBy>Administrator</cp:lastModifiedBy>
  <cp:revision>1418</cp:revision>
  <dcterms:created xsi:type="dcterms:W3CDTF">2002-02-22T07:56:00Z</dcterms:created>
  <dcterms:modified xsi:type="dcterms:W3CDTF">2018-09-06T06:38:07Z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