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85" r:id="rId3"/>
    <p:sldId id="392" r:id="rId4"/>
    <p:sldId id="393" r:id="rId5"/>
    <p:sldId id="1758" r:id="rId7"/>
    <p:sldId id="394" r:id="rId8"/>
    <p:sldId id="395" r:id="rId9"/>
    <p:sldId id="1759" r:id="rId10"/>
    <p:sldId id="396" r:id="rId11"/>
    <p:sldId id="292" r:id="rId12"/>
    <p:sldId id="1760" r:id="rId13"/>
    <p:sldId id="311" r:id="rId14"/>
    <p:sldId id="1761" r:id="rId15"/>
    <p:sldId id="313" r:id="rId16"/>
    <p:sldId id="314" r:id="rId17"/>
    <p:sldId id="293" r:id="rId18"/>
    <p:sldId id="1762" r:id="rId19"/>
    <p:sldId id="296" r:id="rId20"/>
    <p:sldId id="310" r:id="rId21"/>
    <p:sldId id="297" r:id="rId22"/>
    <p:sldId id="341" r:id="rId23"/>
    <p:sldId id="1763" r:id="rId24"/>
    <p:sldId id="343" r:id="rId25"/>
    <p:sldId id="347" r:id="rId26"/>
    <p:sldId id="1780" r:id="rId27"/>
    <p:sldId id="1764" r:id="rId28"/>
    <p:sldId id="17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660033"/>
    <a:srgbClr val="FFEBEE"/>
    <a:srgbClr val="336600"/>
    <a:srgbClr val="003300"/>
    <a:srgbClr val="CC6600"/>
    <a:srgbClr val="CC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254"/>
  </p:normalViewPr>
  <p:slideViewPr>
    <p:cSldViewPr showGuides="1">
      <p:cViewPr>
        <p:scale>
          <a:sx n="66" d="100"/>
          <a:sy n="66" d="100"/>
        </p:scale>
        <p:origin x="644" y="32"/>
      </p:cViewPr>
      <p:guideLst>
        <p:guide orient="horz" pos="2227"/>
        <p:guide pos="36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7" Type="http://schemas.openxmlformats.org/officeDocument/2006/relationships/image" Target="../media/image34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5" Type="http://schemas.openxmlformats.org/officeDocument/2006/relationships/image" Target="../media/image46.wmf"/><Relationship Id="rId4" Type="http://schemas.openxmlformats.org/officeDocument/2006/relationships/image" Target="../media/image45.wmf"/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4" Type="http://schemas.openxmlformats.org/officeDocument/2006/relationships/image" Target="../media/image43.wmf"/><Relationship Id="rId3" Type="http://schemas.openxmlformats.org/officeDocument/2006/relationships/image" Target="../media/image42.wmf"/><Relationship Id="rId2" Type="http://schemas.openxmlformats.org/officeDocument/2006/relationships/image" Target="../media/image45.wmf"/><Relationship Id="rId1" Type="http://schemas.openxmlformats.org/officeDocument/2006/relationships/image" Target="../media/image4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13.wmf"/><Relationship Id="rId3" Type="http://schemas.openxmlformats.org/officeDocument/2006/relationships/image" Target="../media/image10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 kumimoji="1" sz="12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buFontTx/>
              <a:buNone/>
              <a:defRPr kumimoji="1" sz="1200" b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buFontTx/>
              <a:buNone/>
              <a:defRPr kumimoji="1" sz="12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zh-CN" sz="1200" b="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z="1200" b="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lstStyle/>
          <a:p>
            <a:pPr lvl="0" indent="0" algn="r"/>
            <a:fld id="{9A0DB2DC-4C9A-4742-B13C-FB6460FD3503}" type="slidenum">
              <a:rPr lang="en-US" altLang="zh-CN" sz="1200" b="0" dirty="0"/>
            </a:fld>
            <a:endParaRPr lang="en-US" altLang="zh-CN" sz="1200" b="0" dirty="0"/>
          </a:p>
        </p:txBody>
      </p:sp>
      <p:sp>
        <p:nvSpPr>
          <p:cNvPr id="11673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116739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DC48F7-9B6D-44FD-91AA-E5882AB017E2}" type="datetime1">
              <a:rPr lang="zh-CN" altLang="en-US" smtClean="0"/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8.bin"/><Relationship Id="rId8" Type="http://schemas.openxmlformats.org/officeDocument/2006/relationships/oleObject" Target="../embeddings/oleObject17.bin"/><Relationship Id="rId7" Type="http://schemas.openxmlformats.org/officeDocument/2006/relationships/image" Target="../media/image16.wmf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5.bin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4.wmf"/><Relationship Id="rId11" Type="http://schemas.openxmlformats.org/officeDocument/2006/relationships/vmlDrawing" Target="../drawings/vmlDrawing6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8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17.wmf"/><Relationship Id="rId1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5.bin"/><Relationship Id="rId8" Type="http://schemas.openxmlformats.org/officeDocument/2006/relationships/image" Target="../media/image22.wmf"/><Relationship Id="rId7" Type="http://schemas.openxmlformats.org/officeDocument/2006/relationships/oleObject" Target="../embeddings/oleObject24.bin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22.bin"/><Relationship Id="rId2" Type="http://schemas.openxmlformats.org/officeDocument/2006/relationships/image" Target="../media/image19.wmf"/><Relationship Id="rId14" Type="http://schemas.openxmlformats.org/officeDocument/2006/relationships/vmlDrawing" Target="../drawings/vmlDrawing8.vml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24.wmf"/><Relationship Id="rId11" Type="http://schemas.openxmlformats.org/officeDocument/2006/relationships/oleObject" Target="../embeddings/oleObject26.bin"/><Relationship Id="rId10" Type="http://schemas.openxmlformats.org/officeDocument/2006/relationships/image" Target="../media/image23.wmf"/><Relationship Id="rId1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8.bin"/><Relationship Id="rId2" Type="http://schemas.openxmlformats.org/officeDocument/2006/relationships/image" Target="../media/image25.wmf"/><Relationship Id="rId1" Type="http://schemas.openxmlformats.org/officeDocument/2006/relationships/oleObject" Target="../embeddings/oleObject27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4.bin"/><Relationship Id="rId8" Type="http://schemas.openxmlformats.org/officeDocument/2006/relationships/image" Target="../media/image31.wmf"/><Relationship Id="rId7" Type="http://schemas.openxmlformats.org/officeDocument/2006/relationships/oleObject" Target="../embeddings/oleObject33.bin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9.wmf"/><Relationship Id="rId3" Type="http://schemas.openxmlformats.org/officeDocument/2006/relationships/oleObject" Target="../embeddings/oleObject31.bin"/><Relationship Id="rId2" Type="http://schemas.openxmlformats.org/officeDocument/2006/relationships/image" Target="../media/image28.wmf"/><Relationship Id="rId18" Type="http://schemas.openxmlformats.org/officeDocument/2006/relationships/vmlDrawing" Target="../drawings/vmlDrawing10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35.wmf"/><Relationship Id="rId15" Type="http://schemas.openxmlformats.org/officeDocument/2006/relationships/oleObject" Target="../embeddings/oleObject37.bin"/><Relationship Id="rId14" Type="http://schemas.openxmlformats.org/officeDocument/2006/relationships/image" Target="../media/image34.wmf"/><Relationship Id="rId13" Type="http://schemas.openxmlformats.org/officeDocument/2006/relationships/oleObject" Target="../embeddings/oleObject36.bin"/><Relationship Id="rId12" Type="http://schemas.openxmlformats.org/officeDocument/2006/relationships/image" Target="../media/image33.wmf"/><Relationship Id="rId11" Type="http://schemas.openxmlformats.org/officeDocument/2006/relationships/oleObject" Target="../embeddings/oleObject35.bin"/><Relationship Id="rId10" Type="http://schemas.openxmlformats.org/officeDocument/2006/relationships/image" Target="../media/image32.wmf"/><Relationship Id="rId1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1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37.wmf"/><Relationship Id="rId3" Type="http://schemas.openxmlformats.org/officeDocument/2006/relationships/oleObject" Target="../embeddings/oleObject39.bin"/><Relationship Id="rId2" Type="http://schemas.openxmlformats.org/officeDocument/2006/relationships/image" Target="../media/image36.wmf"/><Relationship Id="rId1" Type="http://schemas.openxmlformats.org/officeDocument/2006/relationships/oleObject" Target="../embeddings/oleObject38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4.bin"/><Relationship Id="rId8" Type="http://schemas.openxmlformats.org/officeDocument/2006/relationships/image" Target="../media/image41.wmf"/><Relationship Id="rId7" Type="http://schemas.openxmlformats.org/officeDocument/2006/relationships/oleObject" Target="../embeddings/oleObject43.bin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9.wmf"/><Relationship Id="rId3" Type="http://schemas.openxmlformats.org/officeDocument/2006/relationships/oleObject" Target="../embeddings/oleObject41.bin"/><Relationship Id="rId2" Type="http://schemas.openxmlformats.org/officeDocument/2006/relationships/image" Target="../media/image38.wmf"/><Relationship Id="rId12" Type="http://schemas.openxmlformats.org/officeDocument/2006/relationships/vmlDrawing" Target="../drawings/vmlDrawing12.vml"/><Relationship Id="rId11" Type="http://schemas.openxmlformats.org/officeDocument/2006/relationships/slideLayout" Target="../slideLayouts/slideLayout4.xml"/><Relationship Id="rId10" Type="http://schemas.openxmlformats.org/officeDocument/2006/relationships/image" Target="../media/image42.wmf"/><Relationship Id="rId1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9.bin"/><Relationship Id="rId8" Type="http://schemas.openxmlformats.org/officeDocument/2006/relationships/image" Target="../media/image45.wmf"/><Relationship Id="rId7" Type="http://schemas.openxmlformats.org/officeDocument/2006/relationships/oleObject" Target="../embeddings/oleObject48.bin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3.wmf"/><Relationship Id="rId3" Type="http://schemas.openxmlformats.org/officeDocument/2006/relationships/oleObject" Target="../embeddings/oleObject46.bin"/><Relationship Id="rId2" Type="http://schemas.openxmlformats.org/officeDocument/2006/relationships/image" Target="../media/image42.wmf"/><Relationship Id="rId12" Type="http://schemas.openxmlformats.org/officeDocument/2006/relationships/vmlDrawing" Target="../drawings/vmlDrawing13.vml"/><Relationship Id="rId11" Type="http://schemas.openxmlformats.org/officeDocument/2006/relationships/slideLayout" Target="../slideLayouts/slideLayout15.xml"/><Relationship Id="rId10" Type="http://schemas.openxmlformats.org/officeDocument/2006/relationships/image" Target="../media/image46.wmf"/><Relationship Id="rId1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4.vml"/><Relationship Id="rId7" Type="http://schemas.openxmlformats.org/officeDocument/2006/relationships/slideLayout" Target="../slideLayouts/slideLayout7.x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image" Target="../media/image48.wmf"/><Relationship Id="rId3" Type="http://schemas.openxmlformats.org/officeDocument/2006/relationships/oleObject" Target="../embeddings/oleObject51.bin"/><Relationship Id="rId2" Type="http://schemas.openxmlformats.org/officeDocument/2006/relationships/image" Target="../media/image47.wmf"/><Relationship Id="rId1" Type="http://schemas.openxmlformats.org/officeDocument/2006/relationships/oleObject" Target="../embeddings/oleObject50.bin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5.v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50.wmf"/><Relationship Id="rId3" Type="http://schemas.openxmlformats.org/officeDocument/2006/relationships/oleObject" Target="../embeddings/oleObject55.bin"/><Relationship Id="rId2" Type="http://schemas.openxmlformats.org/officeDocument/2006/relationships/image" Target="../media/image49.wmf"/><Relationship Id="rId1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13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2.wmf"/><Relationship Id="rId3" Type="http://schemas.openxmlformats.org/officeDocument/2006/relationships/oleObject" Target="../embeddings/oleObject57.bin"/><Relationship Id="rId2" Type="http://schemas.openxmlformats.org/officeDocument/2006/relationships/image" Target="../media/image51.wmf"/><Relationship Id="rId1" Type="http://schemas.openxmlformats.org/officeDocument/2006/relationships/oleObject" Target="../embeddings/oleObject56.bin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43.wmf"/><Relationship Id="rId7" Type="http://schemas.openxmlformats.org/officeDocument/2006/relationships/oleObject" Target="../embeddings/oleObject61.bin"/><Relationship Id="rId6" Type="http://schemas.openxmlformats.org/officeDocument/2006/relationships/image" Target="../media/image42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45.wmf"/><Relationship Id="rId3" Type="http://schemas.openxmlformats.org/officeDocument/2006/relationships/oleObject" Target="../embeddings/oleObject59.bin"/><Relationship Id="rId2" Type="http://schemas.openxmlformats.org/officeDocument/2006/relationships/image" Target="../media/image46.wmf"/><Relationship Id="rId10" Type="http://schemas.openxmlformats.org/officeDocument/2006/relationships/vmlDrawing" Target="../drawings/vmlDrawing17.vml"/><Relationship Id="rId1" Type="http://schemas.openxmlformats.org/officeDocument/2006/relationships/oleObject" Target="../embeddings/oleObject58.bin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8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3.wmf"/><Relationship Id="rId1" Type="http://schemas.openxmlformats.org/officeDocument/2006/relationships/oleObject" Target="../embeddings/oleObject62.bin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9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4.wmf"/><Relationship Id="rId1" Type="http://schemas.openxmlformats.org/officeDocument/2006/relationships/oleObject" Target="../embeddings/oleObject63.bin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0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5.wmf"/><Relationship Id="rId1" Type="http://schemas.openxmlformats.org/officeDocument/2006/relationships/oleObject" Target="../embeddings/oleObject64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7.wmf"/><Relationship Id="rId1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3.wmf"/><Relationship Id="rId7" Type="http://schemas.openxmlformats.org/officeDocument/2006/relationships/oleObject" Target="../embeddings/oleObject12.bin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11.wmf"/><Relationship Id="rId10" Type="http://schemas.openxmlformats.org/officeDocument/2006/relationships/vmlDrawing" Target="../drawings/vmlDrawing5.vml"/><Relationship Id="rId1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40971" name="Text Box 11"/>
          <p:cNvSpPr txBox="1"/>
          <p:nvPr/>
        </p:nvSpPr>
        <p:spPr>
          <a:xfrm>
            <a:off x="1800920" y="613291"/>
            <a:ext cx="8280920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802005" indent="-802005">
              <a:spcBef>
                <a:spcPct val="50000"/>
              </a:spcBef>
            </a:pPr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</a:rPr>
              <a:t>第二节   量子力学基本原理</a:t>
            </a:r>
            <a:endParaRPr lang="zh-CN" altLang="en-US" sz="4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981" name="Rectangle 21"/>
          <p:cNvSpPr/>
          <p:nvPr/>
        </p:nvSpPr>
        <p:spPr>
          <a:xfrm>
            <a:off x="2056734" y="1585776"/>
            <a:ext cx="7718492" cy="1938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一  微观体系的状态可用波函数</a:t>
            </a: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Ψ(</a:t>
            </a:r>
            <a:r>
              <a:rPr lang="en-US" altLang="zh-CN" sz="4000" dirty="0" err="1">
                <a:latin typeface="黑体" panose="02010609060101010101" pitchFamily="49" charset="-122"/>
                <a:ea typeface="黑体" panose="02010609060101010101" pitchFamily="49" charset="-122"/>
              </a:rPr>
              <a:t>r,t</a:t>
            </a: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来描述。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345601" y="3822459"/>
            <a:ext cx="4392612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1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波函数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Ψ(</a:t>
            </a:r>
            <a:r>
              <a:rPr lang="en-US" altLang="zh-CN" sz="3600" dirty="0" err="1">
                <a:latin typeface="黑体" panose="02010609060101010101" pitchFamily="49" charset="-122"/>
                <a:ea typeface="黑体" panose="02010609060101010101" pitchFamily="49" charset="-122"/>
              </a:rPr>
              <a:t>r,t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24262" name="Object 6"/>
          <p:cNvGraphicFramePr>
            <a:graphicFrameLocks noGrp="1"/>
          </p:cNvGraphicFramePr>
          <p:nvPr>
            <p:ph sz="half" idx="2"/>
          </p:nvPr>
        </p:nvGraphicFramePr>
        <p:xfrm>
          <a:off x="1380918" y="4684556"/>
          <a:ext cx="16573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5" name="" r:id="rId1" imgW="13106400" imgH="6705600" progId="Equation.3">
                  <p:embed/>
                </p:oleObj>
              </mc:Choice>
              <mc:Fallback>
                <p:oleObj name="" r:id="rId1" imgW="13106400" imgH="6705600" progId="Equation.3">
                  <p:embed/>
                  <p:pic>
                    <p:nvPicPr>
                      <p:cNvPr id="0" name="图片 1024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80918" y="4684556"/>
                        <a:ext cx="1657350" cy="8477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261" name="Text Box 5"/>
          <p:cNvSpPr txBox="1"/>
          <p:nvPr/>
        </p:nvSpPr>
        <p:spPr>
          <a:xfrm>
            <a:off x="3360073" y="4784614"/>
            <a:ext cx="691267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代表粒子在空间某点的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几率密度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224261" grpId="0"/>
      <p:bldP spid="4098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2"/>
          <p:cNvSpPr txBox="1"/>
          <p:nvPr/>
        </p:nvSpPr>
        <p:spPr>
          <a:xfrm>
            <a:off x="2047171" y="883061"/>
            <a:ext cx="7848600" cy="2168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just">
              <a:lnSpc>
                <a:spcPct val="125000"/>
              </a:lnSpc>
              <a:spcBef>
                <a:spcPct val="2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一个运算符号  作用到一函数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f(x)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上，如果得到一新函数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g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，那么就称该运算符号   为算符。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6" name="Object 7"/>
          <p:cNvGraphicFramePr/>
          <p:nvPr/>
        </p:nvGraphicFramePr>
        <p:xfrm>
          <a:off x="3149297" y="2447019"/>
          <a:ext cx="431526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6" name="" r:id="rId1" imgW="152400" imgH="203200" progId="Equation.3">
                  <p:embed/>
                </p:oleObj>
              </mc:Choice>
              <mc:Fallback>
                <p:oleObj name="" r:id="rId1" imgW="152400" imgH="203200" progId="Equation.3">
                  <p:embed/>
                  <p:pic>
                    <p:nvPicPr>
                      <p:cNvPr id="0" name="Object 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49297" y="2447019"/>
                        <a:ext cx="431526" cy="5127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/>
          <p:nvPr/>
        </p:nvGraphicFramePr>
        <p:xfrm>
          <a:off x="4893712" y="1032176"/>
          <a:ext cx="431525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7" name="" r:id="rId3" imgW="152400" imgH="203200" progId="Equation.3">
                  <p:embed/>
                </p:oleObj>
              </mc:Choice>
              <mc:Fallback>
                <p:oleObj name="" r:id="rId3" imgW="152400" imgH="203200" progId="Equation.3">
                  <p:embed/>
                  <p:pic>
                    <p:nvPicPr>
                      <p:cNvPr id="0" name="Object 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93712" y="1032176"/>
                        <a:ext cx="431525" cy="5127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/>
          <p:nvPr/>
        </p:nvSpPr>
        <p:spPr>
          <a:xfrm>
            <a:off x="6563251" y="3950560"/>
            <a:ext cx="230187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微分算符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9" name="Object 7"/>
          <p:cNvGraphicFramePr/>
          <p:nvPr/>
        </p:nvGraphicFramePr>
        <p:xfrm>
          <a:off x="2857390" y="3549239"/>
          <a:ext cx="7239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8" name="" r:id="rId4" imgW="215900" imgH="431165" progId="Equation.3">
                  <p:embed/>
                </p:oleObj>
              </mc:Choice>
              <mc:Fallback>
                <p:oleObj name="" r:id="rId4" imgW="215900" imgH="431165" progId="Equation.3">
                  <p:embed/>
                  <p:pic>
                    <p:nvPicPr>
                      <p:cNvPr id="0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57390" y="3549239"/>
                        <a:ext cx="723900" cy="1447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/>
          <p:nvPr/>
        </p:nvGraphicFramePr>
        <p:xfrm>
          <a:off x="4264025" y="3670300"/>
          <a:ext cx="1214755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9" name="" r:id="rId6" imgW="304800" imgH="431800" progId="Equation.3">
                  <p:embed/>
                </p:oleObj>
              </mc:Choice>
              <mc:Fallback>
                <p:oleObj name="" r:id="rId6" imgW="304800" imgH="431800" progId="Equation.3">
                  <p:embed/>
                  <p:pic>
                    <p:nvPicPr>
                      <p:cNvPr id="0" name="Object 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64025" y="3670300"/>
                        <a:ext cx="1214755" cy="12319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3"/>
          <p:cNvSpPr txBox="1"/>
          <p:nvPr/>
        </p:nvSpPr>
        <p:spPr>
          <a:xfrm>
            <a:off x="6573411" y="3951195"/>
            <a:ext cx="230187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微分算符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3" name="Object 7"/>
          <p:cNvGraphicFramePr/>
          <p:nvPr/>
        </p:nvGraphicFramePr>
        <p:xfrm>
          <a:off x="2867550" y="3549874"/>
          <a:ext cx="7239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8" imgW="215900" imgH="431165" progId="Equation.3">
                  <p:embed/>
                </p:oleObj>
              </mc:Choice>
              <mc:Fallback>
                <p:oleObj name="" r:id="rId8" imgW="215900" imgH="431165" progId="Equation.3">
                  <p:embed/>
                  <p:pic>
                    <p:nvPicPr>
                      <p:cNvPr id="0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67550" y="3549874"/>
                        <a:ext cx="723900" cy="1447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/>
          <p:nvPr/>
        </p:nvGraphicFramePr>
        <p:xfrm>
          <a:off x="4274185" y="3670935"/>
          <a:ext cx="1214755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9" imgW="304800" imgH="431800" progId="Equation.3">
                  <p:embed/>
                </p:oleObj>
              </mc:Choice>
              <mc:Fallback>
                <p:oleObj name="" r:id="rId9" imgW="304800" imgH="431800" progId="Equation.3">
                  <p:embed/>
                  <p:pic>
                    <p:nvPicPr>
                      <p:cNvPr id="0" name="Object 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74185" y="3670935"/>
                        <a:ext cx="1214755" cy="12319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graphicFrame>
        <p:nvGraphicFramePr>
          <p:cNvPr id="94213" name="Object 5"/>
          <p:cNvGraphicFramePr/>
          <p:nvPr/>
        </p:nvGraphicFramePr>
        <p:xfrm>
          <a:off x="3287688" y="1397784"/>
          <a:ext cx="4752975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" r:id="rId1" imgW="1523365" imgH="241300" progId="Equation.3">
                  <p:embed/>
                </p:oleObj>
              </mc:Choice>
              <mc:Fallback>
                <p:oleObj name="" r:id="rId1" imgW="1523365" imgH="241300" progId="Equation.3">
                  <p:embed/>
                  <p:pic>
                    <p:nvPicPr>
                      <p:cNvPr id="0" name="图片 1536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87688" y="1397784"/>
                        <a:ext cx="4752975" cy="7508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4" name="Rectangle 6"/>
          <p:cNvSpPr/>
          <p:nvPr/>
        </p:nvSpPr>
        <p:spPr>
          <a:xfrm>
            <a:off x="1703512" y="404664"/>
            <a:ext cx="29260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2 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线性算符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4218" name="Text Box 10"/>
          <p:cNvSpPr txBox="1"/>
          <p:nvPr/>
        </p:nvSpPr>
        <p:spPr>
          <a:xfrm>
            <a:off x="2423592" y="4626036"/>
            <a:ext cx="77724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量子力学中的算符都是线性厄米算符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4219" name="Rectangle 11"/>
          <p:cNvSpPr/>
          <p:nvPr/>
        </p:nvSpPr>
        <p:spPr>
          <a:xfrm>
            <a:off x="1784474" y="2373164"/>
            <a:ext cx="2697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3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厄米算符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21868" name="Object 16"/>
          <p:cNvGraphicFramePr/>
          <p:nvPr/>
        </p:nvGraphicFramePr>
        <p:xfrm>
          <a:off x="3095625" y="3241040"/>
          <a:ext cx="472376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" r:id="rId3" imgW="1828800" imgH="279400" progId="Equation.3">
                  <p:embed/>
                </p:oleObj>
              </mc:Choice>
              <mc:Fallback>
                <p:oleObj name="" r:id="rId3" imgW="1828800" imgH="279400" progId="Equation.3">
                  <p:embed/>
                  <p:pic>
                    <p:nvPicPr>
                      <p:cNvPr id="0" name="图片 1536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5625" y="3241040"/>
                        <a:ext cx="4723765" cy="638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" fill="hold"/>
                                        <p:tgtEl>
                                          <p:spTgt spid="9421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8" grpId="0"/>
      <p:bldP spid="942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96263" name="Text Box 7"/>
          <p:cNvSpPr txBox="1"/>
          <p:nvPr/>
        </p:nvSpPr>
        <p:spPr>
          <a:xfrm>
            <a:off x="1506855" y="972185"/>
            <a:ext cx="8258810" cy="1476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4 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算符运算  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      加法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减法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；乘法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除法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；相等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96264" name="Object 8"/>
          <p:cNvGraphicFramePr/>
          <p:nvPr/>
        </p:nvGraphicFramePr>
        <p:xfrm>
          <a:off x="2160589" y="2693988"/>
          <a:ext cx="36734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6" name="" r:id="rId1" imgW="1040130" imgH="215900" progId="Equation.3">
                  <p:embed/>
                </p:oleObj>
              </mc:Choice>
              <mc:Fallback>
                <p:oleObj name="" r:id="rId1" imgW="1040130" imgH="215900" progId="Equation.3">
                  <p:embed/>
                  <p:pic>
                    <p:nvPicPr>
                      <p:cNvPr id="0" name="Object 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60589" y="2693988"/>
                        <a:ext cx="3673475" cy="762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5" name="Object 9"/>
          <p:cNvGraphicFramePr/>
          <p:nvPr/>
        </p:nvGraphicFramePr>
        <p:xfrm>
          <a:off x="6408738" y="2679701"/>
          <a:ext cx="230505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7" name="" r:id="rId3" imgW="659765" imgH="215900" progId="Equation.3">
                  <p:embed/>
                </p:oleObj>
              </mc:Choice>
              <mc:Fallback>
                <p:oleObj name="" r:id="rId3" imgW="659765" imgH="215900" progId="Equation.3">
                  <p:embed/>
                  <p:pic>
                    <p:nvPicPr>
                      <p:cNvPr id="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08738" y="2679701"/>
                        <a:ext cx="2305050" cy="7540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6" name="Object 10"/>
          <p:cNvGraphicFramePr/>
          <p:nvPr/>
        </p:nvGraphicFramePr>
        <p:xfrm>
          <a:off x="2449513" y="3667125"/>
          <a:ext cx="2951162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8" name="" r:id="rId5" imgW="850265" imgH="241300" progId="Equation.3">
                  <p:embed/>
                </p:oleObj>
              </mc:Choice>
              <mc:Fallback>
                <p:oleObj name="" r:id="rId5" imgW="850265" imgH="241300" progId="Equation.3">
                  <p:embed/>
                  <p:pic>
                    <p:nvPicPr>
                      <p:cNvPr id="0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49513" y="3667125"/>
                        <a:ext cx="2951162" cy="8334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7" name="Object 11"/>
          <p:cNvGraphicFramePr/>
          <p:nvPr/>
        </p:nvGraphicFramePr>
        <p:xfrm>
          <a:off x="6481764" y="3616325"/>
          <a:ext cx="18002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9" name="" r:id="rId7" imgW="520065" imgH="215900" progId="Equation.3">
                  <p:embed/>
                </p:oleObj>
              </mc:Choice>
              <mc:Fallback>
                <p:oleObj name="" r:id="rId7" imgW="520065" imgH="215900" progId="Equation.3">
                  <p:embed/>
                  <p:pic>
                    <p:nvPicPr>
                      <p:cNvPr id="0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81764" y="3616325"/>
                        <a:ext cx="1800225" cy="7429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8" name="Object 12"/>
          <p:cNvGraphicFramePr/>
          <p:nvPr/>
        </p:nvGraphicFramePr>
        <p:xfrm>
          <a:off x="2520951" y="4551363"/>
          <a:ext cx="2087563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0" name="" r:id="rId9" imgW="571500" imgH="241300" progId="Equation.3">
                  <p:embed/>
                </p:oleObj>
              </mc:Choice>
              <mc:Fallback>
                <p:oleObj name="" r:id="rId9" imgW="571500" imgH="241300" progId="Equation.3">
                  <p:embed/>
                  <p:pic>
                    <p:nvPicPr>
                      <p:cNvPr id="0" name="Object 1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20951" y="4551363"/>
                        <a:ext cx="2087563" cy="8810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9" name="Object 13"/>
          <p:cNvGraphicFramePr/>
          <p:nvPr/>
        </p:nvGraphicFramePr>
        <p:xfrm>
          <a:off x="6481764" y="4624388"/>
          <a:ext cx="1512887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1" name="" r:id="rId11" imgW="418465" imgH="215900" progId="Equation.3">
                  <p:embed/>
                </p:oleObj>
              </mc:Choice>
              <mc:Fallback>
                <p:oleObj name="" r:id="rId11" imgW="418465" imgH="215900" progId="Equation.3">
                  <p:embed/>
                  <p:pic>
                    <p:nvPicPr>
                      <p:cNvPr id="0" name="Object 1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81764" y="4624388"/>
                        <a:ext cx="1512887" cy="7794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96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" fill="hold"/>
                                        <p:tgtEl>
                                          <p:spTgt spid="9626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" fill="hold"/>
                                        <p:tgtEl>
                                          <p:spTgt spid="9626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" fill="hold"/>
                                        <p:tgtEl>
                                          <p:spTgt spid="9626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" fill="hold"/>
                                        <p:tgtEl>
                                          <p:spTgt spid="9626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" fill="hold"/>
                                        <p:tgtEl>
                                          <p:spTgt spid="9626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" fill="hold"/>
                                        <p:tgtEl>
                                          <p:spTgt spid="9626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96270" name="Text Box 14"/>
          <p:cNvSpPr txBox="1"/>
          <p:nvPr/>
        </p:nvSpPr>
        <p:spPr>
          <a:xfrm>
            <a:off x="1073150" y="780415"/>
            <a:ext cx="8812530" cy="175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运算规则：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         满足结合律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一般不满足交换律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96271" name="Object 15"/>
          <p:cNvGraphicFramePr/>
          <p:nvPr/>
        </p:nvGraphicFramePr>
        <p:xfrm>
          <a:off x="1703705" y="2651527"/>
          <a:ext cx="3455987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9" name="" r:id="rId1" imgW="1028065" imgH="241300" progId="Equation.3">
                  <p:embed/>
                </p:oleObj>
              </mc:Choice>
              <mc:Fallback>
                <p:oleObj name="" r:id="rId1" imgW="1028065" imgH="241300" progId="Equation.3">
                  <p:embed/>
                  <p:pic>
                    <p:nvPicPr>
                      <p:cNvPr id="0" name="图片 1639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03705" y="2651527"/>
                        <a:ext cx="3455987" cy="8096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/>
          <p:cNvGraphicFramePr/>
          <p:nvPr/>
        </p:nvGraphicFramePr>
        <p:xfrm>
          <a:off x="1857420" y="3722087"/>
          <a:ext cx="2160587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0" name="" r:id="rId3" imgW="596265" imgH="203200" progId="Equation.3">
                  <p:embed/>
                </p:oleObj>
              </mc:Choice>
              <mc:Fallback>
                <p:oleObj name="" r:id="rId3" imgW="596265" imgH="203200" progId="Equation.3">
                  <p:embed/>
                  <p:pic>
                    <p:nvPicPr>
                      <p:cNvPr id="0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7420" y="3722087"/>
                        <a:ext cx="2160587" cy="7350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1"/>
          <p:cNvGraphicFramePr/>
          <p:nvPr/>
        </p:nvGraphicFramePr>
        <p:xfrm>
          <a:off x="1892979" y="4645376"/>
          <a:ext cx="20891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1" name="" r:id="rId5" imgW="596265" imgH="203200" progId="Equation.3">
                  <p:embed/>
                </p:oleObj>
              </mc:Choice>
              <mc:Fallback>
                <p:oleObj name="" r:id="rId5" imgW="596265" imgH="203200" progId="Equation.3">
                  <p:embed/>
                  <p:pic>
                    <p:nvPicPr>
                      <p:cNvPr id="0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92979" y="4645376"/>
                        <a:ext cx="2089150" cy="711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8"/>
          <p:cNvSpPr txBox="1"/>
          <p:nvPr/>
        </p:nvSpPr>
        <p:spPr>
          <a:xfrm>
            <a:off x="5232400" y="4808855"/>
            <a:ext cx="30930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可对易算符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Text Box 9"/>
          <p:cNvSpPr txBox="1"/>
          <p:nvPr/>
        </p:nvSpPr>
        <p:spPr>
          <a:xfrm>
            <a:off x="5159375" y="3812540"/>
            <a:ext cx="35775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不可对易算符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9627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68962" name="Rectangle 2"/>
          <p:cNvSpPr/>
          <p:nvPr/>
        </p:nvSpPr>
        <p:spPr>
          <a:xfrm>
            <a:off x="1703512" y="476672"/>
            <a:ext cx="7772400" cy="603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marL="342900" indent="-342900" algn="just">
              <a:spcBef>
                <a:spcPct val="20000"/>
              </a:spcBef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5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力学量算符化规则</a:t>
            </a:r>
            <a:endParaRPr lang="zh-CN" altLang="en-US" sz="3600" i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8963" name="Rectangle 3"/>
          <p:cNvSpPr/>
          <p:nvPr/>
        </p:nvSpPr>
        <p:spPr>
          <a:xfrm>
            <a:off x="1902266" y="1420601"/>
            <a:ext cx="8807201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(1)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力学量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Q 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量子力学中算符                 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68964" name="Object 4"/>
          <p:cNvGraphicFramePr/>
          <p:nvPr/>
        </p:nvGraphicFramePr>
        <p:xfrm>
          <a:off x="9400520" y="1420621"/>
          <a:ext cx="3857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7" name="" r:id="rId1" imgW="152400" imgH="241300" progId="Equation.3">
                  <p:embed/>
                </p:oleObj>
              </mc:Choice>
              <mc:Fallback>
                <p:oleObj name="" r:id="rId1" imgW="152400" imgH="241300" progId="Equation.3">
                  <p:embed/>
                  <p:pic>
                    <p:nvPicPr>
                      <p:cNvPr id="0" name="图片 1741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400520" y="1420621"/>
                        <a:ext cx="385763" cy="609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5" name="Text Box 5"/>
          <p:cNvSpPr txBox="1"/>
          <p:nvPr/>
        </p:nvSpPr>
        <p:spPr>
          <a:xfrm>
            <a:off x="1803494" y="2358250"/>
            <a:ext cx="82296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约定： 时间和位置算符是其自身，即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68966" name="Object 6"/>
          <p:cNvGraphicFramePr/>
          <p:nvPr/>
        </p:nvGraphicFramePr>
        <p:xfrm>
          <a:off x="6429469" y="3220580"/>
          <a:ext cx="12192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8" name="" r:id="rId3" imgW="381000" imgH="203200" progId="Equation.3">
                  <p:embed/>
                </p:oleObj>
              </mc:Choice>
              <mc:Fallback>
                <p:oleObj name="" r:id="rId3" imgW="381000" imgH="203200" progId="Equation.3">
                  <p:embed/>
                  <p:pic>
                    <p:nvPicPr>
                      <p:cNvPr id="0" name="图片 174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29469" y="3220580"/>
                        <a:ext cx="1219200" cy="6397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7" name="Object 7"/>
          <p:cNvGraphicFramePr/>
          <p:nvPr/>
        </p:nvGraphicFramePr>
        <p:xfrm>
          <a:off x="8510047" y="3220580"/>
          <a:ext cx="126809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9" name="" r:id="rId5" imgW="342900" imgH="165100" progId="Equation.3">
                  <p:embed/>
                </p:oleObj>
              </mc:Choice>
              <mc:Fallback>
                <p:oleObj name="" r:id="rId5" imgW="342900" imgH="165100" progId="Equation.3">
                  <p:embed/>
                  <p:pic>
                    <p:nvPicPr>
                      <p:cNvPr id="0" name="图片 174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10047" y="3220580"/>
                        <a:ext cx="1268095" cy="6508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8" name="Object 8"/>
          <p:cNvGraphicFramePr/>
          <p:nvPr/>
        </p:nvGraphicFramePr>
        <p:xfrm>
          <a:off x="4126325" y="3220579"/>
          <a:ext cx="13303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0" name="" r:id="rId7" imgW="368300" imgH="177800" progId="Equation.3">
                  <p:embed/>
                </p:oleObj>
              </mc:Choice>
              <mc:Fallback>
                <p:oleObj name="" r:id="rId7" imgW="368300" imgH="177800" progId="Equation.3">
                  <p:embed/>
                  <p:pic>
                    <p:nvPicPr>
                      <p:cNvPr id="0" name="图片 174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26325" y="3220579"/>
                        <a:ext cx="1330325" cy="647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9" name="Object 9"/>
          <p:cNvGraphicFramePr/>
          <p:nvPr/>
        </p:nvGraphicFramePr>
        <p:xfrm>
          <a:off x="2292762" y="3220580"/>
          <a:ext cx="1052513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1" name="" r:id="rId9" imgW="317500" imgH="203200" progId="Equation.3">
                  <p:embed/>
                </p:oleObj>
              </mc:Choice>
              <mc:Fallback>
                <p:oleObj name="" r:id="rId9" imgW="317500" imgH="203200" progId="Equation.3">
                  <p:embed/>
                  <p:pic>
                    <p:nvPicPr>
                      <p:cNvPr id="0" name="图片 174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92762" y="3220580"/>
                        <a:ext cx="1052513" cy="6207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1" name="Text Box 16"/>
          <p:cNvSpPr txBox="1"/>
          <p:nvPr/>
        </p:nvSpPr>
        <p:spPr>
          <a:xfrm>
            <a:off x="4126230" y="4034155"/>
            <a:ext cx="467741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动量算符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9171" name="Object 19"/>
          <p:cNvGraphicFramePr/>
          <p:nvPr/>
        </p:nvGraphicFramePr>
        <p:xfrm>
          <a:off x="2106454" y="4679156"/>
          <a:ext cx="228917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4" name="" r:id="rId11" imgW="748665" imgH="393700" progId="Equation.3">
                  <p:embed/>
                </p:oleObj>
              </mc:Choice>
              <mc:Fallback>
                <p:oleObj name="" r:id="rId11" imgW="748665" imgH="393700" progId="Equation.3">
                  <p:embed/>
                  <p:pic>
                    <p:nvPicPr>
                      <p:cNvPr id="0" name="图片 1843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06454" y="4679156"/>
                        <a:ext cx="2289175" cy="1187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70" name="Object 18"/>
          <p:cNvGraphicFramePr/>
          <p:nvPr/>
        </p:nvGraphicFramePr>
        <p:xfrm>
          <a:off x="4941410" y="4677251"/>
          <a:ext cx="2160588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5" name="" r:id="rId13" imgW="761365" imgH="419100" progId="Equation.3">
                  <p:embed/>
                </p:oleObj>
              </mc:Choice>
              <mc:Fallback>
                <p:oleObj name="" r:id="rId13" imgW="761365" imgH="419100" progId="Equation.3">
                  <p:embed/>
                  <p:pic>
                    <p:nvPicPr>
                      <p:cNvPr id="0" name="图片 1843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941410" y="4677251"/>
                        <a:ext cx="2160588" cy="11890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9" name="Object 17"/>
          <p:cNvGraphicFramePr/>
          <p:nvPr/>
        </p:nvGraphicFramePr>
        <p:xfrm>
          <a:off x="7648416" y="4699795"/>
          <a:ext cx="2208213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6" name="" r:id="rId15" imgW="748665" imgH="393700" progId="Equation.3">
                  <p:embed/>
                </p:oleObj>
              </mc:Choice>
              <mc:Fallback>
                <p:oleObj name="" r:id="rId15" imgW="748665" imgH="393700" progId="Equation.3">
                  <p:embed/>
                  <p:pic>
                    <p:nvPicPr>
                      <p:cNvPr id="0" name="图片 1843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648416" y="4699795"/>
                        <a:ext cx="2208213" cy="11445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/>
      <p:bldP spid="1249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75" name="Object 23"/>
          <p:cNvGraphicFramePr>
            <a:graphicFrameLocks noGrp="1"/>
          </p:cNvGraphicFramePr>
          <p:nvPr>
            <p:ph sz="half" idx="1"/>
          </p:nvPr>
        </p:nvGraphicFramePr>
        <p:xfrm>
          <a:off x="6297136" y="1597486"/>
          <a:ext cx="1214437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3" name="" r:id="rId1" imgW="482600" imgH="241300" progId="Equation.3">
                  <p:embed/>
                </p:oleObj>
              </mc:Choice>
              <mc:Fallback>
                <p:oleObj name="" r:id="rId1" imgW="482600" imgH="241300" progId="Equation.3">
                  <p:embed/>
                  <p:pic>
                    <p:nvPicPr>
                      <p:cNvPr id="0" name="图片 1843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297136" y="1597486"/>
                        <a:ext cx="1214437" cy="6080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49174" name="Text Box 22"/>
          <p:cNvSpPr txBox="1"/>
          <p:nvPr/>
        </p:nvSpPr>
        <p:spPr>
          <a:xfrm>
            <a:off x="1841881" y="680399"/>
            <a:ext cx="7920038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(2) 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力学量算符化规则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177" name="Rectangle 25"/>
          <p:cNvSpPr/>
          <p:nvPr/>
        </p:nvSpPr>
        <p:spPr>
          <a:xfrm>
            <a:off x="2912427" y="1597486"/>
            <a:ext cx="2954655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Q(r, P)   →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178" name="Text Box 26"/>
          <p:cNvSpPr txBox="1"/>
          <p:nvPr/>
        </p:nvSpPr>
        <p:spPr>
          <a:xfrm>
            <a:off x="2285936" y="2643912"/>
            <a:ext cx="76200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写出动能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T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的算符     的具体形式。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206" name="Rectangle 54"/>
          <p:cNvSpPr/>
          <p:nvPr/>
        </p:nvSpPr>
        <p:spPr>
          <a:xfrm>
            <a:off x="2537138" y="3498493"/>
            <a:ext cx="7696200" cy="23069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解：质量为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m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速度为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v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的物体动能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T=mv</a:t>
            </a:r>
            <a:r>
              <a:rPr lang="en-US" altLang="zh-CN" sz="32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/2=p</a:t>
            </a:r>
            <a:r>
              <a:rPr lang="en-US" altLang="zh-CN" sz="32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/2m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p</a:t>
            </a:r>
            <a:r>
              <a:rPr lang="en-US" altLang="zh-CN" sz="32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=p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32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+p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en-US" altLang="zh-CN" sz="32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+p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z</a:t>
            </a:r>
            <a:r>
              <a:rPr lang="en-US" altLang="zh-CN" sz="32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=p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x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+p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y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+p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z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z</a:t>
            </a:r>
            <a:endParaRPr lang="en-US" altLang="zh-CN" sz="3200" baseline="-25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9203" name="Object 51"/>
          <p:cNvGraphicFramePr>
            <a:graphicFrameLocks noGrp="1"/>
          </p:cNvGraphicFramePr>
          <p:nvPr>
            <p:ph sz="half" idx="2"/>
          </p:nvPr>
        </p:nvGraphicFramePr>
        <p:xfrm>
          <a:off x="5758116" y="2644122"/>
          <a:ext cx="393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" r:id="rId3" imgW="139700" imgH="203200" progId="Equation.3">
                  <p:embed/>
                </p:oleObj>
              </mc:Choice>
              <mc:Fallback>
                <p:oleObj name="" r:id="rId3" imgW="139700" imgH="203200" progId="Equation.3">
                  <p:embed/>
                  <p:pic>
                    <p:nvPicPr>
                      <p:cNvPr id="0" name="Object 5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58116" y="2644122"/>
                        <a:ext cx="393700" cy="5715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0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graphicFrame>
        <p:nvGraphicFramePr>
          <p:cNvPr id="16" name="Object 4"/>
          <p:cNvGraphicFramePr/>
          <p:nvPr/>
        </p:nvGraphicFramePr>
        <p:xfrm>
          <a:off x="2350865" y="491281"/>
          <a:ext cx="5472112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9" name="" r:id="rId1" imgW="2387600" imgH="419100" progId="Equation.3">
                  <p:embed/>
                </p:oleObj>
              </mc:Choice>
              <mc:Fallback>
                <p:oleObj name="" r:id="rId1" imgW="2387600" imgH="419100" progId="Equation.3">
                  <p:embed/>
                  <p:pic>
                    <p:nvPicPr>
                      <p:cNvPr id="0" name="Object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50865" y="491281"/>
                        <a:ext cx="5472112" cy="9588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6"/>
          <p:cNvGraphicFramePr/>
          <p:nvPr/>
        </p:nvGraphicFramePr>
        <p:xfrm>
          <a:off x="2828385" y="1450132"/>
          <a:ext cx="37973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0" name="" r:id="rId3" imgW="1485265" imgH="444500" progId="Equation.3">
                  <p:embed/>
                </p:oleObj>
              </mc:Choice>
              <mc:Fallback>
                <p:oleObj name="" r:id="rId3" imgW="1485265" imgH="444500" progId="Equation.3">
                  <p:embed/>
                  <p:pic>
                    <p:nvPicPr>
                      <p:cNvPr id="0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28385" y="1450132"/>
                        <a:ext cx="3797300" cy="11334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6" name="Object 8"/>
          <p:cNvGraphicFramePr/>
          <p:nvPr/>
        </p:nvGraphicFramePr>
        <p:xfrm>
          <a:off x="1257936" y="2812576"/>
          <a:ext cx="4752975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3" name="" r:id="rId5" imgW="1765300" imgH="457200" progId="Equation.3">
                  <p:embed/>
                </p:oleObj>
              </mc:Choice>
              <mc:Fallback>
                <p:oleObj name="" r:id="rId5" imgW="1765300" imgH="457200" progId="Equation.3">
                  <p:embed/>
                  <p:pic>
                    <p:nvPicPr>
                      <p:cNvPr id="0" name="图片 1945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7936" y="2812576"/>
                        <a:ext cx="4752975" cy="12334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8" name="Object 10"/>
          <p:cNvGraphicFramePr/>
          <p:nvPr/>
        </p:nvGraphicFramePr>
        <p:xfrm>
          <a:off x="6625764" y="3053607"/>
          <a:ext cx="350520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4" name="" r:id="rId7" imgW="1422400" imgH="457200" progId="Equation.3">
                  <p:embed/>
                </p:oleObj>
              </mc:Choice>
              <mc:Fallback>
                <p:oleObj name="" r:id="rId7" imgW="1422400" imgH="457200" progId="Equation.3">
                  <p:embed/>
                  <p:pic>
                    <p:nvPicPr>
                      <p:cNvPr id="0" name="图片 1945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25764" y="3053607"/>
                        <a:ext cx="3505200" cy="11287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0" name="Object 12"/>
          <p:cNvGraphicFramePr/>
          <p:nvPr/>
        </p:nvGraphicFramePr>
        <p:xfrm>
          <a:off x="2518657" y="4433729"/>
          <a:ext cx="223202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5" name="" r:id="rId9" imgW="19202400" imgH="10058400" progId="Equation.3">
                  <p:embed/>
                </p:oleObj>
              </mc:Choice>
              <mc:Fallback>
                <p:oleObj name="" r:id="rId9" imgW="19202400" imgH="10058400" progId="Equation.3">
                  <p:embed/>
                  <p:pic>
                    <p:nvPicPr>
                      <p:cNvPr id="0" name="图片 1946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18657" y="4433729"/>
                        <a:ext cx="2232025" cy="11684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2" name="Text Box 14"/>
          <p:cNvSpPr txBox="1"/>
          <p:nvPr/>
        </p:nvSpPr>
        <p:spPr>
          <a:xfrm>
            <a:off x="6352788" y="4433630"/>
            <a:ext cx="48564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拉普拉斯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(Laplace)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算符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36" name="Object 12"/>
          <p:cNvGraphicFramePr>
            <a:graphicFrameLocks noGrp="1"/>
          </p:cNvGraphicFramePr>
          <p:nvPr>
            <p:ph sz="quarter" idx="1"/>
          </p:nvPr>
        </p:nvGraphicFramePr>
        <p:xfrm>
          <a:off x="2838495" y="1956348"/>
          <a:ext cx="194310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7" name="" r:id="rId1" imgW="19202400" imgH="10058400" progId="Equation.3">
                  <p:embed/>
                </p:oleObj>
              </mc:Choice>
              <mc:Fallback>
                <p:oleObj name="" r:id="rId1" imgW="19202400" imgH="10058400" progId="Equation.3">
                  <p:embed/>
                  <p:pic>
                    <p:nvPicPr>
                      <p:cNvPr id="0" name="图片 204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38495" y="1956348"/>
                        <a:ext cx="1943100" cy="10175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8" name="Object 14"/>
          <p:cNvGraphicFramePr>
            <a:graphicFrameLocks noGrp="1"/>
          </p:cNvGraphicFramePr>
          <p:nvPr>
            <p:ph sz="quarter" idx="2"/>
          </p:nvPr>
        </p:nvGraphicFramePr>
        <p:xfrm>
          <a:off x="5689352" y="2015953"/>
          <a:ext cx="1871663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8" name="" r:id="rId3" imgW="14020800" imgH="5791200" progId="Equation.3">
                  <p:embed/>
                </p:oleObj>
              </mc:Choice>
              <mc:Fallback>
                <p:oleObj name="" r:id="rId3" imgW="14020800" imgH="5791200" progId="Equation.3">
                  <p:embed/>
                  <p:pic>
                    <p:nvPicPr>
                      <p:cNvPr id="0" name="图片 204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89352" y="2015953"/>
                        <a:ext cx="1871663" cy="7731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1" name="Object 17"/>
          <p:cNvGraphicFramePr>
            <a:graphicFrameLocks noGrp="1"/>
          </p:cNvGraphicFramePr>
          <p:nvPr>
            <p:ph sz="quarter" idx="3"/>
          </p:nvPr>
        </p:nvGraphicFramePr>
        <p:xfrm>
          <a:off x="2305055" y="3027996"/>
          <a:ext cx="3887787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9" name="" r:id="rId5" imgW="31089600" imgH="10058400" progId="Equation.3">
                  <p:embed/>
                </p:oleObj>
              </mc:Choice>
              <mc:Fallback>
                <p:oleObj name="" r:id="rId5" imgW="31089600" imgH="10058400" progId="Equation.3">
                  <p:embed/>
                  <p:pic>
                    <p:nvPicPr>
                      <p:cNvPr id="0" name="图片 2048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05055" y="3027996"/>
                        <a:ext cx="3887787" cy="12573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7" name="Object 23"/>
          <p:cNvGraphicFramePr>
            <a:graphicFrameLocks noGrp="1"/>
          </p:cNvGraphicFramePr>
          <p:nvPr>
            <p:ph sz="quarter" idx="4"/>
          </p:nvPr>
        </p:nvGraphicFramePr>
        <p:xfrm>
          <a:off x="1760693" y="4724081"/>
          <a:ext cx="302101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0" name="" r:id="rId7" imgW="1015365" imgH="241300" progId="Equation.3">
                  <p:embed/>
                </p:oleObj>
              </mc:Choice>
              <mc:Fallback>
                <p:oleObj name="" r:id="rId7" imgW="1015365" imgH="241300" progId="Equation.3">
                  <p:embed/>
                  <p:pic>
                    <p:nvPicPr>
                      <p:cNvPr id="0" name="图片 2048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0693" y="4724081"/>
                        <a:ext cx="3021012" cy="7175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7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26979" name="Rectangle 4"/>
          <p:cNvSpPr/>
          <p:nvPr/>
        </p:nvSpPr>
        <p:spPr>
          <a:xfrm>
            <a:off x="1928808" y="1227305"/>
            <a:ext cx="7772400" cy="609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marL="342900" indent="-342900" algn="just">
              <a:spcBef>
                <a:spcPct val="20000"/>
              </a:spcBef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(1) 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能量方程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26981" name="Text Box 11"/>
          <p:cNvSpPr txBox="1"/>
          <p:nvPr/>
        </p:nvSpPr>
        <p:spPr>
          <a:xfrm>
            <a:off x="1847528" y="404664"/>
            <a:ext cx="4681538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6 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力学量算符方程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52250" name="Object 26"/>
          <p:cNvGraphicFramePr/>
          <p:nvPr/>
        </p:nvGraphicFramePr>
        <p:xfrm>
          <a:off x="5102222" y="4538514"/>
          <a:ext cx="554513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1" name="" r:id="rId9" imgW="2133600" imgH="419100" progId="Equation.3">
                  <p:embed/>
                </p:oleObj>
              </mc:Choice>
              <mc:Fallback>
                <p:oleObj name="" r:id="rId9" imgW="2133600" imgH="419100" progId="Equation.3">
                  <p:embed/>
                  <p:pic>
                    <p:nvPicPr>
                      <p:cNvPr id="0" name="图片 2048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02222" y="4538514"/>
                        <a:ext cx="5545137" cy="10890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6971030" y="3418840"/>
            <a:ext cx="26365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哈密顿算符</a:t>
            </a:r>
            <a:endParaRPr lang="zh-CN" altLang="en-US" sz="3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28003" name="Text Box 2"/>
          <p:cNvSpPr txBox="1"/>
          <p:nvPr/>
        </p:nvSpPr>
        <p:spPr>
          <a:xfrm>
            <a:off x="1785722" y="925764"/>
            <a:ext cx="2879725" cy="5340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(2) 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算符方程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67938" name="Object 2"/>
          <p:cNvGraphicFramePr/>
          <p:nvPr/>
        </p:nvGraphicFramePr>
        <p:xfrm>
          <a:off x="5159896" y="575612"/>
          <a:ext cx="2520950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3" name="" r:id="rId1" imgW="927100" imgH="609600" progId="Equation.3">
                  <p:embed/>
                </p:oleObj>
              </mc:Choice>
              <mc:Fallback>
                <p:oleObj name="" r:id="rId1" imgW="927100" imgH="609600" progId="Equation.3">
                  <p:embed/>
                  <p:pic>
                    <p:nvPicPr>
                      <p:cNvPr id="0" name="图片 2150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159896" y="575612"/>
                        <a:ext cx="2520950" cy="16573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39" name="Object 3"/>
          <p:cNvGraphicFramePr/>
          <p:nvPr/>
        </p:nvGraphicFramePr>
        <p:xfrm>
          <a:off x="4093528" y="3375343"/>
          <a:ext cx="4318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4" name="" r:id="rId3" imgW="152400" imgH="203200" progId="Equation.3">
                  <p:embed/>
                </p:oleObj>
              </mc:Choice>
              <mc:Fallback>
                <p:oleObj name="" r:id="rId3" imgW="152400" imgH="203200" progId="Equation.3">
                  <p:embed/>
                  <p:pic>
                    <p:nvPicPr>
                      <p:cNvPr id="0" name="图片 2150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93528" y="3375343"/>
                        <a:ext cx="431800" cy="5762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40" name="Object 4"/>
          <p:cNvGraphicFramePr/>
          <p:nvPr/>
        </p:nvGraphicFramePr>
        <p:xfrm>
          <a:off x="3822065" y="4437381"/>
          <a:ext cx="4318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5" name="" r:id="rId5" imgW="152400" imgH="203200" progId="Equation.3">
                  <p:embed/>
                </p:oleObj>
              </mc:Choice>
              <mc:Fallback>
                <p:oleObj name="" r:id="rId5" imgW="152400" imgH="203200" progId="Equation.3">
                  <p:embed/>
                  <p:pic>
                    <p:nvPicPr>
                      <p:cNvPr id="0" name="图片 2150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22065" y="4437381"/>
                        <a:ext cx="431800" cy="5762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41" name="Object 5"/>
          <p:cNvGraphicFramePr/>
          <p:nvPr/>
        </p:nvGraphicFramePr>
        <p:xfrm>
          <a:off x="4358958" y="2642554"/>
          <a:ext cx="40640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6" name="" r:id="rId6" imgW="152400" imgH="203200" progId="Equation.3">
                  <p:embed/>
                </p:oleObj>
              </mc:Choice>
              <mc:Fallback>
                <p:oleObj name="" r:id="rId6" imgW="152400" imgH="203200" progId="Equation.3">
                  <p:embed/>
                  <p:pic>
                    <p:nvPicPr>
                      <p:cNvPr id="0" name="图片 2150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58958" y="2642554"/>
                        <a:ext cx="406400" cy="5413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4" name="Text Box 10"/>
          <p:cNvSpPr txBox="1"/>
          <p:nvPr/>
        </p:nvSpPr>
        <p:spPr>
          <a:xfrm>
            <a:off x="2206943" y="2642553"/>
            <a:ext cx="73914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后者为算符  的本征方程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3195" name="Text Box 11"/>
          <p:cNvSpPr txBox="1"/>
          <p:nvPr/>
        </p:nvSpPr>
        <p:spPr>
          <a:xfrm>
            <a:off x="1925638" y="3481071"/>
            <a:ext cx="784225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(x):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算符     的本征函数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本征态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3196" name="Rectangle 12"/>
          <p:cNvSpPr/>
          <p:nvPr/>
        </p:nvSpPr>
        <p:spPr>
          <a:xfrm>
            <a:off x="1785759" y="4437329"/>
            <a:ext cx="74980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: 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算符    对应本征函数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(x)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的本征值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3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3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4" grpId="0"/>
      <p:bldP spid="93195" grpId="0"/>
      <p:bldP spid="9319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026"/>
          <p:cNvGraphicFramePr>
            <a:graphicFrameLocks noGrp="1"/>
          </p:cNvGraphicFramePr>
          <p:nvPr>
            <p:ph/>
          </p:nvPr>
        </p:nvGraphicFramePr>
        <p:xfrm>
          <a:off x="4223792" y="4221088"/>
          <a:ext cx="28797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3" name="" r:id="rId1" imgW="1384300" imgH="558800" progId="Equation.3">
                  <p:embed/>
                </p:oleObj>
              </mc:Choice>
              <mc:Fallback>
                <p:oleObj name="" r:id="rId1" imgW="1384300" imgH="558800" progId="Equation.3">
                  <p:embed/>
                  <p:pic>
                    <p:nvPicPr>
                      <p:cNvPr id="0" name="图片 2253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223792" y="4221088"/>
                        <a:ext cx="2879725" cy="11620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2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29027" name="Text Box 1028"/>
          <p:cNvSpPr txBox="1"/>
          <p:nvPr/>
        </p:nvSpPr>
        <p:spPr>
          <a:xfrm>
            <a:off x="2063749" y="413068"/>
            <a:ext cx="8208963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(3)  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力学量的本征值和平均值 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253" name="Text Box 1029"/>
          <p:cNvSpPr txBox="1"/>
          <p:nvPr/>
        </p:nvSpPr>
        <p:spPr>
          <a:xfrm>
            <a:off x="2651969" y="1609063"/>
            <a:ext cx="82296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marL="535305" indent="-535305">
              <a:spcBef>
                <a:spcPct val="50000"/>
              </a:spcBef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a)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本征值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q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254" name="Text Box 1030"/>
          <p:cNvSpPr txBox="1"/>
          <p:nvPr/>
        </p:nvSpPr>
        <p:spPr>
          <a:xfrm>
            <a:off x="2709119" y="3480725"/>
            <a:ext cx="838835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marL="535305" indent="-535305">
              <a:spcBef>
                <a:spcPct val="20000"/>
              </a:spcBef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b)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平均值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16741" name="Object 1029"/>
          <p:cNvGraphicFramePr/>
          <p:nvPr/>
        </p:nvGraphicFramePr>
        <p:xfrm>
          <a:off x="4071655" y="2393131"/>
          <a:ext cx="2663825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4" name="" r:id="rId3" imgW="1002665" imgH="241300" progId="Equation.3">
                  <p:embed/>
                </p:oleObj>
              </mc:Choice>
              <mc:Fallback>
                <p:oleObj name="" r:id="rId3" imgW="1002665" imgH="241300" progId="Equation.3">
                  <p:embed/>
                  <p:pic>
                    <p:nvPicPr>
                      <p:cNvPr id="0" name="图片 2252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71655" y="2393131"/>
                        <a:ext cx="2663825" cy="6397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/>
      <p:bldP spid="532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/>
          </p:cNvSpPr>
          <p:nvPr>
            <p:ph type="body" sz="half" idx="1"/>
          </p:nvPr>
        </p:nvSpPr>
        <p:spPr>
          <a:xfrm>
            <a:off x="3107978" y="1329978"/>
            <a:ext cx="7849466" cy="748747"/>
          </a:xfrm>
        </p:spPr>
        <p:txBody>
          <a:bodyPr wrap="square" lIns="91440" tIns="45720" rIns="91440" bIns="45720" anchor="t">
            <a:noAutofit/>
          </a:bodyPr>
          <a:lstStyle/>
          <a:p>
            <a:pPr algn="just" eaLnBrk="1" hangingPunct="1">
              <a:buNone/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代表粒子在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dτ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体积元内出现的几率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469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224259" name="Text Box 3"/>
          <p:cNvSpPr txBox="1"/>
          <p:nvPr/>
        </p:nvSpPr>
        <p:spPr>
          <a:xfrm>
            <a:off x="3053081" y="3341446"/>
            <a:ext cx="6768578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代表粒子在区域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v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内出现的几率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4260" name="Text Box 4"/>
          <p:cNvSpPr txBox="1"/>
          <p:nvPr/>
        </p:nvSpPr>
        <p:spPr>
          <a:xfrm>
            <a:off x="3053081" y="5161598"/>
            <a:ext cx="7201418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代表粒子在全部空间内出现的几率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24263" name="Object 7"/>
          <p:cNvGraphicFramePr/>
          <p:nvPr/>
        </p:nvGraphicFramePr>
        <p:xfrm>
          <a:off x="1633538" y="390843"/>
          <a:ext cx="22733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6" name="" r:id="rId1" imgW="17983200" imgH="6705600" progId="Equation.3">
                  <p:embed/>
                </p:oleObj>
              </mc:Choice>
              <mc:Fallback>
                <p:oleObj name="" r:id="rId1" imgW="17983200" imgH="6705600" progId="Equation.3">
                  <p:embed/>
                  <p:pic>
                    <p:nvPicPr>
                      <p:cNvPr id="0" name="图片 1024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33538" y="390843"/>
                        <a:ext cx="2273300" cy="8477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64" name="Object 8"/>
          <p:cNvGraphicFramePr/>
          <p:nvPr/>
        </p:nvGraphicFramePr>
        <p:xfrm>
          <a:off x="1719200" y="2168706"/>
          <a:ext cx="2697162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7" name="" r:id="rId3" imgW="21336000" imgH="7315200" progId="Equation.3">
                  <p:embed/>
                </p:oleObj>
              </mc:Choice>
              <mc:Fallback>
                <p:oleObj name="" r:id="rId3" imgW="21336000" imgH="7315200" progId="Equation.3">
                  <p:embed/>
                  <p:pic>
                    <p:nvPicPr>
                      <p:cNvPr id="0" name="图片 1024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9200" y="2168706"/>
                        <a:ext cx="2697162" cy="9255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65" name="Object 9"/>
          <p:cNvGraphicFramePr/>
          <p:nvPr/>
        </p:nvGraphicFramePr>
        <p:xfrm>
          <a:off x="1775520" y="4236159"/>
          <a:ext cx="2697162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" name="" r:id="rId5" imgW="21336000" imgH="7315200" progId="Equation.3">
                  <p:embed/>
                </p:oleObj>
              </mc:Choice>
              <mc:Fallback>
                <p:oleObj name="" r:id="rId5" imgW="21336000" imgH="7315200" progId="Equation.3">
                  <p:embed/>
                  <p:pic>
                    <p:nvPicPr>
                      <p:cNvPr id="0" name="图片 1024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5520" y="4236159"/>
                        <a:ext cx="2697162" cy="9255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24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2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24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 build="p"/>
      <p:bldP spid="224259" grpId="0"/>
      <p:bldP spid="22426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30051" name="Rectangle 2"/>
          <p:cNvSpPr/>
          <p:nvPr/>
        </p:nvSpPr>
        <p:spPr>
          <a:xfrm>
            <a:off x="2209800" y="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/>
            <a:endParaRPr lang="zh-CN" altLang="zh-CN" sz="4400" b="0" dirty="0">
              <a:solidFill>
                <a:schemeClr val="tx2"/>
              </a:solidFill>
            </a:endParaRPr>
          </a:p>
        </p:txBody>
      </p:sp>
      <p:sp>
        <p:nvSpPr>
          <p:cNvPr id="144387" name="Text Box 3"/>
          <p:cNvSpPr txBox="1"/>
          <p:nvPr/>
        </p:nvSpPr>
        <p:spPr>
          <a:xfrm>
            <a:off x="2006769" y="2492209"/>
            <a:ext cx="619236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   </a:t>
            </a:r>
            <a:r>
              <a:rPr lang="zh-CN" altLang="en-US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含时</a:t>
            </a:r>
            <a:r>
              <a:rPr lang="en-US" altLang="zh-CN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Schrödinger</a:t>
            </a:r>
            <a:r>
              <a:rPr lang="zh-CN" altLang="en-US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方程：</a:t>
            </a:r>
            <a:endParaRPr lang="zh-CN" altLang="en-US" sz="36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66918" name="Object 6"/>
          <p:cNvGraphicFramePr/>
          <p:nvPr/>
        </p:nvGraphicFramePr>
        <p:xfrm>
          <a:off x="2289979" y="4373078"/>
          <a:ext cx="7345363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9" name="" r:id="rId1" imgW="2578100" imgH="419100" progId="Equation.3">
                  <p:embed/>
                </p:oleObj>
              </mc:Choice>
              <mc:Fallback>
                <p:oleObj name="" r:id="rId1" imgW="2578100" imgH="419100" progId="Equation.3">
                  <p:embed/>
                  <p:pic>
                    <p:nvPicPr>
                      <p:cNvPr id="0" name="图片 2355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89979" y="4373078"/>
                        <a:ext cx="7345363" cy="1193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19" name="Object 7"/>
          <p:cNvGraphicFramePr/>
          <p:nvPr/>
        </p:nvGraphicFramePr>
        <p:xfrm>
          <a:off x="3158658" y="3148481"/>
          <a:ext cx="3887788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0" name="" r:id="rId3" imgW="1358265" imgH="393700" progId="Equation.3">
                  <p:embed/>
                </p:oleObj>
              </mc:Choice>
              <mc:Fallback>
                <p:oleObj name="" r:id="rId3" imgW="1358265" imgH="393700" progId="Equation.3">
                  <p:embed/>
                  <p:pic>
                    <p:nvPicPr>
                      <p:cNvPr id="0" name="图片 2355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8658" y="3148481"/>
                        <a:ext cx="3887788" cy="11223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14" name="Text Box 2"/>
          <p:cNvSpPr txBox="1"/>
          <p:nvPr/>
        </p:nvSpPr>
        <p:spPr>
          <a:xfrm>
            <a:off x="936174" y="409863"/>
            <a:ext cx="7772401" cy="1938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三 微观体系的运动满足薛定谔</a:t>
            </a:r>
            <a:r>
              <a:rPr lang="en-US" altLang="zh-CN" sz="4000" dirty="0">
                <a:latin typeface="黑体" panose="02010609060101010101" pitchFamily="49" charset="-122"/>
                <a:ea typeface="黑体" panose="02010609060101010101" pitchFamily="49" charset="-122"/>
              </a:rPr>
              <a:t>(Schrödinger)</a:t>
            </a: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方程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30051" name="Rectangle 2"/>
          <p:cNvSpPr/>
          <p:nvPr/>
        </p:nvSpPr>
        <p:spPr>
          <a:xfrm>
            <a:off x="2209800" y="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/>
            <a:endParaRPr lang="zh-CN" altLang="zh-CN" sz="4400" b="0" dirty="0">
              <a:solidFill>
                <a:schemeClr val="tx2"/>
              </a:solidFill>
            </a:endParaRPr>
          </a:p>
        </p:txBody>
      </p:sp>
      <p:sp>
        <p:nvSpPr>
          <p:cNvPr id="130057" name="Text Box 3"/>
          <p:cNvSpPr txBox="1"/>
          <p:nvPr/>
        </p:nvSpPr>
        <p:spPr>
          <a:xfrm>
            <a:off x="1449815" y="784860"/>
            <a:ext cx="9615587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   </a:t>
            </a:r>
            <a:r>
              <a:rPr lang="zh-CN" altLang="en-US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非含时</a:t>
            </a:r>
            <a:r>
              <a:rPr lang="en-US" altLang="zh-CN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定态</a:t>
            </a:r>
            <a:r>
              <a:rPr lang="en-US" altLang="zh-CN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 Schrödinger</a:t>
            </a:r>
            <a:r>
              <a:rPr lang="zh-CN" altLang="en-US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方程： </a:t>
            </a:r>
            <a:r>
              <a:rPr lang="en-US" altLang="zh-CN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重点</a:t>
            </a:r>
            <a:r>
              <a:rPr lang="en-US" altLang="zh-CN" sz="36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36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30058" name="Object 4"/>
          <p:cNvGraphicFramePr/>
          <p:nvPr/>
        </p:nvGraphicFramePr>
        <p:xfrm>
          <a:off x="2326184" y="3017678"/>
          <a:ext cx="6840538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" r:id="rId1" imgW="2133600" imgH="419100" progId="Equation.3">
                  <p:embed/>
                </p:oleObj>
              </mc:Choice>
              <mc:Fallback>
                <p:oleObj name="" r:id="rId1" imgW="2133600" imgH="419100" progId="Equation.3">
                  <p:embed/>
                  <p:pic>
                    <p:nvPicPr>
                      <p:cNvPr id="0" name="Object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26184" y="3017678"/>
                        <a:ext cx="6840538" cy="13430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9" name="Object 5"/>
          <p:cNvGraphicFramePr/>
          <p:nvPr/>
        </p:nvGraphicFramePr>
        <p:xfrm>
          <a:off x="3138194" y="1863090"/>
          <a:ext cx="3097213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" r:id="rId3" imgW="1015365" imgH="241300" progId="Equation.3">
                  <p:embed/>
                </p:oleObj>
              </mc:Choice>
              <mc:Fallback>
                <p:oleObj name="" r:id="rId3" imgW="1015365" imgH="241300" progId="Equation.3">
                  <p:embed/>
                  <p:pic>
                    <p:nvPicPr>
                      <p:cNvPr id="0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38194" y="1863090"/>
                        <a:ext cx="3097213" cy="7318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6" name="Object 12"/>
          <p:cNvGraphicFramePr>
            <a:graphicFrameLocks noGrp="1"/>
          </p:cNvGraphicFramePr>
          <p:nvPr/>
        </p:nvGraphicFramePr>
        <p:xfrm>
          <a:off x="3197270" y="4546513"/>
          <a:ext cx="194310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7" name="" r:id="rId5" imgW="19202400" imgH="10058400" progId="Equation.3">
                  <p:embed/>
                </p:oleObj>
              </mc:Choice>
              <mc:Fallback>
                <p:oleObj name="" r:id="rId5" imgW="19202400" imgH="10058400" progId="Equation.3">
                  <p:embed/>
                  <p:pic>
                    <p:nvPicPr>
                      <p:cNvPr id="0" name="图片 2048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97270" y="4546513"/>
                        <a:ext cx="1943100" cy="10175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8" name="Object 14"/>
          <p:cNvGraphicFramePr>
            <a:graphicFrameLocks noGrp="1"/>
          </p:cNvGraphicFramePr>
          <p:nvPr/>
        </p:nvGraphicFramePr>
        <p:xfrm>
          <a:off x="6312287" y="4790268"/>
          <a:ext cx="1871663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8" name="" r:id="rId7" imgW="14020800" imgH="5791200" progId="Equation.3">
                  <p:embed/>
                </p:oleObj>
              </mc:Choice>
              <mc:Fallback>
                <p:oleObj name="" r:id="rId7" imgW="14020800" imgH="5791200" progId="Equation.3">
                  <p:embed/>
                  <p:pic>
                    <p:nvPicPr>
                      <p:cNvPr id="0" name="图片 2048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12287" y="4790268"/>
                        <a:ext cx="1871663" cy="7731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graphicFrame>
        <p:nvGraphicFramePr>
          <p:cNvPr id="131075" name="Object 2"/>
          <p:cNvGraphicFramePr/>
          <p:nvPr/>
        </p:nvGraphicFramePr>
        <p:xfrm>
          <a:off x="6038851" y="3321051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9" name="" r:id="rId1" imgW="114300" imgH="215265" progId="Equation.3">
                  <p:embed/>
                </p:oleObj>
              </mc:Choice>
              <mc:Fallback>
                <p:oleObj name="" r:id="rId1" imgW="114300" imgH="215265" progId="Equation.3">
                  <p:embed/>
                  <p:pic>
                    <p:nvPicPr>
                      <p:cNvPr id="0" name="图片 245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38851" y="3321051"/>
                        <a:ext cx="112713" cy="2143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35" name="Text Box 3"/>
          <p:cNvSpPr txBox="1"/>
          <p:nvPr/>
        </p:nvSpPr>
        <p:spPr>
          <a:xfrm>
            <a:off x="1161415" y="1753235"/>
            <a:ext cx="986917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若：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(r)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(r) · · · Ψ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(r)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是体系的可能状态，则：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Ψ(r) = 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(r) + 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(r) +· · ·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+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(r) 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也是体系一可能状态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式中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· · · 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是常数。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1078" name="Text Box 5"/>
          <p:cNvSpPr txBox="1"/>
          <p:nvPr/>
        </p:nvSpPr>
        <p:spPr>
          <a:xfrm>
            <a:off x="1013460" y="690245"/>
            <a:ext cx="513842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四  态叠加原理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32099" name="Text Box 4"/>
          <p:cNvSpPr txBox="1"/>
          <p:nvPr/>
        </p:nvSpPr>
        <p:spPr>
          <a:xfrm>
            <a:off x="1751965" y="2393950"/>
            <a:ext cx="749681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如果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已归一化，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i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|</a:t>
            </a:r>
            <a:r>
              <a:rPr lang="en-US" altLang="zh-CN" sz="32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表示状态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i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对于组合态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的贡献。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 fontAlgn="auto">
              <a:lnSpc>
                <a:spcPct val="15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如果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Ψ</a:t>
            </a:r>
            <a:r>
              <a:rPr lang="en-US" altLang="zh-CN" sz="3200" baseline="-25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i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是某个力学量算符的本征态，本征值是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i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，该力学量必有一个确定值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a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i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46436" name="Object 4"/>
          <p:cNvGraphicFramePr/>
          <p:nvPr/>
        </p:nvGraphicFramePr>
        <p:xfrm>
          <a:off x="3581400" y="920864"/>
          <a:ext cx="2376487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0" name="" r:id="rId1" imgW="761365" imgH="431800" progId="Equation.3">
                  <p:embed/>
                </p:oleObj>
              </mc:Choice>
              <mc:Fallback>
                <p:oleObj name="" r:id="rId1" imgW="761365" imgH="431800" progId="Equation.3">
                  <p:embed/>
                  <p:pic>
                    <p:nvPicPr>
                      <p:cNvPr id="0" name="图片 245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81400" y="920864"/>
                        <a:ext cx="2376487" cy="1346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76133" name="Text Box 5"/>
          <p:cNvSpPr txBox="1"/>
          <p:nvPr/>
        </p:nvSpPr>
        <p:spPr>
          <a:xfrm>
            <a:off x="1734820" y="667385"/>
            <a:ext cx="764159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  如果体系处于组合状态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时，得到的是各种可能值，这些可能值为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, a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· · · </a:t>
            </a:r>
            <a:r>
              <a:rPr lang="en-US" altLang="zh-CN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en-US" altLang="zh-CN" sz="3200" i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zh-CN" altLang="en-US" sz="3200" i="1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并以一定的几率出现。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2101" name="Text Box 6"/>
          <p:cNvSpPr txBox="1"/>
          <p:nvPr/>
        </p:nvSpPr>
        <p:spPr>
          <a:xfrm>
            <a:off x="2883838" y="3236732"/>
            <a:ext cx="38404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力学量的平均值为：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76135" name="Object 7"/>
          <p:cNvGraphicFramePr/>
          <p:nvPr/>
        </p:nvGraphicFramePr>
        <p:xfrm>
          <a:off x="1663140" y="4104482"/>
          <a:ext cx="867568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" name="" r:id="rId1" imgW="3949700" imgH="431800" progId="Equation.3">
                  <p:embed/>
                </p:oleObj>
              </mc:Choice>
              <mc:Fallback>
                <p:oleObj name="" r:id="rId1" imgW="3949700" imgH="431800" progId="Equation.3">
                  <p:embed/>
                  <p:pic>
                    <p:nvPicPr>
                      <p:cNvPr id="0" name="Object 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63140" y="4104482"/>
                        <a:ext cx="8675687" cy="9429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32104" name="Text Box 9"/>
          <p:cNvSpPr txBox="1"/>
          <p:nvPr/>
        </p:nvSpPr>
        <p:spPr>
          <a:xfrm>
            <a:off x="706755" y="750570"/>
            <a:ext cx="1028255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五  </a:t>
            </a: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微观粒子除作空间运动外还作自旋运动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06420" y="1634490"/>
            <a:ext cx="613537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36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空间运动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自旋运动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具体内容将结合</a:t>
            </a:r>
            <a:endParaRPr lang="zh-CN" altLang="en-US" sz="36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第二章 原子结构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与原子光谱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讲解及学习</a:t>
            </a:r>
            <a:endParaRPr lang="zh-CN" altLang="en-US" sz="36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1" name="Rectangle 21"/>
          <p:cNvSpPr/>
          <p:nvPr/>
        </p:nvSpPr>
        <p:spPr>
          <a:xfrm>
            <a:off x="638810" y="349885"/>
            <a:ext cx="11138535" cy="51695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小节：五大基本原理及理解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一  微观体系的状态可用波函数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Ψ(</a:t>
            </a:r>
            <a:r>
              <a:rPr lang="en-US" altLang="zh-CN" sz="3600" dirty="0" err="1">
                <a:latin typeface="黑体" panose="02010609060101010101" pitchFamily="49" charset="-122"/>
                <a:ea typeface="黑体" panose="02010609060101010101" pitchFamily="49" charset="-122"/>
              </a:rPr>
              <a:t>r,t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来描述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  微观体系每一可测力学量都对应一线性厄米算符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三  微观体系的运动满足薛定谔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(Schrödinger)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方程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四  微观体系运动状态满足态叠加原理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五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微观粒子除作空间运动外还作自旋运动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225282" name="Text Box 2"/>
          <p:cNvSpPr txBox="1"/>
          <p:nvPr/>
        </p:nvSpPr>
        <p:spPr>
          <a:xfrm>
            <a:off x="2280285" y="1532890"/>
            <a:ext cx="6682105" cy="175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粒子在空间某点出现的几率密度不随时间改变，称为定态。</a:t>
            </a:r>
            <a:endParaRPr lang="zh-CN" altLang="en-US" sz="36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5716" name="Text Box 3"/>
          <p:cNvSpPr txBox="1"/>
          <p:nvPr/>
        </p:nvSpPr>
        <p:spPr>
          <a:xfrm>
            <a:off x="1910715" y="628015"/>
            <a:ext cx="584517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600" dirty="0">
                <a:solidFill>
                  <a:srgbClr val="33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  </a:t>
            </a:r>
            <a:r>
              <a:rPr lang="zh-CN" altLang="en-US" sz="3600" dirty="0">
                <a:solidFill>
                  <a:srgbClr val="33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定态和定态波函数</a:t>
            </a:r>
            <a:endParaRPr lang="zh-CN" altLang="en-US" sz="3600" dirty="0">
              <a:solidFill>
                <a:srgbClr val="33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5284" name="Text Box 4"/>
          <p:cNvSpPr txBox="1"/>
          <p:nvPr/>
        </p:nvSpPr>
        <p:spPr>
          <a:xfrm>
            <a:off x="2864530" y="4400922"/>
            <a:ext cx="5113337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33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Ψ(r)</a:t>
            </a:r>
            <a:r>
              <a:rPr lang="zh-CN" altLang="en-US" sz="3200" dirty="0">
                <a:solidFill>
                  <a:srgbClr val="33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被称作定态波函数</a:t>
            </a:r>
            <a:endParaRPr lang="zh-CN" altLang="en-US" sz="3200" dirty="0">
              <a:solidFill>
                <a:srgbClr val="33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5285" name="Text Box 5"/>
          <p:cNvSpPr txBox="1"/>
          <p:nvPr/>
        </p:nvSpPr>
        <p:spPr>
          <a:xfrm>
            <a:off x="3007453" y="3500116"/>
            <a:ext cx="5827712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Ψ(r,t)= Ψ(r) f(t)</a:t>
            </a:r>
            <a:endParaRPr lang="en-US" altLang="zh-CN" sz="32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2" grpId="0"/>
      <p:bldP spid="225284" grpId="0"/>
      <p:bldP spid="2252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/>
          <p:nvPr/>
        </p:nvSpPr>
        <p:spPr>
          <a:xfrm>
            <a:off x="1349187" y="412026"/>
            <a:ext cx="532765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3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波函数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Ψ(r)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的性质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Text Box 7"/>
          <p:cNvSpPr txBox="1"/>
          <p:nvPr/>
        </p:nvSpPr>
        <p:spPr>
          <a:xfrm>
            <a:off x="1476375" y="1451610"/>
            <a:ext cx="640334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(1)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品优函数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合格波函数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1536954" y="2512486"/>
            <a:ext cx="88696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1) Ψ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必须是单值函数     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几率密度要求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1536733" y="3396890"/>
            <a:ext cx="9649071" cy="175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2) Ψ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连续，一阶导数连续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,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且二阶导数存在     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薛定谔方程要求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68778" y="5260860"/>
            <a:ext cx="9649071" cy="589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）平方可积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(w=∫</a:t>
            </a:r>
            <a:r>
              <a:rPr lang="en-US" altLang="zh-CN" sz="3600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v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│</a:t>
            </a:r>
            <a:r>
              <a:rPr lang="el-GR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(r)│</a:t>
            </a:r>
            <a:r>
              <a:rPr lang="en-US" altLang="zh-CN" sz="36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600" dirty="0" err="1">
                <a:latin typeface="黑体" panose="02010609060101010101" pitchFamily="49" charset="-122"/>
                <a:ea typeface="黑体" panose="02010609060101010101" pitchFamily="49" charset="-122"/>
              </a:rPr>
              <a:t>dτ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要求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) 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pic>
        <p:nvPicPr>
          <p:cNvPr id="117766" name="Picture 7" descr="f11_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83339" y="2133600"/>
            <a:ext cx="3495675" cy="3600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7767" name="Picture 8" descr="f11_20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751" y="1270000"/>
            <a:ext cx="3529013" cy="32146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2"/>
          <p:cNvSpPr>
            <a:spLocks noGrp="1"/>
          </p:cNvSpPr>
          <p:nvPr>
            <p:ph type="body" sz="half" idx="1"/>
          </p:nvPr>
        </p:nvSpPr>
        <p:spPr>
          <a:xfrm>
            <a:off x="1847850" y="723901"/>
            <a:ext cx="9360718" cy="792162"/>
          </a:xfrm>
        </p:spPr>
        <p:txBody>
          <a:bodyPr wrap="square" lIns="91440" tIns="45720" rIns="91440" bIns="45720" anchor="t">
            <a:noAutofit/>
          </a:bodyPr>
          <a:lstStyle/>
          <a:p>
            <a:pPr algn="just" eaLnBrk="1" hangingPunct="1">
              <a:buNone/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(2)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若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为常数，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Ψ(q)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cΨ(q)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描述同一态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28355" name="Object 3"/>
          <p:cNvGraphicFramePr>
            <a:graphicFrameLocks noGrp="1"/>
          </p:cNvGraphicFramePr>
          <p:nvPr>
            <p:ph sz="quarter" idx="2"/>
          </p:nvPr>
        </p:nvGraphicFramePr>
        <p:xfrm>
          <a:off x="2423592" y="1619250"/>
          <a:ext cx="6119812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" r:id="rId1" imgW="2400300" imgH="279400" progId="Equation.3">
                  <p:embed/>
                </p:oleObj>
              </mc:Choice>
              <mc:Fallback>
                <p:oleObj name="" r:id="rId1" imgW="2400300" imgH="279400" progId="Equation.3">
                  <p:embed/>
                  <p:pic>
                    <p:nvPicPr>
                      <p:cNvPr id="0" name="图片 1228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23592" y="1619250"/>
                        <a:ext cx="6119812" cy="7127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786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228357" name="Text Box 5"/>
          <p:cNvSpPr txBox="1"/>
          <p:nvPr/>
        </p:nvSpPr>
        <p:spPr>
          <a:xfrm>
            <a:off x="1955602" y="2791301"/>
            <a:ext cx="8280400" cy="1476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indent="0">
              <a:spcBef>
                <a:spcPct val="50000"/>
              </a:spcBef>
              <a:buNone/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(3)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归一化  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  一个粒子在全空间出现的几率必为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28360" name="Object 8"/>
          <p:cNvGraphicFramePr/>
          <p:nvPr/>
        </p:nvGraphicFramePr>
        <p:xfrm>
          <a:off x="3581400" y="4626929"/>
          <a:ext cx="351631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" r:id="rId3" imgW="1268730" imgH="304800" progId="Equation.3">
                  <p:embed/>
                </p:oleObj>
              </mc:Choice>
              <mc:Fallback>
                <p:oleObj name="" r:id="rId3" imgW="1268730" imgH="304800" progId="Equation.3">
                  <p:embed/>
                  <p:pic>
                    <p:nvPicPr>
                      <p:cNvPr id="0" name="图片 1229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1400" y="4626929"/>
                        <a:ext cx="3516312" cy="8445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359" name="Object 7"/>
          <p:cNvGraphicFramePr>
            <a:graphicFrameLocks noGrp="1"/>
          </p:cNvGraphicFramePr>
          <p:nvPr>
            <p:ph sz="quarter" idx="3"/>
          </p:nvPr>
        </p:nvGraphicFramePr>
        <p:xfrm>
          <a:off x="3357245" y="3883660"/>
          <a:ext cx="4381500" cy="1144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" r:id="rId1" imgW="1307465" imgH="330200" progId="Equation.3">
                  <p:embed/>
                </p:oleObj>
              </mc:Choice>
              <mc:Fallback>
                <p:oleObj name="" r:id="rId1" imgW="1307465" imgH="330200" progId="Equation.3">
                  <p:embed/>
                  <p:pic>
                    <p:nvPicPr>
                      <p:cNvPr id="0" name="Object 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57245" y="3883660"/>
                        <a:ext cx="4381500" cy="114490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786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228356" name="Text Box 4"/>
          <p:cNvSpPr txBox="1"/>
          <p:nvPr/>
        </p:nvSpPr>
        <p:spPr>
          <a:xfrm>
            <a:off x="1560195" y="1967230"/>
            <a:ext cx="8526145" cy="175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令： 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Ψ</a:t>
            </a:r>
            <a:r>
              <a:rPr lang="en-US" altLang="zh-CN" sz="36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’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(x,y,z)=KΨ(x,y,z)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为归一化波函数，则称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K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为归一化常数。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8358" name="Text Box 6"/>
          <p:cNvSpPr txBox="1"/>
          <p:nvPr/>
        </p:nvSpPr>
        <p:spPr>
          <a:xfrm>
            <a:off x="1560195" y="809625"/>
            <a:ext cx="878967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如果，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Ψ(z,y,z)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是未归一化的波函数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19814" name="Object 5"/>
          <p:cNvGraphicFramePr/>
          <p:nvPr/>
        </p:nvGraphicFramePr>
        <p:xfrm>
          <a:off x="1780411" y="5028458"/>
          <a:ext cx="85693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" r:id="rId3" imgW="3288030" imgH="330200" progId="Equation.3">
                  <p:embed/>
                </p:oleObj>
              </mc:Choice>
              <mc:Fallback>
                <p:oleObj name="" r:id="rId3" imgW="3288030" imgH="330200" progId="Equation.3">
                  <p:embed/>
                  <p:pic>
                    <p:nvPicPr>
                      <p:cNvPr id="0" name="图片 133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0411" y="5028458"/>
                        <a:ext cx="8569325" cy="8604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19811" name="Rectangle 2"/>
          <p:cNvSpPr/>
          <p:nvPr/>
        </p:nvSpPr>
        <p:spPr>
          <a:xfrm>
            <a:off x="1524001" y="2895928"/>
            <a:ext cx="184731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endParaRPr lang="zh-CN" altLang="en-US" dirty="0"/>
          </a:p>
        </p:txBody>
      </p:sp>
      <p:graphicFrame>
        <p:nvGraphicFramePr>
          <p:cNvPr id="119812" name="Object 3"/>
          <p:cNvGraphicFramePr/>
          <p:nvPr/>
        </p:nvGraphicFramePr>
        <p:xfrm>
          <a:off x="3720508" y="2706877"/>
          <a:ext cx="4454525" cy="1521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" r:id="rId1" imgW="1587500" imgH="545465" progId="Equation.3">
                  <p:embed/>
                </p:oleObj>
              </mc:Choice>
              <mc:Fallback>
                <p:oleObj name="" r:id="rId1" imgW="1587500" imgH="545465" progId="Equation.3">
                  <p:embed/>
                  <p:pic>
                    <p:nvPicPr>
                      <p:cNvPr id="0" name="图片 1331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20508" y="2706877"/>
                        <a:ext cx="4454525" cy="152146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13" name="Text Box 4"/>
          <p:cNvSpPr txBox="1"/>
          <p:nvPr/>
        </p:nvSpPr>
        <p:spPr>
          <a:xfrm>
            <a:off x="1387475" y="4559300"/>
            <a:ext cx="5676900" cy="1476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归一化常数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K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一般取</a:t>
            </a: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正值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归一化常数公式</a:t>
            </a:r>
            <a:endParaRPr lang="zh-CN" altLang="en-US" sz="3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graphicFrame>
        <p:nvGraphicFramePr>
          <p:cNvPr id="119815" name="Object 6"/>
          <p:cNvGraphicFramePr/>
          <p:nvPr/>
        </p:nvGraphicFramePr>
        <p:xfrm>
          <a:off x="4437264" y="1781524"/>
          <a:ext cx="3878262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" r:id="rId3" imgW="1383665" imgH="330200" progId="Equation.3">
                  <p:embed/>
                </p:oleObj>
              </mc:Choice>
              <mc:Fallback>
                <p:oleObj name="" r:id="rId3" imgW="1383665" imgH="330200" progId="Equation.3">
                  <p:embed/>
                  <p:pic>
                    <p:nvPicPr>
                      <p:cNvPr id="0" name="图片 1331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37264" y="1781524"/>
                        <a:ext cx="3878262" cy="9255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/>
          <p:nvPr/>
        </p:nvGraphicFramePr>
        <p:xfrm>
          <a:off x="1122551" y="811423"/>
          <a:ext cx="85693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5" imgW="3288030" imgH="330200" progId="Equation.3">
                  <p:embed/>
                </p:oleObj>
              </mc:Choice>
              <mc:Fallback>
                <p:oleObj name="" r:id="rId5" imgW="3288030" imgH="330200" progId="Equation.3">
                  <p:embed/>
                  <p:pic>
                    <p:nvPicPr>
                      <p:cNvPr id="0" name="图片 133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22551" y="811423"/>
                        <a:ext cx="8569325" cy="8604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/>
          <p:nvPr/>
        </p:nvGraphicFramePr>
        <p:xfrm>
          <a:off x="7064418" y="4559172"/>
          <a:ext cx="4170045" cy="1521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7" imgW="1485900" imgH="545465" progId="Equation.3">
                  <p:embed/>
                </p:oleObj>
              </mc:Choice>
              <mc:Fallback>
                <p:oleObj name="" r:id="rId7" imgW="1485900" imgH="545465" progId="Equation.3">
                  <p:embed/>
                  <p:pic>
                    <p:nvPicPr>
                      <p:cNvPr id="0" name="图片 133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064418" y="4559172"/>
                        <a:ext cx="4170045" cy="152146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2"/>
          <p:cNvSpPr>
            <a:spLocks noGrp="1"/>
          </p:cNvSpPr>
          <p:nvPr>
            <p:ph type="title"/>
          </p:nvPr>
        </p:nvSpPr>
        <p:spPr>
          <a:xfrm>
            <a:off x="1981200" y="228600"/>
            <a:ext cx="7772400" cy="1600200"/>
          </a:xfrm>
        </p:spPr>
        <p:txBody>
          <a:bodyPr wrap="square" lIns="91440" tIns="45720" rIns="91440" bIns="45720" anchor="ctr">
            <a:normAutofit/>
          </a:bodyPr>
          <a:lstStyle/>
          <a:p>
            <a:pPr algn="l" eaLnBrk="1" hangingPunct="1"/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083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algn="r"/>
            <a:fld id="{9A0DB2DC-4C9A-4742-B13C-FB6460FD3503}" type="slidenum">
              <a:rPr lang="en-US" altLang="zh-CN" sz="1400" b="0" dirty="0"/>
            </a:fld>
            <a:endParaRPr lang="en-US" altLang="zh-CN" sz="1400" b="0" dirty="0"/>
          </a:p>
        </p:txBody>
      </p:sp>
      <p:sp>
        <p:nvSpPr>
          <p:cNvPr id="120836" name="Text Box 5"/>
          <p:cNvSpPr txBox="1"/>
          <p:nvPr/>
        </p:nvSpPr>
        <p:spPr>
          <a:xfrm>
            <a:off x="1549400" y="494665"/>
            <a:ext cx="842264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802005" indent="-802005">
              <a:spcBef>
                <a:spcPct val="50000"/>
              </a:spcBef>
            </a:pPr>
            <a:r>
              <a:rPr lang="zh-CN" altLang="en-US" sz="4000" dirty="0">
                <a:latin typeface="黑体" panose="02010609060101010101" pitchFamily="49" charset="-122"/>
                <a:ea typeface="黑体" panose="02010609060101010101" pitchFamily="49" charset="-122"/>
              </a:rPr>
              <a:t>二  微观体系每一可测力学量都对应一线性厄米算符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8141" name="Text Box 13"/>
          <p:cNvSpPr txBox="1"/>
          <p:nvPr/>
        </p:nvSpPr>
        <p:spPr>
          <a:xfrm>
            <a:off x="1549400" y="2046605"/>
            <a:ext cx="237617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1 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算符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8143" name="Text Box 15"/>
          <p:cNvSpPr txBox="1"/>
          <p:nvPr/>
        </p:nvSpPr>
        <p:spPr>
          <a:xfrm>
            <a:off x="2693035" y="3815715"/>
            <a:ext cx="535686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d/dx [cos(kx)]=-ksin(kx) 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en-US" altLang="zh-CN" sz="32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/dx</a:t>
            </a:r>
            <a:r>
              <a:rPr lang="en-US" altLang="zh-CN" sz="32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[cos(kx)]=-k</a:t>
            </a:r>
            <a:r>
              <a:rPr lang="en-US" altLang="zh-CN" sz="3200" baseline="3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cos(kx) 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77135" y="2833370"/>
            <a:ext cx="5669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just">
              <a:spcBef>
                <a:spcPct val="20000"/>
              </a:spcBef>
            </a:pPr>
            <a:r>
              <a:rPr lang="zh-CN" altLang="en-US" sz="3600" dirty="0">
                <a:solidFill>
                  <a:srgbClr val="3333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对函数进行某种运算的符号</a:t>
            </a:r>
            <a:endParaRPr lang="zh-CN" altLang="en-US" sz="3600" dirty="0">
              <a:solidFill>
                <a:srgbClr val="3333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1" grpId="0"/>
      <p:bldP spid="48143" grpId="0"/>
      <p:bldP spid="2" grpId="0"/>
    </p:bldLst>
  </p:timing>
</p:sld>
</file>

<file path=ppt/theme/theme1.xml><?xml version="1.0" encoding="utf-8"?>
<a:theme xmlns:a="http://schemas.openxmlformats.org/drawingml/2006/main" name="默认设计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1603</Words>
  <Application>WPS 演示</Application>
  <PresentationFormat>宽屏</PresentationFormat>
  <Paragraphs>199</Paragraphs>
  <Slides>26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64</vt:i4>
      </vt:variant>
      <vt:variant>
        <vt:lpstr>幻灯片标题</vt:lpstr>
      </vt:variant>
      <vt:variant>
        <vt:i4>26</vt:i4>
      </vt:variant>
    </vt:vector>
  </HeadingPairs>
  <TitlesOfParts>
    <vt:vector size="102" baseType="lpstr">
      <vt:lpstr>Arial</vt:lpstr>
      <vt:lpstr>宋体</vt:lpstr>
      <vt:lpstr>Wingdings</vt:lpstr>
      <vt:lpstr>Times New Roman</vt:lpstr>
      <vt:lpstr>黑体</vt:lpstr>
      <vt:lpstr>微软雅黑</vt:lpstr>
      <vt:lpstr>Arial Unicode MS</vt:lpstr>
      <vt:lpstr>等线 Light</vt:lpstr>
      <vt:lpstr>Calibri Light</vt:lpstr>
      <vt:lpstr>等线</vt:lpstr>
      <vt:lpstr>Calibri</vt:lpstr>
      <vt:lpstr>默认设计模板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NENU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物 质 结 构 （结构化学）</dc:title>
  <dc:creator>HUANG</dc:creator>
  <cp:lastModifiedBy>Administrator</cp:lastModifiedBy>
  <cp:revision>1373</cp:revision>
  <dcterms:created xsi:type="dcterms:W3CDTF">2002-02-22T07:56:00Z</dcterms:created>
  <dcterms:modified xsi:type="dcterms:W3CDTF">2018-09-05T03:06:20Z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