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379" r:id="rId6"/>
    <p:sldId id="38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383" r:id="rId16"/>
    <p:sldId id="293" r:id="rId17"/>
    <p:sldId id="292" r:id="rId18"/>
    <p:sldId id="376" r:id="rId19"/>
    <p:sldId id="270" r:id="rId20"/>
    <p:sldId id="271" r:id="rId21"/>
    <p:sldId id="273" r:id="rId22"/>
    <p:sldId id="272" r:id="rId23"/>
    <p:sldId id="356" r:id="rId24"/>
    <p:sldId id="357" r:id="rId25"/>
    <p:sldId id="358" r:id="rId26"/>
    <p:sldId id="359" r:id="rId27"/>
    <p:sldId id="360" r:id="rId28"/>
    <p:sldId id="361" r:id="rId29"/>
    <p:sldId id="382" r:id="rId30"/>
    <p:sldId id="368" r:id="rId31"/>
    <p:sldId id="385" r:id="rId32"/>
    <p:sldId id="300" r:id="rId33"/>
    <p:sldId id="302" r:id="rId34"/>
    <p:sldId id="301" r:id="rId35"/>
    <p:sldId id="303" r:id="rId36"/>
    <p:sldId id="386" r:id="rId37"/>
    <p:sldId id="355" r:id="rId38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3200" b="0" i="0" u="none" kern="1200" baseline="0">
        <a:solidFill>
          <a:schemeClr val="bg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  <a:srgbClr val="FFFF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1"/>
    <p:restoredTop sz="94603"/>
  </p:normalViewPr>
  <p:slideViewPr>
    <p:cSldViewPr showGuides="1">
      <p:cViewPr varScale="1">
        <p:scale>
          <a:sx n="60" d="100"/>
          <a:sy n="60" d="100"/>
        </p:scale>
        <p:origin x="936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页眉占位符 10956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endParaRPr lang="zh-CN" altLang="en-US" sz="1200" dirty="0"/>
          </a:p>
        </p:txBody>
      </p:sp>
      <p:sp>
        <p:nvSpPr>
          <p:cNvPr id="109571" name="日期占位符 10957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/>
            <a:endParaRPr lang="zh-CN" altLang="en-US" sz="1200" dirty="0"/>
          </a:p>
        </p:txBody>
      </p:sp>
      <p:sp>
        <p:nvSpPr>
          <p:cNvPr id="109572" name="幻灯片图像占位符 10957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9573" name="文本占位符 109572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9574" name="页脚占位符 10957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/>
            <a:endParaRPr lang="zh-CN" altLang="en-US" sz="1200" dirty="0"/>
          </a:p>
        </p:txBody>
      </p:sp>
      <p:sp>
        <p:nvSpPr>
          <p:cNvPr id="109575" name="灯片编号占位符 10957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  <a:t>‹#›</a:t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smtClean="0">
                <a:latin typeface="Times New Roman" panose="02020603050405020304" pitchFamily="18" charset="0"/>
              </a:rPr>
              <a:t>‹#›</a:t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smtClean="0">
                <a:latin typeface="Times New Roman" panose="02020603050405020304" pitchFamily="18" charset="0"/>
              </a:rPr>
              <a:t>‹#›</a:t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smtClean="0">
                <a:latin typeface="Times New Roman" panose="02020603050405020304" pitchFamily="18" charset="0"/>
              </a:rPr>
              <a:t>‹#›</a:t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smtClean="0">
                <a:latin typeface="Times New Roman" panose="02020603050405020304" pitchFamily="18" charset="0"/>
              </a:rPr>
              <a:t>‹#›</a:t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smtClean="0">
                <a:latin typeface="Times New Roman" panose="02020603050405020304" pitchFamily="18" charset="0"/>
              </a:rPr>
              <a:t>‹#›</a:t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smtClean="0">
                <a:latin typeface="Times New Roman" panose="02020603050405020304" pitchFamily="18" charset="0"/>
              </a:rPr>
              <a:t>‹#›</a:t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smtClean="0">
                <a:latin typeface="Times New Roman" panose="02020603050405020304" pitchFamily="18" charset="0"/>
              </a:rPr>
              <a:t>‹#›</a:t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smtClean="0">
                <a:latin typeface="Times New Roman" panose="02020603050405020304" pitchFamily="18" charset="0"/>
              </a:rPr>
              <a:t>‹#›</a:t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smtClean="0">
                <a:latin typeface="Times New Roman" panose="02020603050405020304" pitchFamily="18" charset="0"/>
              </a:rPr>
              <a:t>‹#›</a:t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smtClean="0">
                <a:latin typeface="Times New Roman" panose="02020603050405020304" pitchFamily="18" charset="0"/>
              </a:rPr>
              <a:t>‹#›</a:t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smtClean="0">
                <a:latin typeface="Times New Roman" panose="02020603050405020304" pitchFamily="18" charset="0"/>
              </a:rPr>
              <a:t>‹#›</a:t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9A0DB2DC-4C9A-4742-B13C-FB6460FD3503}" type="slidenum">
              <a:rPr lang="zh-CN" altLang="en-US" smtClean="0">
                <a:latin typeface="Times New Roman" panose="02020603050405020304" pitchFamily="18" charset="0"/>
              </a:rPr>
              <a:t>‹#›</a:t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4.png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4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8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49.jpeg"/><Relationship Id="rId4" Type="http://schemas.openxmlformats.org/officeDocument/2006/relationships/image" Target="../media/image28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2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2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4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7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6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62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63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video" Target="file:///E:\book-jghx\powerpoint\xiezhenzi.avi" TargetMode="External"/><Relationship Id="rId7" Type="http://schemas.openxmlformats.org/officeDocument/2006/relationships/oleObject" Target="../embeddings/oleObject60.bin"/><Relationship Id="rId2" Type="http://schemas.microsoft.com/office/2007/relationships/media" Target="file:///E:\book-jghx\powerpoint\xiezhenzi.avi" TargetMode="Externa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6.jpeg"/><Relationship Id="rId5" Type="http://schemas.openxmlformats.org/officeDocument/2006/relationships/image" Target="../media/image65.png"/><Relationship Id="rId4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7" Type="http://schemas.openxmlformats.org/officeDocument/2006/relationships/image" Target="../media/image6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62.bin"/><Relationship Id="rId5" Type="http://schemas.openxmlformats.org/officeDocument/2006/relationships/image" Target="../media/image69.jpeg"/><Relationship Id="rId4" Type="http://schemas.openxmlformats.org/officeDocument/2006/relationships/image" Target="../media/image67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文本框 2050"/>
          <p:cNvSpPr txBox="1"/>
          <p:nvPr/>
        </p:nvSpPr>
        <p:spPr>
          <a:xfrm>
            <a:off x="1981200" y="3373438"/>
            <a:ext cx="7543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4" name="文本框 2053"/>
          <p:cNvSpPr txBox="1"/>
          <p:nvPr/>
        </p:nvSpPr>
        <p:spPr>
          <a:xfrm>
            <a:off x="2387600" y="188913"/>
            <a:ext cx="8280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b="1" dirty="0"/>
              <a:t>第三节 量子力学基本原理的简单应用</a:t>
            </a:r>
          </a:p>
        </p:txBody>
      </p:sp>
      <p:sp>
        <p:nvSpPr>
          <p:cNvPr id="2055" name="文本框 2054"/>
          <p:cNvSpPr txBox="1"/>
          <p:nvPr/>
        </p:nvSpPr>
        <p:spPr>
          <a:xfrm>
            <a:off x="1075125" y="1116126"/>
            <a:ext cx="7849567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   势箱中运动的粒子</a:t>
            </a:r>
          </a:p>
        </p:txBody>
      </p:sp>
      <p:sp>
        <p:nvSpPr>
          <p:cNvPr id="2056" name="文本框 2055"/>
          <p:cNvSpPr txBox="1"/>
          <p:nvPr/>
        </p:nvSpPr>
        <p:spPr>
          <a:xfrm>
            <a:off x="785788" y="1920668"/>
            <a:ext cx="5400376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  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一维无限深势箱</a:t>
            </a:r>
          </a:p>
        </p:txBody>
      </p:sp>
      <p:pic>
        <p:nvPicPr>
          <p:cNvPr id="2058" name="图片 2057" descr="F12_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089" y="2732162"/>
            <a:ext cx="2771775" cy="3695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9" name="图片 2058" descr="F12_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0081" y="2779787"/>
            <a:ext cx="3290888" cy="3600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60" name="文本框 2059"/>
          <p:cNvSpPr txBox="1"/>
          <p:nvPr/>
        </p:nvSpPr>
        <p:spPr>
          <a:xfrm>
            <a:off x="6402698" y="1920668"/>
            <a:ext cx="5004618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  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二维无限深势箱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63600" y="189230"/>
            <a:ext cx="10773410" cy="7683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4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第三节 量子力学基本原理的简单应用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6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文本框 9218"/>
          <p:cNvSpPr txBox="1"/>
          <p:nvPr/>
        </p:nvSpPr>
        <p:spPr>
          <a:xfrm>
            <a:off x="806166" y="464553"/>
            <a:ext cx="8533381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(4) 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利用归一化条件确定波函数</a:t>
            </a:r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</a:t>
            </a:r>
          </a:p>
        </p:txBody>
      </p:sp>
      <p:graphicFrame>
        <p:nvGraphicFramePr>
          <p:cNvPr id="9220" name="对象 9219"/>
          <p:cNvGraphicFramePr/>
          <p:nvPr/>
        </p:nvGraphicFramePr>
        <p:xfrm>
          <a:off x="2495600" y="1505539"/>
          <a:ext cx="3672458" cy="1152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r:id="rId3" imgW="1167765" imgH="393700" progId="Equation.DSMT4">
                  <p:embed/>
                </p:oleObj>
              </mc:Choice>
              <mc:Fallback>
                <p:oleObj r:id="rId3" imgW="1167765" imgH="393700" progId="Equation.DSMT4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95600" y="1505539"/>
                        <a:ext cx="3672458" cy="115272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文本框 9220"/>
          <p:cNvSpPr txBox="1"/>
          <p:nvPr/>
        </p:nvSpPr>
        <p:spPr>
          <a:xfrm>
            <a:off x="6600056" y="1750070"/>
            <a:ext cx="259176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n=1,2,3…</a:t>
            </a:r>
          </a:p>
        </p:txBody>
      </p:sp>
      <p:graphicFrame>
        <p:nvGraphicFramePr>
          <p:cNvPr id="9222" name="对象 9221"/>
          <p:cNvGraphicFramePr/>
          <p:nvPr/>
        </p:nvGraphicFramePr>
        <p:xfrm>
          <a:off x="1487488" y="3613369"/>
          <a:ext cx="8640763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r:id="rId5" imgW="2970530" imgH="393700" progId="Equation.3">
                  <p:embed/>
                </p:oleObj>
              </mc:Choice>
              <mc:Fallback>
                <p:oleObj r:id="rId5" imgW="2970530" imgH="393700" progId="Equation.3">
                  <p:embed/>
                  <p:pic>
                    <p:nvPicPr>
                      <p:cNvPr id="0" name="图片 312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87488" y="3613369"/>
                        <a:ext cx="8640763" cy="1292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文本框 9222"/>
          <p:cNvSpPr txBox="1"/>
          <p:nvPr/>
        </p:nvSpPr>
        <p:spPr>
          <a:xfrm>
            <a:off x="3071664" y="2915218"/>
            <a:ext cx="429101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由波函数的归一性</a:t>
            </a:r>
            <a:endParaRPr lang="zh-CN" altLang="en-US" sz="24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9224" name="对象 9223"/>
          <p:cNvGraphicFramePr/>
          <p:nvPr/>
        </p:nvGraphicFramePr>
        <p:xfrm>
          <a:off x="3359696" y="5157192"/>
          <a:ext cx="304800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r:id="rId7" imgW="1167765" imgH="393700" progId="Equation.3">
                  <p:embed/>
                </p:oleObj>
              </mc:Choice>
              <mc:Fallback>
                <p:oleObj r:id="rId7" imgW="1167765" imgH="393700" progId="Equation.3">
                  <p:embed/>
                  <p:pic>
                    <p:nvPicPr>
                      <p:cNvPr id="0" name="图片 31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59696" y="5157192"/>
                        <a:ext cx="3048000" cy="1022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4" name="对象 10243"/>
          <p:cNvGraphicFramePr/>
          <p:nvPr/>
        </p:nvGraphicFramePr>
        <p:xfrm>
          <a:off x="2135188" y="765175"/>
          <a:ext cx="5791200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r:id="rId3" imgW="1586865" imgH="393700" progId="Equation.3">
                  <p:embed/>
                </p:oleObj>
              </mc:Choice>
              <mc:Fallback>
                <p:oleObj r:id="rId3" imgW="1586865" imgH="393700" progId="Equation.3">
                  <p:embed/>
                  <p:pic>
                    <p:nvPicPr>
                      <p:cNvPr id="0" name="图片 312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5188" y="765175"/>
                        <a:ext cx="5791200" cy="10620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对象 10245"/>
          <p:cNvGraphicFramePr/>
          <p:nvPr/>
        </p:nvGraphicFramePr>
        <p:xfrm>
          <a:off x="2135188" y="1989138"/>
          <a:ext cx="5715000" cy="126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r:id="rId5" imgW="1764665" imgH="393700" progId="Equation.3">
                  <p:embed/>
                </p:oleObj>
              </mc:Choice>
              <mc:Fallback>
                <p:oleObj r:id="rId5" imgW="1764665" imgH="393700" progId="Equation.3">
                  <p:embed/>
                  <p:pic>
                    <p:nvPicPr>
                      <p:cNvPr id="0" name="图片 312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5188" y="1989138"/>
                        <a:ext cx="5715000" cy="12684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对象 10246"/>
          <p:cNvGraphicFramePr/>
          <p:nvPr/>
        </p:nvGraphicFramePr>
        <p:xfrm>
          <a:off x="2135188" y="3141663"/>
          <a:ext cx="1776412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r:id="rId7" imgW="748665" imgH="393700" progId="Equation.3">
                  <p:embed/>
                </p:oleObj>
              </mc:Choice>
              <mc:Fallback>
                <p:oleObj r:id="rId7" imgW="748665" imgH="393700" progId="Equation.3">
                  <p:embed/>
                  <p:pic>
                    <p:nvPicPr>
                      <p:cNvPr id="0" name="图片 312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35188" y="3141663"/>
                        <a:ext cx="1776412" cy="933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对象 10247"/>
          <p:cNvGraphicFramePr/>
          <p:nvPr/>
        </p:nvGraphicFramePr>
        <p:xfrm>
          <a:off x="6743700" y="3429000"/>
          <a:ext cx="2209800" cy="132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r:id="rId9" imgW="735965" imgH="444500" progId="Equation.3">
                  <p:embed/>
                </p:oleObj>
              </mc:Choice>
              <mc:Fallback>
                <p:oleObj r:id="rId9" imgW="735965" imgH="444500" progId="Equation.3">
                  <p:embed/>
                  <p:pic>
                    <p:nvPicPr>
                      <p:cNvPr id="0" name="图片 312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43700" y="3429000"/>
                        <a:ext cx="2209800" cy="1328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对象 10249"/>
          <p:cNvGraphicFramePr/>
          <p:nvPr/>
        </p:nvGraphicFramePr>
        <p:xfrm>
          <a:off x="1992313" y="4724401"/>
          <a:ext cx="4248150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" r:id="rId11" imgW="1294765" imgH="444500" progId="Equation.3">
                  <p:embed/>
                </p:oleObj>
              </mc:Choice>
              <mc:Fallback>
                <p:oleObj r:id="rId11" imgW="1294765" imgH="444500" progId="Equation.3">
                  <p:embed/>
                  <p:pic>
                    <p:nvPicPr>
                      <p:cNvPr id="0" name="图片 312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92313" y="4724401"/>
                        <a:ext cx="4248150" cy="1452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文本框 10250"/>
          <p:cNvSpPr txBox="1"/>
          <p:nvPr/>
        </p:nvSpPr>
        <p:spPr>
          <a:xfrm>
            <a:off x="6743700" y="5300663"/>
            <a:ext cx="2667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chemeClr val="tx1"/>
                </a:solidFill>
              </a:rPr>
              <a:t> </a:t>
            </a:r>
            <a:r>
              <a:rPr lang="en-US" altLang="zh-CN" b="1">
                <a:solidFill>
                  <a:schemeClr val="tx1"/>
                </a:solidFill>
              </a:rPr>
              <a:t>n=1,2,3</a:t>
            </a:r>
            <a:r>
              <a:rPr lang="en-US" altLang="zh-CN" b="1">
                <a:solidFill>
                  <a:schemeClr val="tx1"/>
                </a:solidFill>
                <a:latin typeface="Times New Roman" panose="02020603050405020304" pitchFamily="18" charset="0"/>
              </a:rPr>
              <a:t>…</a:t>
            </a:r>
            <a:endParaRPr lang="en-US" altLang="zh-CN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文本框 11267"/>
          <p:cNvSpPr txBox="1"/>
          <p:nvPr/>
        </p:nvSpPr>
        <p:spPr>
          <a:xfrm>
            <a:off x="839416" y="317452"/>
            <a:ext cx="784912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 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一维势阱中粒子的讨论</a:t>
            </a:r>
          </a:p>
        </p:txBody>
      </p:sp>
      <p:sp>
        <p:nvSpPr>
          <p:cNvPr id="11269" name="文本框 11268"/>
          <p:cNvSpPr txBox="1"/>
          <p:nvPr/>
        </p:nvSpPr>
        <p:spPr>
          <a:xfrm>
            <a:off x="1559496" y="1375708"/>
            <a:ext cx="4537199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能量量子化</a:t>
            </a:r>
          </a:p>
        </p:txBody>
      </p:sp>
      <p:graphicFrame>
        <p:nvGraphicFramePr>
          <p:cNvPr id="11270" name="对象 11269"/>
          <p:cNvGraphicFramePr/>
          <p:nvPr/>
        </p:nvGraphicFramePr>
        <p:xfrm>
          <a:off x="1992313" y="2317751"/>
          <a:ext cx="2063750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9" r:id="rId3" imgW="685800" imgH="419100" progId="Equation.3">
                  <p:embed/>
                </p:oleObj>
              </mc:Choice>
              <mc:Fallback>
                <p:oleObj r:id="rId3" imgW="685800" imgH="419100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92313" y="2317751"/>
                        <a:ext cx="2063750" cy="1260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文本框 11270"/>
          <p:cNvSpPr txBox="1"/>
          <p:nvPr/>
        </p:nvSpPr>
        <p:spPr>
          <a:xfrm>
            <a:off x="4367213" y="2462213"/>
            <a:ext cx="2667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>
                <a:solidFill>
                  <a:schemeClr val="tx1"/>
                </a:solidFill>
              </a:rPr>
              <a:t> n=1,2,3</a:t>
            </a: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</a:rPr>
              <a:t>…</a:t>
            </a:r>
            <a:endParaRPr lang="en-US" altLang="zh-CN" sz="2400">
              <a:solidFill>
                <a:schemeClr val="tx1"/>
              </a:solidFill>
            </a:endParaRPr>
          </a:p>
        </p:txBody>
      </p:sp>
      <p:graphicFrame>
        <p:nvGraphicFramePr>
          <p:cNvPr id="11272" name="对象 11271"/>
          <p:cNvGraphicFramePr/>
          <p:nvPr/>
        </p:nvGraphicFramePr>
        <p:xfrm>
          <a:off x="1991544" y="3861048"/>
          <a:ext cx="2160588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r:id="rId5" imgW="673100" imgH="419100" progId="Equation.3">
                  <p:embed/>
                </p:oleObj>
              </mc:Choice>
              <mc:Fallback>
                <p:oleObj r:id="rId5" imgW="673100" imgH="41910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91544" y="3861048"/>
                        <a:ext cx="2160588" cy="1349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3" name="对象 11272"/>
          <p:cNvGraphicFramePr/>
          <p:nvPr/>
        </p:nvGraphicFramePr>
        <p:xfrm>
          <a:off x="4656957" y="3934073"/>
          <a:ext cx="2087562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r:id="rId7" imgW="685800" imgH="419100" progId="Equation.3">
                  <p:embed/>
                </p:oleObj>
              </mc:Choice>
              <mc:Fallback>
                <p:oleObj r:id="rId7" imgW="685800" imgH="419100" progId="Equation.3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56957" y="3934073"/>
                        <a:ext cx="2087562" cy="1274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5" name="对象 11274"/>
          <p:cNvGraphicFramePr/>
          <p:nvPr/>
        </p:nvGraphicFramePr>
        <p:xfrm>
          <a:off x="7249345" y="3861048"/>
          <a:ext cx="2087563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r:id="rId9" imgW="685800" imgH="419100" progId="Equation.3">
                  <p:embed/>
                </p:oleObj>
              </mc:Choice>
              <mc:Fallback>
                <p:oleObj r:id="rId9" imgW="685800" imgH="419100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249345" y="3861048"/>
                        <a:ext cx="2087563" cy="1274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文本框 11275"/>
          <p:cNvSpPr txBox="1"/>
          <p:nvPr/>
        </p:nvSpPr>
        <p:spPr>
          <a:xfrm>
            <a:off x="4370388" y="5603083"/>
            <a:ext cx="3309788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存在离域效应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1" grpId="0"/>
      <p:bldP spid="112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文本框 12292"/>
          <p:cNvSpPr txBox="1"/>
          <p:nvPr/>
        </p:nvSpPr>
        <p:spPr>
          <a:xfrm>
            <a:off x="335360" y="493880"/>
            <a:ext cx="5833143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36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36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波函数和节点</a:t>
            </a:r>
          </a:p>
        </p:txBody>
      </p:sp>
      <p:sp>
        <p:nvSpPr>
          <p:cNvPr id="12294" name="文本框 12293"/>
          <p:cNvSpPr txBox="1"/>
          <p:nvPr/>
        </p:nvSpPr>
        <p:spPr>
          <a:xfrm>
            <a:off x="1631504" y="1275006"/>
            <a:ext cx="7620000" cy="164916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下图是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n=1,2,3,4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时四个能级、波函数和几率密度的示意图。</a:t>
            </a:r>
            <a:endParaRPr lang="zh-CN" altLang="en-US" sz="24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2296" name="图片 12295" descr="4"/>
          <p:cNvPicPr>
            <a:picLocks noChangeAspect="1"/>
          </p:cNvPicPr>
          <p:nvPr/>
        </p:nvPicPr>
        <p:blipFill>
          <a:blip r:embed="rId2"/>
          <a:srcRect b="2357"/>
          <a:stretch>
            <a:fillRect/>
          </a:stretch>
        </p:blipFill>
        <p:spPr>
          <a:xfrm>
            <a:off x="3503712" y="3212976"/>
            <a:ext cx="4464050" cy="3352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文本框 14340"/>
          <p:cNvSpPr txBox="1"/>
          <p:nvPr/>
        </p:nvSpPr>
        <p:spPr>
          <a:xfrm>
            <a:off x="2171949" y="810347"/>
            <a:ext cx="7705228" cy="24554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波函数有正有负，而几率密度总是正的。波函数由正变负或由负变正总是要经过零点。</a:t>
            </a:r>
          </a:p>
        </p:txBody>
      </p:sp>
      <p:sp>
        <p:nvSpPr>
          <p:cNvPr id="14344" name="文本框 14343"/>
          <p:cNvSpPr txBox="1"/>
          <p:nvPr/>
        </p:nvSpPr>
        <p:spPr>
          <a:xfrm>
            <a:off x="2200238" y="3622408"/>
            <a:ext cx="7416824" cy="19014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波函数为零的点称为节点</a:t>
            </a:r>
          </a:p>
          <a:p>
            <a:pPr algn="just"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（端点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x=0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和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x=  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除外）。</a:t>
            </a:r>
          </a:p>
        </p:txBody>
      </p:sp>
      <p:graphicFrame>
        <p:nvGraphicFramePr>
          <p:cNvPr id="14347" name="对象 14346"/>
          <p:cNvGraphicFramePr/>
          <p:nvPr/>
        </p:nvGraphicFramePr>
        <p:xfrm>
          <a:off x="5358582" y="5013176"/>
          <a:ext cx="2333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r:id="rId3" imgW="88265" imgH="177165" progId="Equation.3">
                  <p:embed/>
                </p:oleObj>
              </mc:Choice>
              <mc:Fallback>
                <p:oleObj r:id="rId3" imgW="88265" imgH="177165" progId="Equation.3">
                  <p:embed/>
                  <p:pic>
                    <p:nvPicPr>
                      <p:cNvPr id="0" name="图片 313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58582" y="5013176"/>
                        <a:ext cx="233362" cy="469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91544" y="620688"/>
            <a:ext cx="7848600" cy="162448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波函数描述的状态的节点数是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n-1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个，节点越多，能量越高。</a:t>
            </a:r>
          </a:p>
        </p:txBody>
      </p:sp>
      <p:graphicFrame>
        <p:nvGraphicFramePr>
          <p:cNvPr id="3" name="对象 2"/>
          <p:cNvGraphicFramePr/>
          <p:nvPr>
            <p:extLst>
              <p:ext uri="{D42A27DB-BD31-4B8C-83A1-F6EECF244321}">
                <p14:modId xmlns:p14="http://schemas.microsoft.com/office/powerpoint/2010/main" val="1692958678"/>
              </p:ext>
            </p:extLst>
          </p:nvPr>
        </p:nvGraphicFramePr>
        <p:xfrm>
          <a:off x="3071664" y="2735744"/>
          <a:ext cx="3240088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40" r:id="rId3" imgW="1028700" imgH="419100" progId="Equation.3">
                  <p:embed/>
                </p:oleObj>
              </mc:Choice>
              <mc:Fallback>
                <p:oleObj r:id="rId3" imgW="1028700" imgH="419100" progId="Equation.3">
                  <p:embed/>
                  <p:pic>
                    <p:nvPicPr>
                      <p:cNvPr id="0" name="图片 7582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1664" y="2735744"/>
                        <a:ext cx="3240088" cy="1320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3575720" y="4396804"/>
            <a:ext cx="2952750" cy="162448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波长  越短，能量也越高</a:t>
            </a:r>
            <a:endParaRPr lang="zh-CN" altLang="en-US" sz="24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8227" y="4653136"/>
            <a:ext cx="228571" cy="419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2" name="图片 89091" descr="c1-4"/>
          <p:cNvPicPr>
            <a:picLocks noChangeAspect="1"/>
          </p:cNvPicPr>
          <p:nvPr/>
        </p:nvPicPr>
        <p:blipFill>
          <a:blip r:embed="rId2"/>
          <a:srcRect r="68718"/>
          <a:stretch>
            <a:fillRect/>
          </a:stretch>
        </p:blipFill>
        <p:spPr>
          <a:xfrm>
            <a:off x="1892300" y="1196975"/>
            <a:ext cx="2736850" cy="4452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9093" name="图片 89092" descr="c1-4"/>
          <p:cNvPicPr>
            <a:picLocks noChangeAspect="1"/>
          </p:cNvPicPr>
          <p:nvPr/>
        </p:nvPicPr>
        <p:blipFill>
          <a:blip r:embed="rId2"/>
          <a:srcRect l="30447" r="53911" b="74118"/>
          <a:stretch>
            <a:fillRect/>
          </a:stretch>
        </p:blipFill>
        <p:spPr>
          <a:xfrm>
            <a:off x="4556126" y="1196976"/>
            <a:ext cx="1368425" cy="1152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9094" name="图片 89093" descr="c1-4"/>
          <p:cNvPicPr>
            <a:picLocks noChangeAspect="1"/>
          </p:cNvPicPr>
          <p:nvPr/>
        </p:nvPicPr>
        <p:blipFill>
          <a:blip r:embed="rId2"/>
          <a:srcRect l="30447" t="24278" r="53911"/>
          <a:stretch>
            <a:fillRect/>
          </a:stretch>
        </p:blipFill>
        <p:spPr>
          <a:xfrm>
            <a:off x="4556126" y="2276475"/>
            <a:ext cx="1368425" cy="3371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9095" name="图片 89094" descr="4"/>
          <p:cNvPicPr>
            <a:picLocks noChangeAspect="1"/>
          </p:cNvPicPr>
          <p:nvPr/>
        </p:nvPicPr>
        <p:blipFill>
          <a:blip r:embed="rId3"/>
          <a:srcRect r="51601" b="2357"/>
          <a:stretch>
            <a:fillRect/>
          </a:stretch>
        </p:blipFill>
        <p:spPr>
          <a:xfrm>
            <a:off x="6672263" y="1196976"/>
            <a:ext cx="2813050" cy="43656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8" name="图片 88067" descr="F12_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572" y="620688"/>
            <a:ext cx="2978150" cy="5448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8069" name="文本框 88068"/>
          <p:cNvSpPr txBox="1"/>
          <p:nvPr/>
        </p:nvSpPr>
        <p:spPr>
          <a:xfrm>
            <a:off x="4639228" y="704560"/>
            <a:ext cx="62642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普朗克和玻尔的量子化的对比</a:t>
            </a:r>
            <a:endParaRPr lang="zh-CN" altLang="en-US" sz="24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88070" name="图片 88069" descr="planck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9739" y="1846264"/>
            <a:ext cx="1501775" cy="1773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071" name="图片 88070" descr="bohr_h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0326" y="1773238"/>
            <a:ext cx="1577975" cy="1871662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88072" name="对象 88071"/>
          <p:cNvGraphicFramePr/>
          <p:nvPr/>
        </p:nvGraphicFramePr>
        <p:xfrm>
          <a:off x="5232401" y="4149725"/>
          <a:ext cx="4657725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9" r:id="rId6" imgW="1054100" imgH="457200" progId="Equation.3">
                  <p:embed/>
                </p:oleObj>
              </mc:Choice>
              <mc:Fallback>
                <p:oleObj r:id="rId6" imgW="1054100" imgH="457200" progId="Equation.3">
                  <p:embed/>
                  <p:pic>
                    <p:nvPicPr>
                      <p:cNvPr id="0" name="图片 313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32401" y="4149725"/>
                        <a:ext cx="4657725" cy="2019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8" name="文本框 185347"/>
          <p:cNvSpPr txBox="1"/>
          <p:nvPr/>
        </p:nvSpPr>
        <p:spPr>
          <a:xfrm>
            <a:off x="2423592" y="476672"/>
            <a:ext cx="7488832" cy="577946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改变量子数</a:t>
            </a:r>
            <a:r>
              <a:rPr lang="en-US" altLang="zh-CN" sz="3600" i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的大小，可以看到：</a:t>
            </a:r>
            <a:endParaRPr lang="en-US" altLang="zh-CN" sz="36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能量越高、能级间隔越大，而势阱中粒子的波长越短。</a:t>
            </a:r>
            <a:endParaRPr lang="en-US" altLang="zh-CN" sz="36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可以推断：</a:t>
            </a:r>
            <a:endParaRPr lang="en-US" altLang="zh-CN" sz="36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大量子数下的量子理论与经典理论将趋于一致。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框 16385"/>
          <p:cNvSpPr txBox="1"/>
          <p:nvPr/>
        </p:nvSpPr>
        <p:spPr>
          <a:xfrm>
            <a:off x="1261304" y="472356"/>
            <a:ext cx="670289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(3)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波函数的正交归一性</a:t>
            </a:r>
          </a:p>
        </p:txBody>
      </p:sp>
      <p:sp>
        <p:nvSpPr>
          <p:cNvPr id="16387" name="文本框 16386"/>
          <p:cNvSpPr txBox="1"/>
          <p:nvPr/>
        </p:nvSpPr>
        <p:spPr>
          <a:xfrm>
            <a:off x="1056442" y="1389598"/>
            <a:ext cx="7488832" cy="1753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波函数是由归一化条件确定，所以是满足归一性要求。</a:t>
            </a:r>
          </a:p>
        </p:txBody>
      </p:sp>
      <p:graphicFrame>
        <p:nvGraphicFramePr>
          <p:cNvPr id="16388" name="对象 16387"/>
          <p:cNvGraphicFramePr/>
          <p:nvPr/>
        </p:nvGraphicFramePr>
        <p:xfrm>
          <a:off x="3608358" y="4932754"/>
          <a:ext cx="1800200" cy="1103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61" r:id="rId3" imgW="419100" imgH="228600" progId="Equation.3">
                  <p:embed/>
                </p:oleObj>
              </mc:Choice>
              <mc:Fallback>
                <p:oleObj r:id="rId3" imgW="419100" imgH="228600" progId="Equation.3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08358" y="4932754"/>
                        <a:ext cx="1800200" cy="11037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对象 16388"/>
          <p:cNvGraphicFramePr/>
          <p:nvPr/>
        </p:nvGraphicFramePr>
        <p:xfrm>
          <a:off x="6301487" y="4932754"/>
          <a:ext cx="1662335" cy="1103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62" r:id="rId5" imgW="393700" imgH="228600" progId="Equation.3">
                  <p:embed/>
                </p:oleObj>
              </mc:Choice>
              <mc:Fallback>
                <p:oleObj r:id="rId5" imgW="393700" imgH="228600" progId="Equation.3">
                  <p:embed/>
                  <p:pic>
                    <p:nvPicPr>
                      <p:cNvPr id="0" name="图片 310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01487" y="4932754"/>
                        <a:ext cx="1662335" cy="11037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对象 19461"/>
          <p:cNvGraphicFramePr/>
          <p:nvPr/>
        </p:nvGraphicFramePr>
        <p:xfrm>
          <a:off x="5876573" y="2300367"/>
          <a:ext cx="4464050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63" r:id="rId7" imgW="1231265" imgH="330200" progId="Equation.3">
                  <p:embed/>
                </p:oleObj>
              </mc:Choice>
              <mc:Fallback>
                <p:oleObj r:id="rId7" imgW="1231265" imgH="330200" progId="Equation.3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76573" y="2300367"/>
                        <a:ext cx="4464050" cy="1196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304925" y="3692525"/>
            <a:ext cx="860742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对于能量不同的状态函数存在下列积分：</a:t>
            </a:r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对象 3073"/>
          <p:cNvGraphicFramePr/>
          <p:nvPr/>
        </p:nvGraphicFramePr>
        <p:xfrm>
          <a:off x="3071664" y="3645024"/>
          <a:ext cx="6336704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r:id="rId3" imgW="964565" imgH="241300" progId="Equation.3">
                  <p:embed/>
                </p:oleObj>
              </mc:Choice>
              <mc:Fallback>
                <p:oleObj r:id="rId3" imgW="964565" imgH="241300" progId="Equation.3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1664" y="3645024"/>
                        <a:ext cx="6336704" cy="14303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文本框 3074"/>
          <p:cNvSpPr txBox="1"/>
          <p:nvPr/>
        </p:nvSpPr>
        <p:spPr>
          <a:xfrm>
            <a:off x="2783632" y="5013176"/>
            <a:ext cx="6912768" cy="162448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描述</a:t>
            </a:r>
            <a:r>
              <a:rPr lang="zh-CN" altLang="en-US" sz="3600" u="sng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金属导体中自由电子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和</a:t>
            </a:r>
            <a:r>
              <a:rPr lang="zh-CN" altLang="en-US" sz="3600" u="sng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直链共轭多烯中</a:t>
            </a:r>
            <a:r>
              <a:rPr lang="en-US" altLang="zh-CN" sz="3600" u="sng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π</a:t>
            </a:r>
            <a:r>
              <a:rPr lang="zh-CN" altLang="en-US" sz="3600" u="sng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电子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的运动。</a:t>
            </a:r>
          </a:p>
        </p:txBody>
      </p:sp>
      <p:pic>
        <p:nvPicPr>
          <p:cNvPr id="3076" name="图片 3075" descr="5"/>
          <p:cNvPicPr>
            <a:picLocks noChangeAspect="1"/>
          </p:cNvPicPr>
          <p:nvPr/>
        </p:nvPicPr>
        <p:blipFill>
          <a:blip r:embed="rId5"/>
          <a:srcRect b="7051"/>
          <a:stretch>
            <a:fillRect/>
          </a:stretch>
        </p:blipFill>
        <p:spPr>
          <a:xfrm>
            <a:off x="2783632" y="332656"/>
            <a:ext cx="6552729" cy="32813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对象 17409"/>
          <p:cNvGraphicFramePr/>
          <p:nvPr/>
        </p:nvGraphicFramePr>
        <p:xfrm>
          <a:off x="1929953" y="4314031"/>
          <a:ext cx="8918575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" r:id="rId3" imgW="2462530" imgH="393700" progId="Equation.3">
                  <p:embed/>
                </p:oleObj>
              </mc:Choice>
              <mc:Fallback>
                <p:oleObj r:id="rId3" imgW="2462530" imgH="393700" progId="Equation.3">
                  <p:embed/>
                  <p:pic>
                    <p:nvPicPr>
                      <p:cNvPr id="0" name="图片 310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29953" y="4314031"/>
                        <a:ext cx="8918575" cy="1419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对象 17413"/>
          <p:cNvGraphicFramePr/>
          <p:nvPr/>
        </p:nvGraphicFramePr>
        <p:xfrm>
          <a:off x="2070615" y="2657847"/>
          <a:ext cx="8122617" cy="1239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8" name="公式" r:id="rId5" imgW="73456800" imgH="9753600" progId="Equation.3">
                  <p:embed/>
                </p:oleObj>
              </mc:Choice>
              <mc:Fallback>
                <p:oleObj name="公式" r:id="rId5" imgW="73456800" imgH="9753600" progId="Equation.3">
                  <p:embed/>
                  <p:pic>
                    <p:nvPicPr>
                      <p:cNvPr id="0" name="图片 310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70615" y="2657847"/>
                        <a:ext cx="8122617" cy="123939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 cap="flat" cmpd="sng">
                        <a:solidFill>
                          <a:schemeClr val="bg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/>
          <p:nvPr/>
        </p:nvGraphicFramePr>
        <p:xfrm>
          <a:off x="1929953" y="924090"/>
          <a:ext cx="822801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9" r:id="rId7" imgW="2703830" imgH="393700" progId="Equation.3">
                  <p:embed/>
                </p:oleObj>
              </mc:Choice>
              <mc:Fallback>
                <p:oleObj r:id="rId7" imgW="2703830" imgH="393700" progId="Equation.3">
                  <p:embed/>
                  <p:pic>
                    <p:nvPicPr>
                      <p:cNvPr id="0" name="图片 1759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29953" y="924090"/>
                        <a:ext cx="8228012" cy="1371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对象 19457"/>
          <p:cNvGraphicFramePr/>
          <p:nvPr/>
        </p:nvGraphicFramePr>
        <p:xfrm>
          <a:off x="2999237" y="3704170"/>
          <a:ext cx="4681537" cy="11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3" r:id="rId3" imgW="1396365" imgH="330200" progId="Equation.3">
                  <p:embed/>
                </p:oleObj>
              </mc:Choice>
              <mc:Fallback>
                <p:oleObj r:id="rId3" imgW="1396365" imgH="330200" progId="Equation.3">
                  <p:embed/>
                  <p:pic>
                    <p:nvPicPr>
                      <p:cNvPr id="0" name="图片 310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99237" y="3704170"/>
                        <a:ext cx="4681537" cy="11064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对象 19458"/>
          <p:cNvGraphicFramePr/>
          <p:nvPr/>
        </p:nvGraphicFramePr>
        <p:xfrm>
          <a:off x="3036343" y="1204120"/>
          <a:ext cx="4464050" cy="116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4" r:id="rId5" imgW="1269365" imgH="330200" progId="Equation.3">
                  <p:embed/>
                </p:oleObj>
              </mc:Choice>
              <mc:Fallback>
                <p:oleObj r:id="rId5" imgW="1269365" imgH="330200" progId="Equation.3">
                  <p:embed/>
                  <p:pic>
                    <p:nvPicPr>
                      <p:cNvPr id="0" name="图片 310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36343" y="1204120"/>
                        <a:ext cx="4464050" cy="11604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文本框 19459"/>
          <p:cNvSpPr txBox="1"/>
          <p:nvPr/>
        </p:nvSpPr>
        <p:spPr>
          <a:xfrm>
            <a:off x="2964904" y="421482"/>
            <a:ext cx="5867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前式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=0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，即满足正交性：</a:t>
            </a:r>
          </a:p>
        </p:txBody>
      </p:sp>
      <p:graphicFrame>
        <p:nvGraphicFramePr>
          <p:cNvPr id="19462" name="对象 19461"/>
          <p:cNvGraphicFramePr/>
          <p:nvPr/>
        </p:nvGraphicFramePr>
        <p:xfrm>
          <a:off x="3025423" y="2419747"/>
          <a:ext cx="4464050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5" r:id="rId7" imgW="1231265" imgH="330200" progId="Equation.3">
                  <p:embed/>
                </p:oleObj>
              </mc:Choice>
              <mc:Fallback>
                <p:oleObj r:id="rId7" imgW="1231265" imgH="330200" progId="Equation.3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25423" y="2419747"/>
                        <a:ext cx="4464050" cy="1196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文本框 19462"/>
          <p:cNvSpPr txBox="1"/>
          <p:nvPr/>
        </p:nvSpPr>
        <p:spPr>
          <a:xfrm>
            <a:off x="3392254" y="5010182"/>
            <a:ext cx="8769845" cy="147732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的意义是当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m=n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时，   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=1;</a:t>
            </a:r>
          </a:p>
          <a:p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3600" dirty="0" err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m</a:t>
            </a:r>
            <a:r>
              <a:rPr lang="en-US" altLang="zh-CN" sz="3600" dirty="0" err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altLang="zh-CN" sz="3600" dirty="0" err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,       =0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  <p:graphicFrame>
        <p:nvGraphicFramePr>
          <p:cNvPr id="19464" name="对象 19463"/>
          <p:cNvGraphicFramePr/>
          <p:nvPr/>
        </p:nvGraphicFramePr>
        <p:xfrm>
          <a:off x="2677567" y="4964261"/>
          <a:ext cx="8064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6" r:id="rId9" imgW="241300" imgH="228600" progId="Equation.3">
                  <p:embed/>
                </p:oleObj>
              </mc:Choice>
              <mc:Fallback>
                <p:oleObj r:id="rId9" imgW="241300" imgH="228600" progId="Equation.3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677567" y="4964261"/>
                        <a:ext cx="806450" cy="768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对象 19464"/>
          <p:cNvGraphicFramePr/>
          <p:nvPr/>
        </p:nvGraphicFramePr>
        <p:xfrm>
          <a:off x="7280849" y="4976234"/>
          <a:ext cx="799849" cy="756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7" r:id="rId11" imgW="241300" imgH="228600" progId="Equation.3">
                  <p:embed/>
                </p:oleObj>
              </mc:Choice>
              <mc:Fallback>
                <p:oleObj r:id="rId11" imgW="241300" imgH="228600" progId="Equation.3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280849" y="4976234"/>
                        <a:ext cx="799849" cy="75637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对象 19465"/>
          <p:cNvGraphicFramePr/>
          <p:nvPr/>
        </p:nvGraphicFramePr>
        <p:xfrm>
          <a:off x="6349206" y="5832793"/>
          <a:ext cx="792088" cy="692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8" r:id="rId12" imgW="241300" imgH="228600" progId="Equation.3">
                  <p:embed/>
                </p:oleObj>
              </mc:Choice>
              <mc:Fallback>
                <p:oleObj r:id="rId12" imgW="241300" imgH="228600" progId="Equation.3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349206" y="5832793"/>
                        <a:ext cx="792088" cy="6921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文本框 18438"/>
          <p:cNvSpPr txBox="1"/>
          <p:nvPr/>
        </p:nvSpPr>
        <p:spPr>
          <a:xfrm>
            <a:off x="849576" y="599093"/>
            <a:ext cx="29622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）零点能</a:t>
            </a:r>
          </a:p>
        </p:txBody>
      </p:sp>
      <p:sp>
        <p:nvSpPr>
          <p:cNvPr id="18440" name="文本框 18439"/>
          <p:cNvSpPr txBox="1"/>
          <p:nvPr/>
        </p:nvSpPr>
        <p:spPr>
          <a:xfrm>
            <a:off x="1890464" y="1168901"/>
            <a:ext cx="8382000" cy="190148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n=1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的状态称粒子的基态，是能量最低</a:t>
            </a:r>
            <a:endParaRPr lang="en-US" altLang="zh-CN" sz="36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的状态，这个最低能量称作零点能。</a:t>
            </a:r>
          </a:p>
        </p:txBody>
      </p:sp>
      <p:graphicFrame>
        <p:nvGraphicFramePr>
          <p:cNvPr id="18441" name="对象 18440"/>
          <p:cNvGraphicFramePr/>
          <p:nvPr/>
        </p:nvGraphicFramePr>
        <p:xfrm>
          <a:off x="3727177" y="3356992"/>
          <a:ext cx="2209800" cy="137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4" r:id="rId3" imgW="673100" imgH="419100" progId="Equation.3">
                  <p:embed/>
                </p:oleObj>
              </mc:Choice>
              <mc:Fallback>
                <p:oleObj r:id="rId3" imgW="673100" imgH="419100" progId="Equation.3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27177" y="3356992"/>
                        <a:ext cx="2209800" cy="13795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42" name="图片 18441" descr="Heisenber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5095" y="3556635"/>
            <a:ext cx="1809750" cy="2451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43" name="文本框 18442"/>
          <p:cNvSpPr txBox="1"/>
          <p:nvPr/>
        </p:nvSpPr>
        <p:spPr>
          <a:xfrm>
            <a:off x="3223121" y="5301208"/>
            <a:ext cx="3024336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不确定关系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/>
      <p:bldP spid="1844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文本框 164867"/>
          <p:cNvSpPr txBox="1"/>
          <p:nvPr/>
        </p:nvSpPr>
        <p:spPr>
          <a:xfrm>
            <a:off x="1718489" y="413157"/>
            <a:ext cx="5112494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  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平均值问题</a:t>
            </a:r>
          </a:p>
        </p:txBody>
      </p:sp>
      <p:sp>
        <p:nvSpPr>
          <p:cNvPr id="164869" name="文本框 164868"/>
          <p:cNvSpPr txBox="1"/>
          <p:nvPr/>
        </p:nvSpPr>
        <p:spPr>
          <a:xfrm>
            <a:off x="1769252" y="2909779"/>
            <a:ext cx="5957095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(1) 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粒子在箱中的位置</a:t>
            </a:r>
          </a:p>
        </p:txBody>
      </p:sp>
      <p:graphicFrame>
        <p:nvGraphicFramePr>
          <p:cNvPr id="164870" name="对象 164869"/>
          <p:cNvGraphicFramePr/>
          <p:nvPr/>
        </p:nvGraphicFramePr>
        <p:xfrm>
          <a:off x="3007934" y="3717032"/>
          <a:ext cx="3744913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8" r:id="rId3" imgW="1294765" imgH="444500" progId="Equation.3">
                  <p:embed/>
                </p:oleObj>
              </mc:Choice>
              <mc:Fallback>
                <p:oleObj r:id="rId3" imgW="1294765" imgH="444500" progId="Equation.3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07934" y="3717032"/>
                        <a:ext cx="3744913" cy="1281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871" name="对象 164870"/>
          <p:cNvGraphicFramePr/>
          <p:nvPr/>
        </p:nvGraphicFramePr>
        <p:xfrm>
          <a:off x="2665072" y="4863088"/>
          <a:ext cx="6088062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9" r:id="rId5" imgW="2069465" imgH="444500" progId="Equation.3">
                  <p:embed/>
                </p:oleObj>
              </mc:Choice>
              <mc:Fallback>
                <p:oleObj r:id="rId5" imgW="2069465" imgH="444500" progId="Equation.3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65072" y="4863088"/>
                        <a:ext cx="6088062" cy="13033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72" name="文本框 164871"/>
          <p:cNvSpPr txBox="1"/>
          <p:nvPr/>
        </p:nvSpPr>
        <p:spPr>
          <a:xfrm>
            <a:off x="9650293" y="2925822"/>
            <a:ext cx="647700" cy="286232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非本征方程</a:t>
            </a:r>
          </a:p>
        </p:txBody>
      </p:sp>
      <p:graphicFrame>
        <p:nvGraphicFramePr>
          <p:cNvPr id="164874" name="对象 164873"/>
          <p:cNvGraphicFramePr/>
          <p:nvPr/>
        </p:nvGraphicFramePr>
        <p:xfrm>
          <a:off x="2665000" y="1363204"/>
          <a:ext cx="4165600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0" r:id="rId7" imgW="1828800" imgH="558800" progId="Equation.3">
                  <p:embed/>
                </p:oleObj>
              </mc:Choice>
              <mc:Fallback>
                <p:oleObj r:id="rId7" imgW="1828800" imgH="558800" progId="Equation.3">
                  <p:embed/>
                  <p:pic>
                    <p:nvPicPr>
                      <p:cNvPr id="0" name="图片 309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65000" y="1363204"/>
                        <a:ext cx="4165600" cy="1273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9" grpId="0"/>
      <p:bldP spid="16487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892" name="对象 165891"/>
          <p:cNvGraphicFramePr/>
          <p:nvPr/>
        </p:nvGraphicFramePr>
        <p:xfrm>
          <a:off x="2093987" y="836712"/>
          <a:ext cx="7818437" cy="161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2" r:id="rId3" imgW="2705100" imgH="558800" progId="Equation.3">
                  <p:embed/>
                </p:oleObj>
              </mc:Choice>
              <mc:Fallback>
                <p:oleObj r:id="rId3" imgW="2705100" imgH="558800" progId="Equation.3">
                  <p:embed/>
                  <p:pic>
                    <p:nvPicPr>
                      <p:cNvPr id="0" name="图片 309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3987" y="836712"/>
                        <a:ext cx="7818437" cy="16144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893" name="对象 165892"/>
          <p:cNvGraphicFramePr/>
          <p:nvPr/>
        </p:nvGraphicFramePr>
        <p:xfrm>
          <a:off x="1703388" y="3068960"/>
          <a:ext cx="8585200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3" r:id="rId5" imgW="2970530" imgH="393700" progId="Equation.3">
                  <p:embed/>
                </p:oleObj>
              </mc:Choice>
              <mc:Fallback>
                <p:oleObj r:id="rId5" imgW="2970530" imgH="393700" progId="Equation.3">
                  <p:embed/>
                  <p:pic>
                    <p:nvPicPr>
                      <p:cNvPr id="0" name="图片 309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03388" y="3068960"/>
                        <a:ext cx="8585200" cy="11382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895" name="对象 165894"/>
          <p:cNvGraphicFramePr/>
          <p:nvPr/>
        </p:nvGraphicFramePr>
        <p:xfrm>
          <a:off x="4296470" y="4724400"/>
          <a:ext cx="3239690" cy="1224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4" r:id="rId7" imgW="1167765" imgH="393700" progId="Equation.3">
                  <p:embed/>
                </p:oleObj>
              </mc:Choice>
              <mc:Fallback>
                <p:oleObj r:id="rId7" imgW="1167765" imgH="393700" progId="Equation.3">
                  <p:embed/>
                  <p:pic>
                    <p:nvPicPr>
                      <p:cNvPr id="0" name="图片 309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96470" y="4724400"/>
                        <a:ext cx="3239690" cy="12248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916" name="对象 166915"/>
          <p:cNvGraphicFramePr/>
          <p:nvPr/>
        </p:nvGraphicFramePr>
        <p:xfrm>
          <a:off x="1559496" y="764704"/>
          <a:ext cx="5097463" cy="506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6" r:id="rId3" imgW="1765300" imgH="1752600" progId="Equation.3">
                  <p:embed/>
                </p:oleObj>
              </mc:Choice>
              <mc:Fallback>
                <p:oleObj r:id="rId3" imgW="1765300" imgH="1752600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9496" y="764704"/>
                        <a:ext cx="5097463" cy="5064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17" name="对象 166916"/>
          <p:cNvGraphicFramePr/>
          <p:nvPr/>
        </p:nvGraphicFramePr>
        <p:xfrm>
          <a:off x="7032104" y="1124744"/>
          <a:ext cx="3154362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7" r:id="rId5" imgW="1091565" imgH="279400" progId="Equation.3">
                  <p:embed/>
                </p:oleObj>
              </mc:Choice>
              <mc:Fallback>
                <p:oleObj r:id="rId5" imgW="1091565" imgH="279400" progId="Equation.3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32104" y="1124744"/>
                        <a:ext cx="3154362" cy="806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18" name="文本框 166917"/>
          <p:cNvSpPr txBox="1"/>
          <p:nvPr/>
        </p:nvSpPr>
        <p:spPr>
          <a:xfrm>
            <a:off x="7104112" y="2205831"/>
            <a:ext cx="298767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分部积分公式</a:t>
            </a:r>
          </a:p>
        </p:txBody>
      </p:sp>
      <p:graphicFrame>
        <p:nvGraphicFramePr>
          <p:cNvPr id="166920" name="对象 166919"/>
          <p:cNvGraphicFramePr/>
          <p:nvPr/>
        </p:nvGraphicFramePr>
        <p:xfrm>
          <a:off x="7000876" y="3356770"/>
          <a:ext cx="3667125" cy="113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8" r:id="rId7" imgW="1269365" imgH="393700" progId="Equation.3">
                  <p:embed/>
                </p:oleObj>
              </mc:Choice>
              <mc:Fallback>
                <p:oleObj r:id="rId7" imgW="1269365" imgH="393700" progId="Equation.3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000876" y="3356770"/>
                        <a:ext cx="3667125" cy="11382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940" name="对象 167939"/>
          <p:cNvGraphicFramePr/>
          <p:nvPr/>
        </p:nvGraphicFramePr>
        <p:xfrm>
          <a:off x="2135560" y="565152"/>
          <a:ext cx="4143375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0" r:id="rId3" imgW="1434465" imgH="393700" progId="Equation.3">
                  <p:embed/>
                </p:oleObj>
              </mc:Choice>
              <mc:Fallback>
                <p:oleObj r:id="rId3" imgW="1434465" imgH="393700" progId="Equation.3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5560" y="565152"/>
                        <a:ext cx="4143375" cy="11350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41" name="对象 167940"/>
          <p:cNvGraphicFramePr/>
          <p:nvPr/>
        </p:nvGraphicFramePr>
        <p:xfrm>
          <a:off x="5447928" y="1678873"/>
          <a:ext cx="4681538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1" r:id="rId5" imgW="1942465" imgH="393700" progId="Equation.3">
                  <p:embed/>
                </p:oleObj>
              </mc:Choice>
              <mc:Fallback>
                <p:oleObj r:id="rId5" imgW="1942465" imgH="393700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47928" y="1678873"/>
                        <a:ext cx="4681538" cy="9477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45" name="对象 167944"/>
          <p:cNvGraphicFramePr/>
          <p:nvPr/>
        </p:nvGraphicFramePr>
        <p:xfrm>
          <a:off x="2351584" y="2647950"/>
          <a:ext cx="7272808" cy="3877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2" r:id="rId7" imgW="2857500" imgH="1524000" progId="Equation.3">
                  <p:embed/>
                </p:oleObj>
              </mc:Choice>
              <mc:Fallback>
                <p:oleObj r:id="rId7" imgW="2857500" imgH="1524000" progId="Equation.3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51584" y="2647950"/>
                        <a:ext cx="7272808" cy="387739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6" name="文本框 168965"/>
          <p:cNvSpPr txBox="1"/>
          <p:nvPr/>
        </p:nvSpPr>
        <p:spPr>
          <a:xfrm>
            <a:off x="1438086" y="476672"/>
            <a:ext cx="7561262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(2) 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粒子的动量沿</a:t>
            </a:r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方向的分量</a:t>
            </a:r>
            <a:r>
              <a:rPr lang="en-US" altLang="zh-CN" sz="3600" dirty="0" err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lang="en-US" altLang="zh-CN" sz="3600" baseline="-25000" dirty="0" err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endParaRPr lang="en-US" altLang="zh-CN" sz="3600" baseline="-25000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68968" name="对象 168967"/>
          <p:cNvGraphicFramePr/>
          <p:nvPr/>
        </p:nvGraphicFramePr>
        <p:xfrm>
          <a:off x="3455367" y="1700807"/>
          <a:ext cx="3507117" cy="1147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9" r:id="rId3" imgW="1282065" imgH="393700" progId="Equation.3">
                  <p:embed/>
                </p:oleObj>
              </mc:Choice>
              <mc:Fallback>
                <p:oleObj r:id="rId3" imgW="1282065" imgH="393700" progId="Equation.3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55367" y="1700807"/>
                        <a:ext cx="3507117" cy="114762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9" name="对象 168968"/>
          <p:cNvGraphicFramePr/>
          <p:nvPr/>
        </p:nvGraphicFramePr>
        <p:xfrm>
          <a:off x="3288679" y="3212680"/>
          <a:ext cx="4896024" cy="2592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0" r:id="rId5" imgW="1790700" imgH="889000" progId="Equation.3">
                  <p:embed/>
                </p:oleObj>
              </mc:Choice>
              <mc:Fallback>
                <p:oleObj r:id="rId5" imgW="1790700" imgH="889000" progId="Equation.3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88679" y="3212680"/>
                        <a:ext cx="4896024" cy="259258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70" name="文本框 168969"/>
          <p:cNvSpPr txBox="1"/>
          <p:nvPr/>
        </p:nvSpPr>
        <p:spPr>
          <a:xfrm>
            <a:off x="8976692" y="2492376"/>
            <a:ext cx="647700" cy="286232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非本征方程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70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9988" name="对象 169987"/>
          <p:cNvGraphicFramePr/>
          <p:nvPr/>
        </p:nvGraphicFramePr>
        <p:xfrm>
          <a:off x="1919536" y="332656"/>
          <a:ext cx="8856984" cy="6048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8" r:id="rId3" imgW="2400300" imgH="2247900" progId="Equation.3">
                  <p:embed/>
                </p:oleObj>
              </mc:Choice>
              <mc:Fallback>
                <p:oleObj r:id="rId3" imgW="2400300" imgH="2247900" progId="Equation.3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19536" y="332656"/>
                        <a:ext cx="8856984" cy="604867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文本框 194563"/>
          <p:cNvSpPr txBox="1"/>
          <p:nvPr/>
        </p:nvSpPr>
        <p:spPr>
          <a:xfrm>
            <a:off x="2567608" y="1362288"/>
            <a:ext cx="7416800" cy="76944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三维无限深势箱模型</a:t>
            </a:r>
          </a:p>
        </p:txBody>
      </p:sp>
      <p:sp>
        <p:nvSpPr>
          <p:cNvPr id="194565" name="文本框 194564"/>
          <p:cNvSpPr txBox="1"/>
          <p:nvPr/>
        </p:nvSpPr>
        <p:spPr>
          <a:xfrm>
            <a:off x="3287192" y="2707991"/>
            <a:ext cx="6553200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薛定谔方程</a:t>
            </a:r>
          </a:p>
        </p:txBody>
      </p:sp>
      <p:sp>
        <p:nvSpPr>
          <p:cNvPr id="194566" name="文本框 194565"/>
          <p:cNvSpPr txBox="1"/>
          <p:nvPr/>
        </p:nvSpPr>
        <p:spPr>
          <a:xfrm>
            <a:off x="3647976" y="4027711"/>
            <a:ext cx="4679950" cy="76944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应用例子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文本框 4097"/>
          <p:cNvSpPr txBox="1"/>
          <p:nvPr/>
        </p:nvSpPr>
        <p:spPr>
          <a:xfrm>
            <a:off x="1199456" y="332656"/>
            <a:ext cx="5616624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  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薛定谔方程求解</a:t>
            </a: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）体系的薛定谔方程</a:t>
            </a:r>
          </a:p>
        </p:txBody>
      </p:sp>
      <p:graphicFrame>
        <p:nvGraphicFramePr>
          <p:cNvPr id="4099" name="对象 4098"/>
          <p:cNvGraphicFramePr>
            <a:graphicFrameLocks noChangeAspect="1"/>
          </p:cNvGraphicFramePr>
          <p:nvPr/>
        </p:nvGraphicFramePr>
        <p:xfrm>
          <a:off x="2947736" y="2808691"/>
          <a:ext cx="7252719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9" r:id="rId3" imgW="1587500" imgH="419100" progId="Equation.3">
                  <p:embed/>
                </p:oleObj>
              </mc:Choice>
              <mc:Fallback>
                <p:oleObj r:id="rId3" imgW="1587500" imgH="419100" progId="Equation.3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47736" y="2808691"/>
                        <a:ext cx="7252719" cy="1419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对象 4099"/>
          <p:cNvGraphicFramePr>
            <a:graphicFrameLocks noChangeAspect="1"/>
          </p:cNvGraphicFramePr>
          <p:nvPr/>
        </p:nvGraphicFramePr>
        <p:xfrm>
          <a:off x="2947737" y="4509120"/>
          <a:ext cx="7396735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" r:id="rId5" imgW="1511300" imgH="419100" progId="Equation.3">
                  <p:embed/>
                </p:oleObj>
              </mc:Choice>
              <mc:Fallback>
                <p:oleObj r:id="rId5" imgW="1511300" imgH="419100" progId="Equation.3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47737" y="4509120"/>
                        <a:ext cx="7396735" cy="1498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文本框 177153"/>
          <p:cNvSpPr txBox="1"/>
          <p:nvPr/>
        </p:nvSpPr>
        <p:spPr>
          <a:xfrm>
            <a:off x="2142305" y="622302"/>
            <a:ext cx="446405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练习：</a:t>
            </a:r>
            <a:endParaRPr lang="en-US" altLang="zh-CN" sz="36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7155" name="文本框 177154"/>
          <p:cNvSpPr txBox="1"/>
          <p:nvPr/>
        </p:nvSpPr>
        <p:spPr>
          <a:xfrm>
            <a:off x="2286321" y="1700808"/>
            <a:ext cx="7482087" cy="424731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  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函数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是不是一维势阱中粒子的可能状态？如果是，其能量有无确定值？如果有，是多少？如果能量没有确定值，其平均值是多少？</a:t>
            </a:r>
          </a:p>
        </p:txBody>
      </p:sp>
      <p:graphicFrame>
        <p:nvGraphicFramePr>
          <p:cNvPr id="177156" name="对象 177155"/>
          <p:cNvGraphicFramePr/>
          <p:nvPr/>
        </p:nvGraphicFramePr>
        <p:xfrm>
          <a:off x="4086745" y="1556792"/>
          <a:ext cx="5681663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2" r:id="rId3" imgW="2171065" imgH="444500" progId="Equation.3">
                  <p:embed/>
                </p:oleObj>
              </mc:Choice>
              <mc:Fallback>
                <p:oleObj r:id="rId3" imgW="2171065" imgH="444500" progId="Equation.3">
                  <p:embed/>
                  <p:pic>
                    <p:nvPicPr>
                      <p:cNvPr id="0" name="图片 313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86745" y="1556792"/>
                        <a:ext cx="5681663" cy="11572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395915" y="1196752"/>
            <a:ext cx="77048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 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一个量子数为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，宽度为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的一维势阱中的粒子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,①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在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0</a:t>
            </a:r>
            <a:r>
              <a:rPr lang="en-US" altLang="zh-CN" sz="36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~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a/4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区域内的几率是多少？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② n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取何值时几率最大？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③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n→∞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时，这个几率的极限是多少？这个问题说明了什么？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文本框 97283"/>
          <p:cNvSpPr txBox="1"/>
          <p:nvPr/>
        </p:nvSpPr>
        <p:spPr>
          <a:xfrm>
            <a:off x="623392" y="287956"/>
            <a:ext cx="4320282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 线性谐振子</a:t>
            </a:r>
          </a:p>
        </p:txBody>
      </p:sp>
      <p:pic>
        <p:nvPicPr>
          <p:cNvPr id="97285" name="xiezhenzi.avi">
            <a:hlinkClick r:id="" action="ppaction://media"/>
          </p:cNvPr>
          <p:cNvPicPr>
            <a:picLocks noRot="1"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99195" y="1568191"/>
            <a:ext cx="3368675" cy="39608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7286" name="文本框 97285"/>
          <p:cNvSpPr txBox="1"/>
          <p:nvPr/>
        </p:nvSpPr>
        <p:spPr>
          <a:xfrm>
            <a:off x="5391224" y="1353062"/>
            <a:ext cx="6146610" cy="175432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双原子分子的振动是指两核的相对伸缩运动。</a:t>
            </a:r>
          </a:p>
        </p:txBody>
      </p:sp>
      <p:sp>
        <p:nvSpPr>
          <p:cNvPr id="97287" name="文本框 97286"/>
          <p:cNvSpPr txBox="1"/>
          <p:nvPr/>
        </p:nvSpPr>
        <p:spPr>
          <a:xfrm>
            <a:off x="5463232" y="4423238"/>
            <a:ext cx="4319588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 err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k</a:t>
            </a:r>
            <a:r>
              <a:rPr lang="en-US" altLang="zh-CN" sz="3600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e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：化学键的力常数。</a:t>
            </a:r>
          </a:p>
        </p:txBody>
      </p:sp>
      <p:pic>
        <p:nvPicPr>
          <p:cNvPr id="97288" name="图片 97287" descr="c5-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8685" y="3295651"/>
            <a:ext cx="3600450" cy="828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7294" name="矩形 97293"/>
          <p:cNvSpPr/>
          <p:nvPr/>
        </p:nvSpPr>
        <p:spPr>
          <a:xfrm>
            <a:off x="1035248" y="38084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97293" name="对象 97292"/>
          <p:cNvGraphicFramePr/>
          <p:nvPr/>
        </p:nvGraphicFramePr>
        <p:xfrm>
          <a:off x="5842197" y="5347610"/>
          <a:ext cx="1636713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6" r:id="rId7" imgW="673100" imgH="393700" progId="Equation.3">
                  <p:embed/>
                </p:oleObj>
              </mc:Choice>
              <mc:Fallback>
                <p:oleObj r:id="rId7" imgW="673100" imgH="393700" progId="Equation.3">
                  <p:embed/>
                  <p:pic>
                    <p:nvPicPr>
                      <p:cNvPr id="0" name="图片 313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42197" y="5347610"/>
                        <a:ext cx="1636713" cy="954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7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" dur="1" fill="hold"/>
                                        <p:tgtEl>
                                          <p:spTgt spid="9728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285"/>
                  </p:tgtEl>
                </p:cond>
              </p:nextCondLst>
            </p:seq>
            <p:vide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7285"/>
                </p:tgtEl>
              </p:cMediaNode>
            </p:video>
          </p:childTnLst>
        </p:cTn>
      </p:par>
    </p:tnLst>
    <p:bldLst>
      <p:bldP spid="97286" grpId="0"/>
      <p:bldP spid="9728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7" name="文本框 100356"/>
          <p:cNvSpPr txBox="1"/>
          <p:nvPr/>
        </p:nvSpPr>
        <p:spPr>
          <a:xfrm>
            <a:off x="6272214" y="4453928"/>
            <a:ext cx="35274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振子能量量子化</a:t>
            </a:r>
          </a:p>
        </p:txBody>
      </p:sp>
      <p:sp>
        <p:nvSpPr>
          <p:cNvPr id="100358" name="文本框 100357"/>
          <p:cNvSpPr txBox="1"/>
          <p:nvPr/>
        </p:nvSpPr>
        <p:spPr>
          <a:xfrm>
            <a:off x="2279576" y="5523683"/>
            <a:ext cx="8464673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其中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Symbol" panose="05050102010706020507" pitchFamily="18" charset="2"/>
              </a:rPr>
              <a:t>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0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…… 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，为振动量子数</a:t>
            </a:r>
          </a:p>
        </p:txBody>
      </p:sp>
      <p:graphicFrame>
        <p:nvGraphicFramePr>
          <p:cNvPr id="100359" name="对象 100358"/>
          <p:cNvGraphicFramePr/>
          <p:nvPr/>
        </p:nvGraphicFramePr>
        <p:xfrm>
          <a:off x="2671763" y="548680"/>
          <a:ext cx="5516562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25" r:id="rId3" imgW="1675765" imgH="444500" progId="Equation.3">
                  <p:embed/>
                </p:oleObj>
              </mc:Choice>
              <mc:Fallback>
                <p:oleObj r:id="rId3" imgW="1675765" imgH="444500" progId="Equation.3">
                  <p:embed/>
                  <p:pic>
                    <p:nvPicPr>
                      <p:cNvPr id="0" name="图片 313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71763" y="548680"/>
                        <a:ext cx="5516562" cy="1460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0360" name="图片 100359" descr="c5-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5640" y="2313979"/>
            <a:ext cx="3095625" cy="1411287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00361" name="对象 100360"/>
          <p:cNvGraphicFramePr/>
          <p:nvPr/>
        </p:nvGraphicFramePr>
        <p:xfrm>
          <a:off x="2671763" y="4138862"/>
          <a:ext cx="3097212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26" r:id="rId6" imgW="1142365" imgH="393700" progId="Equation.DSMT4">
                  <p:embed/>
                </p:oleObj>
              </mc:Choice>
              <mc:Fallback>
                <p:oleObj r:id="rId6" imgW="1142365" imgH="393700" progId="Equation.DSMT4">
                  <p:embed/>
                  <p:pic>
                    <p:nvPicPr>
                      <p:cNvPr id="0" name="图片 314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71763" y="4138862"/>
                        <a:ext cx="3097212" cy="1063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/>
      <p:bldP spid="10035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9" name="矩形 98308"/>
          <p:cNvSpPr/>
          <p:nvPr/>
        </p:nvSpPr>
        <p:spPr>
          <a:xfrm>
            <a:off x="1524000" y="36449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98310" name="图片 98309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816" y="548680"/>
            <a:ext cx="5086545" cy="4753001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8311" name="文本框 98310"/>
          <p:cNvSpPr txBox="1"/>
          <p:nvPr/>
        </p:nvSpPr>
        <p:spPr>
          <a:xfrm>
            <a:off x="2387155" y="5483739"/>
            <a:ext cx="8280845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线性谐振子的能级、波函数和几率密度 </a:t>
            </a:r>
          </a:p>
        </p:txBody>
      </p:sp>
      <p:sp>
        <p:nvSpPr>
          <p:cNvPr id="98312" name="文本框 98311"/>
          <p:cNvSpPr txBox="1"/>
          <p:nvPr/>
        </p:nvSpPr>
        <p:spPr>
          <a:xfrm>
            <a:off x="7175500" y="1628775"/>
            <a:ext cx="34925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波函数存在节点</a:t>
            </a:r>
          </a:p>
        </p:txBody>
      </p:sp>
      <p:sp>
        <p:nvSpPr>
          <p:cNvPr id="98313" name="文本框 98312"/>
          <p:cNvSpPr txBox="1"/>
          <p:nvPr/>
        </p:nvSpPr>
        <p:spPr>
          <a:xfrm>
            <a:off x="6960096" y="3106094"/>
            <a:ext cx="424795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零点能和隧道效应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1" grpId="0"/>
      <p:bldP spid="98312" grpId="0"/>
      <p:bldP spid="983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文本框 101379"/>
          <p:cNvSpPr txBox="1"/>
          <p:nvPr/>
        </p:nvSpPr>
        <p:spPr>
          <a:xfrm>
            <a:off x="2207517" y="620688"/>
            <a:ext cx="1871663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共性：</a:t>
            </a:r>
          </a:p>
        </p:txBody>
      </p:sp>
      <p:sp>
        <p:nvSpPr>
          <p:cNvPr id="101381" name="文本框 101380"/>
          <p:cNvSpPr txBox="1"/>
          <p:nvPr/>
        </p:nvSpPr>
        <p:spPr>
          <a:xfrm>
            <a:off x="1991617" y="1729712"/>
            <a:ext cx="8208962" cy="147617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）微观粒子没有经典轨道，其可能的运动状态用</a:t>
            </a:r>
            <a:r>
              <a:rPr lang="el-GR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ψ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(r)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l-GR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ψ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(r) · · · ·</a:t>
            </a:r>
            <a:r>
              <a:rPr lang="el-GR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ψ</a:t>
            </a:r>
            <a:r>
              <a:rPr lang="en-US" altLang="zh-CN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(r)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来表示 。</a:t>
            </a:r>
          </a:p>
        </p:txBody>
      </p:sp>
      <p:sp>
        <p:nvSpPr>
          <p:cNvPr id="101382" name="文本框 101381"/>
          <p:cNvSpPr txBox="1"/>
          <p:nvPr/>
        </p:nvSpPr>
        <p:spPr>
          <a:xfrm>
            <a:off x="1991617" y="3537003"/>
            <a:ext cx="8424863" cy="147617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）由波函数可以求得体系力学量的本征值或平均值，领会状态含义。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1" grpId="0"/>
      <p:bldP spid="10138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47528" y="1556792"/>
            <a:ext cx="83534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）波函数存在节点，波函数几率分布。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17023" y="2708920"/>
            <a:ext cx="72008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）能量量子化，存在零点能。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875B759-E60D-4FCC-B4EE-4AE0EB0E61B3}"/>
              </a:ext>
            </a:extLst>
          </p:cNvPr>
          <p:cNvSpPr txBox="1"/>
          <p:nvPr/>
        </p:nvSpPr>
        <p:spPr>
          <a:xfrm>
            <a:off x="4223792" y="4293096"/>
            <a:ext cx="2087563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量子效应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文本框 163843"/>
          <p:cNvSpPr txBox="1"/>
          <p:nvPr/>
        </p:nvSpPr>
        <p:spPr>
          <a:xfrm>
            <a:off x="1199456" y="836712"/>
            <a:ext cx="874871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 量子力学处理微观体系的一般步骤</a:t>
            </a:r>
          </a:p>
        </p:txBody>
      </p:sp>
      <p:sp>
        <p:nvSpPr>
          <p:cNvPr id="163845" name="文本框 163844"/>
          <p:cNvSpPr txBox="1"/>
          <p:nvPr/>
        </p:nvSpPr>
        <p:spPr>
          <a:xfrm>
            <a:off x="1919536" y="1946087"/>
            <a:ext cx="7920037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写出体系的能量算符和能量方程  </a:t>
            </a:r>
          </a:p>
        </p:txBody>
      </p:sp>
      <p:sp>
        <p:nvSpPr>
          <p:cNvPr id="163846" name="文本框 163845"/>
          <p:cNvSpPr txBox="1"/>
          <p:nvPr/>
        </p:nvSpPr>
        <p:spPr>
          <a:xfrm>
            <a:off x="1919536" y="2815844"/>
            <a:ext cx="5615979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(2)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求解能量和波函数</a:t>
            </a:r>
          </a:p>
        </p:txBody>
      </p:sp>
      <p:sp>
        <p:nvSpPr>
          <p:cNvPr id="163847" name="文本框 163846"/>
          <p:cNvSpPr txBox="1"/>
          <p:nvPr/>
        </p:nvSpPr>
        <p:spPr>
          <a:xfrm>
            <a:off x="1919536" y="3711186"/>
            <a:ext cx="914437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(3)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分析能级图和波函数及几率密度图的特点</a:t>
            </a:r>
          </a:p>
        </p:txBody>
      </p:sp>
      <p:sp>
        <p:nvSpPr>
          <p:cNvPr id="163848" name="文本框 163847"/>
          <p:cNvSpPr txBox="1"/>
          <p:nvPr/>
        </p:nvSpPr>
        <p:spPr>
          <a:xfrm>
            <a:off x="1919536" y="4580943"/>
            <a:ext cx="4679950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(4)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求本征值或平均值</a:t>
            </a:r>
          </a:p>
        </p:txBody>
      </p:sp>
      <p:sp>
        <p:nvSpPr>
          <p:cNvPr id="163849" name="文本框 163848"/>
          <p:cNvSpPr txBox="1"/>
          <p:nvPr/>
        </p:nvSpPr>
        <p:spPr>
          <a:xfrm>
            <a:off x="1919536" y="5431069"/>
            <a:ext cx="1943100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/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(5)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应用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5121"/>
          <p:cNvSpPr txBox="1"/>
          <p:nvPr/>
        </p:nvSpPr>
        <p:spPr>
          <a:xfrm>
            <a:off x="1847528" y="787609"/>
            <a:ext cx="762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）方程的通解</a:t>
            </a:r>
          </a:p>
        </p:txBody>
      </p:sp>
      <p:graphicFrame>
        <p:nvGraphicFramePr>
          <p:cNvPr id="5123" name="对象 5122"/>
          <p:cNvGraphicFramePr>
            <a:graphicFrameLocks noChangeAspect="1"/>
          </p:cNvGraphicFramePr>
          <p:nvPr/>
        </p:nvGraphicFramePr>
        <p:xfrm>
          <a:off x="2711624" y="2060848"/>
          <a:ext cx="7850276" cy="1669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r:id="rId3" imgW="1600200" imgH="419100" progId="Equation.3">
                  <p:embed/>
                </p:oleObj>
              </mc:Choice>
              <mc:Fallback>
                <p:oleObj r:id="rId3" imgW="1600200" imgH="419100" progId="Equation.3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1624" y="2060848"/>
                        <a:ext cx="7850276" cy="166972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文本框 5125"/>
          <p:cNvSpPr txBox="1"/>
          <p:nvPr/>
        </p:nvSpPr>
        <p:spPr>
          <a:xfrm>
            <a:off x="2883410" y="4436462"/>
            <a:ext cx="6172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二阶常系数齐次线性微分方程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418" name="图片 188417" descr="MIL~]$~G}E1)}OT5}CK2V6X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240" y="548680"/>
            <a:ext cx="7819208" cy="347447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graphicFrame>
        <p:nvGraphicFramePr>
          <p:cNvPr id="188422" name="对象 188421"/>
          <p:cNvGraphicFramePr>
            <a:graphicFrameLocks noChangeAspect="1"/>
          </p:cNvGraphicFramePr>
          <p:nvPr/>
        </p:nvGraphicFramePr>
        <p:xfrm>
          <a:off x="3057413" y="4437112"/>
          <a:ext cx="6322861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r:id="rId4" imgW="1600200" imgH="419100" progId="Equation.3">
                  <p:embed/>
                </p:oleObj>
              </mc:Choice>
              <mc:Fallback>
                <p:oleObj r:id="rId4" imgW="1600200" imgH="419100" progId="Equation.3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57413" y="4437112"/>
                        <a:ext cx="6322861" cy="165618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2516" name="对象 192515"/>
          <p:cNvGraphicFramePr/>
          <p:nvPr/>
        </p:nvGraphicFramePr>
        <p:xfrm>
          <a:off x="1847900" y="419358"/>
          <a:ext cx="7920235" cy="1491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1" r:id="rId3" imgW="2348230" imgH="431800" progId="Equation.3">
                  <p:embed/>
                </p:oleObj>
              </mc:Choice>
              <mc:Fallback>
                <p:oleObj r:id="rId3" imgW="2348230" imgH="431800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47900" y="419358"/>
                        <a:ext cx="7920235" cy="149153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7" name="文本框 192516"/>
          <p:cNvSpPr txBox="1"/>
          <p:nvPr/>
        </p:nvSpPr>
        <p:spPr>
          <a:xfrm>
            <a:off x="2895392" y="2183869"/>
            <a:ext cx="64008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和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是待定常数</a:t>
            </a:r>
            <a:endParaRPr lang="zh-CN" altLang="en-US" sz="24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6147" name="文本框 6146"/>
          <p:cNvSpPr txBox="1"/>
          <p:nvPr/>
        </p:nvSpPr>
        <p:spPr>
          <a:xfrm>
            <a:off x="1304732" y="4387448"/>
            <a:ext cx="10241134" cy="162448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根据波函数的连续性，在边界 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x=0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和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x=  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两点波函数应为零，即</a:t>
            </a:r>
          </a:p>
        </p:txBody>
      </p:sp>
      <p:sp>
        <p:nvSpPr>
          <p:cNvPr id="6152" name="文本框 6151"/>
          <p:cNvSpPr txBox="1"/>
          <p:nvPr/>
        </p:nvSpPr>
        <p:spPr>
          <a:xfrm>
            <a:off x="722218" y="3339477"/>
            <a:ext cx="8382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spcBef>
                <a:spcPct val="0"/>
              </a:spcBef>
            </a:pP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 根据边界条件确定能量</a:t>
            </a:r>
            <a:r>
              <a:rPr lang="en-US" altLang="zh-CN" sz="3600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E</a:t>
            </a:r>
          </a:p>
        </p:txBody>
      </p:sp>
      <p:graphicFrame>
        <p:nvGraphicFramePr>
          <p:cNvPr id="6148" name="对象 6147"/>
          <p:cNvGraphicFramePr/>
          <p:nvPr/>
        </p:nvGraphicFramePr>
        <p:xfrm>
          <a:off x="9296479" y="4591963"/>
          <a:ext cx="355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2" r:id="rId5" imgW="88265" imgH="177165" progId="Equation.3">
                  <p:embed/>
                </p:oleObj>
              </mc:Choice>
              <mc:Fallback>
                <p:oleObj r:id="rId5" imgW="88265" imgH="177165" progId="Equation.3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96479" y="4591963"/>
                        <a:ext cx="355600" cy="533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7" grpId="0"/>
      <p:bldP spid="6147" grpId="0"/>
      <p:bldP spid="61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9" name="对象 6148"/>
          <p:cNvGraphicFramePr/>
          <p:nvPr/>
        </p:nvGraphicFramePr>
        <p:xfrm>
          <a:off x="2547923" y="405985"/>
          <a:ext cx="6626151" cy="917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4" r:id="rId3" imgW="1318895" imgH="215900" progId="Equation.3">
                  <p:embed/>
                </p:oleObj>
              </mc:Choice>
              <mc:Fallback>
                <p:oleObj r:id="rId3" imgW="1318895" imgH="215900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47923" y="405985"/>
                        <a:ext cx="6626151" cy="91753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对象 6149"/>
          <p:cNvGraphicFramePr/>
          <p:nvPr/>
        </p:nvGraphicFramePr>
        <p:xfrm>
          <a:off x="1899851" y="1575793"/>
          <a:ext cx="7849121" cy="800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5" r:id="rId5" imgW="1662430" imgH="203200" progId="Equation.3">
                  <p:embed/>
                </p:oleObj>
              </mc:Choice>
              <mc:Fallback>
                <p:oleObj r:id="rId5" imgW="1662430" imgH="203200" progId="Equation.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99851" y="1575793"/>
                        <a:ext cx="7849121" cy="80063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文本框 6150"/>
          <p:cNvSpPr txBox="1"/>
          <p:nvPr/>
        </p:nvSpPr>
        <p:spPr>
          <a:xfrm>
            <a:off x="2835955" y="2926876"/>
            <a:ext cx="67818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结果：必须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A≡0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才能恒成立。</a:t>
            </a:r>
          </a:p>
        </p:txBody>
      </p:sp>
      <p:graphicFrame>
        <p:nvGraphicFramePr>
          <p:cNvPr id="7170" name="对象 7169"/>
          <p:cNvGraphicFramePr/>
          <p:nvPr/>
        </p:nvGraphicFramePr>
        <p:xfrm>
          <a:off x="2835965" y="3898305"/>
          <a:ext cx="5811838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6" r:id="rId7" imgW="1345565" imgH="431800" progId="Equation.3">
                  <p:embed/>
                </p:oleObj>
              </mc:Choice>
              <mc:Fallback>
                <p:oleObj r:id="rId7" imgW="1345565" imgH="431800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35965" y="3898305"/>
                        <a:ext cx="5811838" cy="1857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2" name="对象 7171"/>
          <p:cNvGraphicFramePr/>
          <p:nvPr/>
        </p:nvGraphicFramePr>
        <p:xfrm>
          <a:off x="2805485" y="343951"/>
          <a:ext cx="6196013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r:id="rId3" imgW="1510665" imgH="431800" progId="Equation.3">
                  <p:embed/>
                </p:oleObj>
              </mc:Choice>
              <mc:Fallback>
                <p:oleObj r:id="rId3" imgW="1510665" imgH="431800" progId="Equation.3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05485" y="343951"/>
                        <a:ext cx="6196013" cy="1765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对象 7172"/>
          <p:cNvGraphicFramePr/>
          <p:nvPr/>
        </p:nvGraphicFramePr>
        <p:xfrm>
          <a:off x="3922078" y="4795839"/>
          <a:ext cx="396240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r:id="rId5" imgW="977265" imgH="431800" progId="Equation.3">
                  <p:embed/>
                </p:oleObj>
              </mc:Choice>
              <mc:Fallback>
                <p:oleObj r:id="rId5" imgW="977265" imgH="431800" progId="Equation.3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22078" y="4795839"/>
                        <a:ext cx="3962400" cy="17430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" name="文本框 8193"/>
          <p:cNvSpPr txBox="1"/>
          <p:nvPr/>
        </p:nvSpPr>
        <p:spPr>
          <a:xfrm>
            <a:off x="1812732" y="2136628"/>
            <a:ext cx="8747819" cy="258532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>
                <a:solidFill>
                  <a:schemeClr val="tx1"/>
                </a:solidFill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此时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0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，否则会使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无论取何值都为零，即得到方程的零解，即在势阱中找到粒子几率永远为零，与事实不符。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5" name="对象 8194"/>
          <p:cNvGraphicFramePr/>
          <p:nvPr/>
        </p:nvGraphicFramePr>
        <p:xfrm>
          <a:off x="4278164" y="567657"/>
          <a:ext cx="23495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r:id="rId3" imgW="875665" imgH="431800" progId="Equation.3">
                  <p:embed/>
                </p:oleObj>
              </mc:Choice>
              <mc:Fallback>
                <p:oleObj r:id="rId3" imgW="875665" imgH="431800" progId="Equation.3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78164" y="567657"/>
                        <a:ext cx="2349500" cy="1152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对象 8196"/>
          <p:cNvGraphicFramePr/>
          <p:nvPr/>
        </p:nvGraphicFramePr>
        <p:xfrm>
          <a:off x="4110442" y="2072640"/>
          <a:ext cx="3312368" cy="671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r:id="rId5" imgW="939165" imgH="203200" progId="Equation.3">
                  <p:embed/>
                </p:oleObj>
              </mc:Choice>
              <mc:Fallback>
                <p:oleObj r:id="rId5" imgW="939165" imgH="203200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0442" y="2072640"/>
                        <a:ext cx="3312368" cy="67185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对象 8197"/>
          <p:cNvGraphicFramePr/>
          <p:nvPr/>
        </p:nvGraphicFramePr>
        <p:xfrm>
          <a:off x="3894785" y="3015458"/>
          <a:ext cx="35274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r:id="rId7" imgW="1295400" imgH="419100" progId="Equation.3">
                  <p:embed/>
                </p:oleObj>
              </mc:Choice>
              <mc:Fallback>
                <p:oleObj r:id="rId7" imgW="1295400" imgH="419100" progId="Equation.3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94785" y="3015458"/>
                        <a:ext cx="3527425" cy="1143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文本框 8199"/>
          <p:cNvSpPr txBox="1"/>
          <p:nvPr/>
        </p:nvSpPr>
        <p:spPr>
          <a:xfrm>
            <a:off x="3525991" y="4784444"/>
            <a:ext cx="63373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n=1,2,3…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 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称作量子数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</p:bldLst>
  </p:timing>
</p:sld>
</file>

<file path=ppt/theme/theme1.xml><?xml version="1.0" encoding="utf-8"?>
<a:theme xmlns:a="http://schemas.openxmlformats.org/drawingml/2006/main" name="默认设计模板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782</Words>
  <Application>Microsoft Office PowerPoint</Application>
  <PresentationFormat>宽屏</PresentationFormat>
  <Paragraphs>80</Paragraphs>
  <Slides>37</Slides>
  <Notes>0</Notes>
  <HiddenSlides>0</HiddenSlides>
  <MMClips>1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37</vt:i4>
      </vt:variant>
    </vt:vector>
  </HeadingPairs>
  <TitlesOfParts>
    <vt:vector size="48" baseType="lpstr">
      <vt:lpstr>黑体</vt:lpstr>
      <vt:lpstr>宋体</vt:lpstr>
      <vt:lpstr>Arial</vt:lpstr>
      <vt:lpstr>Calibri</vt:lpstr>
      <vt:lpstr>Calibri Light</vt:lpstr>
      <vt:lpstr>Symbol</vt:lpstr>
      <vt:lpstr>Times New Roman</vt:lpstr>
      <vt:lpstr>默认设计模板</vt:lpstr>
      <vt:lpstr>Equation.3</vt:lpstr>
      <vt:lpstr>Equation.DSMT4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ifmc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没有幻灯片标题</dc:title>
  <dc:creator>pan</dc:creator>
  <cp:lastModifiedBy>pan</cp:lastModifiedBy>
  <cp:revision>489</cp:revision>
  <dcterms:created xsi:type="dcterms:W3CDTF">2003-02-24T11:01:00Z</dcterms:created>
  <dcterms:modified xsi:type="dcterms:W3CDTF">2018-09-09T03:09:40Z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