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1" r:id="rId3"/>
    <p:sldId id="308" r:id="rId4"/>
    <p:sldId id="432" r:id="rId6"/>
    <p:sldId id="426" r:id="rId7"/>
    <p:sldId id="427" r:id="rId8"/>
    <p:sldId id="428" r:id="rId9"/>
    <p:sldId id="429" r:id="rId10"/>
    <p:sldId id="430" r:id="rId11"/>
    <p:sldId id="434" r:id="rId12"/>
    <p:sldId id="433" r:id="rId13"/>
    <p:sldId id="309" r:id="rId14"/>
    <p:sldId id="377" r:id="rId15"/>
    <p:sldId id="313" r:id="rId16"/>
    <p:sldId id="369" r:id="rId17"/>
    <p:sldId id="314" r:id="rId18"/>
    <p:sldId id="315" r:id="rId19"/>
    <p:sldId id="370" r:id="rId20"/>
    <p:sldId id="367" r:id="rId21"/>
    <p:sldId id="374" r:id="rId22"/>
    <p:sldId id="316" r:id="rId23"/>
    <p:sldId id="317" r:id="rId24"/>
    <p:sldId id="319" r:id="rId25"/>
    <p:sldId id="318" r:id="rId26"/>
    <p:sldId id="320" r:id="rId27"/>
    <p:sldId id="321" r:id="rId28"/>
    <p:sldId id="372" r:id="rId29"/>
    <p:sldId id="322" r:id="rId30"/>
    <p:sldId id="323" r:id="rId31"/>
    <p:sldId id="324" r:id="rId32"/>
    <p:sldId id="325" r:id="rId33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3600" b="0" i="0" u="none" kern="1200" baseline="0">
        <a:solidFill>
          <a:schemeClr val="bg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3600" b="0" i="0" u="none" kern="1200" baseline="0">
        <a:solidFill>
          <a:schemeClr val="bg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3600" b="0" i="0" u="none" kern="1200" baseline="0">
        <a:solidFill>
          <a:schemeClr val="bg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3600" b="0" i="0" u="none" kern="1200" baseline="0">
        <a:solidFill>
          <a:schemeClr val="bg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3600" b="0" i="0" u="none" kern="1200" baseline="0">
        <a:solidFill>
          <a:schemeClr val="bg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3600" b="0" i="0" u="none" kern="1200" baseline="0">
        <a:solidFill>
          <a:schemeClr val="bg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3600" b="0" i="0" u="none" kern="1200" baseline="0">
        <a:solidFill>
          <a:schemeClr val="bg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3600" b="0" i="0" u="none" kern="1200" baseline="0">
        <a:solidFill>
          <a:schemeClr val="bg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Font typeface="Arial" panose="020B0604020202020204" pitchFamily="34" charset="0"/>
      <a:buNone/>
      <a:defRPr sz="3600" b="0" i="0" u="none" kern="1200" baseline="0">
        <a:solidFill>
          <a:schemeClr val="bg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0033"/>
    <a:srgbClr val="660066"/>
    <a:srgbClr val="CC0000"/>
    <a:srgbClr val="6600FF"/>
    <a:srgbClr val="33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8" d="100"/>
          <a:sy n="58" d="100"/>
        </p:scale>
        <p:origin x="244" y="168"/>
      </p:cViewPr>
      <p:guideLst>
        <p:guide orient="horz" pos="2123"/>
        <p:guide pos="37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3" Type="http://schemas.openxmlformats.org/officeDocument/2006/relationships/image" Target="../media/image2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48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z="5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609600" indent="0" algn="ctr">
              <a:buNone/>
              <a:defRPr/>
            </a:lvl2pPr>
            <a:lvl3pPr marL="1219200" indent="0" algn="ctr">
              <a:buNone/>
              <a:defRPr/>
            </a:lvl3pPr>
            <a:lvl4pPr marL="1828800" indent="0" algn="ctr">
              <a:buNone/>
              <a:defRPr/>
            </a:lvl4pPr>
            <a:lvl5pPr marL="2438400" indent="0" algn="ctr">
              <a:buNone/>
              <a:defRPr/>
            </a:lvl5pPr>
            <a:lvl6pPr marL="3048000" indent="0" algn="ctr">
              <a:buNone/>
              <a:defRPr/>
            </a:lvl6pPr>
            <a:lvl7pPr marL="3657600" indent="0" algn="ctr">
              <a:buNone/>
              <a:defRPr/>
            </a:lvl7pPr>
            <a:lvl8pPr marL="4267200" indent="0" algn="ctr">
              <a:buNone/>
              <a:defRPr/>
            </a:lvl8pPr>
            <a:lvl9pPr marL="4876800" indent="0" algn="ctr">
              <a:buNone/>
              <a:defRPr/>
            </a:lvl9pPr>
          </a:lstStyle>
          <a:p>
            <a:pPr fontAlgn="base"/>
            <a:r>
              <a:rPr lang="zh-CN" altLang="en-US" sz="4265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spcBef>
                <a:spcPct val="0"/>
              </a:spcBef>
            </a:pPr>
            <a:fld id="{9A0DB2DC-4C9A-4742-B13C-FB6460FD3503}" type="slidenum">
              <a:rPr lang="en-US" altLang="zh-CN" sz="1865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z="5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z="426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37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266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266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spcBef>
                <a:spcPct val="0"/>
              </a:spcBef>
            </a:pPr>
            <a:fld id="{9A0DB2DC-4C9A-4742-B13C-FB6460FD3503}" type="slidenum">
              <a:rPr lang="en-US" altLang="zh-CN" sz="1865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z="5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z="426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37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266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266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spcBef>
                <a:spcPct val="0"/>
              </a:spcBef>
            </a:pPr>
            <a:fld id="{9A0DB2DC-4C9A-4742-B13C-FB6460FD3503}" type="slidenum">
              <a:rPr lang="en-US" altLang="zh-CN" sz="1865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z="5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z="426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37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266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266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spcBef>
                <a:spcPct val="0"/>
              </a:spcBef>
            </a:pPr>
            <a:fld id="{9A0DB2DC-4C9A-4742-B13C-FB6460FD3503}" type="slidenum">
              <a:rPr lang="en-US" altLang="zh-CN" sz="1865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pPr fontAlgn="base"/>
            <a:r>
              <a:rPr lang="zh-CN" altLang="en-US" sz="533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/>
            </a:lvl1pPr>
            <a:lvl2pPr marL="609600" indent="0">
              <a:buNone/>
              <a:defRPr sz="2400"/>
            </a:lvl2pPr>
            <a:lvl3pPr marL="1219200" indent="0">
              <a:buNone/>
              <a:defRPr sz="2135"/>
            </a:lvl3pPr>
            <a:lvl4pPr marL="1828800" indent="0">
              <a:buNone/>
              <a:defRPr sz="1865"/>
            </a:lvl4pPr>
            <a:lvl5pPr marL="2438400" indent="0">
              <a:buNone/>
              <a:defRPr sz="1865"/>
            </a:lvl5pPr>
            <a:lvl6pPr marL="3048000" indent="0">
              <a:buNone/>
              <a:defRPr sz="1865"/>
            </a:lvl6pPr>
            <a:lvl7pPr marL="3657600" indent="0">
              <a:buNone/>
              <a:defRPr sz="1865"/>
            </a:lvl7pPr>
            <a:lvl8pPr marL="4267200" indent="0">
              <a:buNone/>
              <a:defRPr sz="1865"/>
            </a:lvl8pPr>
            <a:lvl9pPr marL="4876800" indent="0">
              <a:buNone/>
              <a:defRPr sz="1865"/>
            </a:lvl9pPr>
          </a:lstStyle>
          <a:p>
            <a:pPr lvl="0" fontAlgn="base"/>
            <a:r>
              <a:rPr lang="zh-CN" altLang="en-US" sz="266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spcBef>
                <a:spcPct val="0"/>
              </a:spcBef>
            </a:pPr>
            <a:fld id="{9A0DB2DC-4C9A-4742-B13C-FB6460FD3503}" type="slidenum">
              <a:rPr lang="en-US" altLang="zh-CN" sz="1865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z="5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 fontAlgn="base"/>
            <a:r>
              <a:rPr lang="zh-CN" altLang="en-US" sz="373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266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 fontAlgn="base"/>
            <a:r>
              <a:rPr lang="zh-CN" altLang="en-US" sz="373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2665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spcBef>
                <a:spcPct val="0"/>
              </a:spcBef>
            </a:pPr>
            <a:fld id="{9A0DB2DC-4C9A-4742-B13C-FB6460FD3503}" type="slidenum">
              <a:rPr lang="en-US" altLang="zh-CN" sz="1865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z="5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66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213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213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66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213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213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spcBef>
                <a:spcPct val="0"/>
              </a:spcBef>
            </a:pPr>
            <a:fld id="{9A0DB2DC-4C9A-4742-B13C-FB6460FD3503}" type="slidenum">
              <a:rPr lang="en-US" altLang="zh-CN" sz="1865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z="5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spcBef>
                <a:spcPct val="0"/>
              </a:spcBef>
            </a:pPr>
            <a:fld id="{9A0DB2DC-4C9A-4742-B13C-FB6460FD3503}" type="slidenum">
              <a:rPr lang="en-US" altLang="zh-CN" sz="1865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spcBef>
                <a:spcPct val="0"/>
              </a:spcBef>
            </a:pPr>
            <a:fld id="{9A0DB2DC-4C9A-4742-B13C-FB6460FD3503}" type="slidenum">
              <a:rPr lang="en-US" altLang="zh-CN" sz="1865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pPr fontAlgn="base"/>
            <a:r>
              <a:rPr lang="zh-CN" altLang="en-US" sz="26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 fontAlgn="base"/>
            <a:r>
              <a:rPr lang="zh-CN" altLang="en-US" sz="4265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373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266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266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fontAlgn="base"/>
            <a:r>
              <a:rPr lang="zh-CN" altLang="en-US" sz="186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spcBef>
                <a:spcPct val="0"/>
              </a:spcBef>
            </a:pPr>
            <a:fld id="{9A0DB2DC-4C9A-4742-B13C-FB6460FD3503}" type="slidenum">
              <a:rPr lang="en-US" altLang="zh-CN" sz="1865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pPr fontAlgn="base"/>
            <a:r>
              <a:rPr lang="zh-CN" altLang="en-US" sz="26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fontAlgn="base"/>
            <a:r>
              <a:rPr lang="zh-CN" altLang="en-US" sz="186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spcBef>
                <a:spcPct val="0"/>
              </a:spcBef>
            </a:pPr>
            <a:fld id="{9A0DB2DC-4C9A-4742-B13C-FB6460FD3503}" type="slidenum">
              <a:rPr lang="en-US" altLang="zh-CN" sz="1865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buFontTx/>
              <a:buNone/>
              <a:defRPr kumimoji="1" sz="1865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buFontTx/>
              <a:buNone/>
              <a:defRPr kumimoji="1" sz="1865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865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lvl="0" eaLnBrk="1" fontAlgn="base" hangingPunct="1">
              <a:spcBef>
                <a:spcPct val="0"/>
              </a:spcBef>
            </a:pPr>
            <a:fld id="{9A0DB2DC-4C9A-4742-B13C-FB6460FD3503}" type="slidenum">
              <a:rPr lang="en-US" altLang="zh-CN" sz="1865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Char char="•"/>
        <a:defRPr sz="4265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Char char="–"/>
        <a:defRPr sz="3735">
          <a:solidFill>
            <a:schemeClr val="tx1"/>
          </a:solidFill>
          <a:latin typeface="+mn-lt"/>
          <a:ea typeface="+mn-ea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Char char="–"/>
        <a:defRPr sz="2665">
          <a:solidFill>
            <a:schemeClr val="tx1"/>
          </a:solidFill>
          <a:latin typeface="+mn-lt"/>
          <a:ea typeface="+mn-ea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Char char="»"/>
        <a:defRPr sz="2665">
          <a:solidFill>
            <a:schemeClr val="tx1"/>
          </a:solidFill>
          <a:latin typeface="+mn-lt"/>
          <a:ea typeface="+mn-ea"/>
        </a:defRPr>
      </a:lvl5pPr>
      <a:lvl6pPr marL="3352800" indent="-304800" algn="l" rtl="0" fontAlgn="base">
        <a:spcBef>
          <a:spcPts val="130"/>
        </a:spcBef>
        <a:spcAft>
          <a:spcPct val="0"/>
        </a:spcAft>
        <a:buChar char="»"/>
        <a:defRPr kumimoji="1" sz="2665">
          <a:solidFill>
            <a:schemeClr val="tx1"/>
          </a:solidFill>
          <a:latin typeface="+mn-lt"/>
          <a:ea typeface="+mn-ea"/>
        </a:defRPr>
      </a:lvl6pPr>
      <a:lvl7pPr marL="3962400" indent="-304800" algn="l" rtl="0" fontAlgn="base">
        <a:spcBef>
          <a:spcPts val="130"/>
        </a:spcBef>
        <a:spcAft>
          <a:spcPct val="0"/>
        </a:spcAft>
        <a:buChar char="»"/>
        <a:defRPr kumimoji="1" sz="2665">
          <a:solidFill>
            <a:schemeClr val="tx1"/>
          </a:solidFill>
          <a:latin typeface="+mn-lt"/>
          <a:ea typeface="+mn-ea"/>
        </a:defRPr>
      </a:lvl7pPr>
      <a:lvl8pPr marL="4572000" indent="-304800" algn="l" rtl="0" fontAlgn="base">
        <a:spcBef>
          <a:spcPts val="130"/>
        </a:spcBef>
        <a:spcAft>
          <a:spcPct val="0"/>
        </a:spcAft>
        <a:buChar char="»"/>
        <a:defRPr kumimoji="1" sz="2665">
          <a:solidFill>
            <a:schemeClr val="tx1"/>
          </a:solidFill>
          <a:latin typeface="+mn-lt"/>
          <a:ea typeface="+mn-ea"/>
        </a:defRPr>
      </a:lvl8pPr>
      <a:lvl9pPr marL="5181600" indent="-304800" algn="l" rtl="0" fontAlgn="base">
        <a:spcBef>
          <a:spcPts val="130"/>
        </a:spcBef>
        <a:spcAft>
          <a:spcPct val="0"/>
        </a:spcAft>
        <a:buChar char="»"/>
        <a:defRPr kumimoji="1" sz="266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w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wmf"/><Relationship Id="rId3" Type="http://schemas.openxmlformats.org/officeDocument/2006/relationships/oleObject" Target="../embeddings/oleObject27.bin"/><Relationship Id="rId2" Type="http://schemas.openxmlformats.org/officeDocument/2006/relationships/image" Target="../media/image19.wmf"/><Relationship Id="rId1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wmf"/><Relationship Id="rId3" Type="http://schemas.openxmlformats.org/officeDocument/2006/relationships/oleObject" Target="../embeddings/oleObject29.bin"/><Relationship Id="rId2" Type="http://schemas.openxmlformats.org/officeDocument/2006/relationships/image" Target="../media/image21.wmf"/><Relationship Id="rId1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oleObject" Target="../embeddings/oleObject30.bin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wmf"/><Relationship Id="rId1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3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6.wmf"/><Relationship Id="rId3" Type="http://schemas.openxmlformats.org/officeDocument/2006/relationships/oleObject" Target="../embeddings/oleObject33.bin"/><Relationship Id="rId2" Type="http://schemas.openxmlformats.org/officeDocument/2006/relationships/image" Target="../media/image25.wmf"/><Relationship Id="rId1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4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wmf"/><Relationship Id="rId2" Type="http://schemas.openxmlformats.org/officeDocument/2006/relationships/oleObject" Target="../embeddings/oleObject35.bin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5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7.bin"/><Relationship Id="rId3" Type="http://schemas.openxmlformats.org/officeDocument/2006/relationships/image" Target="../media/image28.jpeg"/><Relationship Id="rId2" Type="http://schemas.openxmlformats.org/officeDocument/2006/relationships/image" Target="../media/image29.wmf"/><Relationship Id="rId1" Type="http://schemas.openxmlformats.org/officeDocument/2006/relationships/oleObject" Target="../embeddings/oleObject36.bin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6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31.wmf"/><Relationship Id="rId1" Type="http://schemas.openxmlformats.org/officeDocument/2006/relationships/oleObject" Target="../embeddings/oleObject38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8" Type="http://schemas.openxmlformats.org/officeDocument/2006/relationships/image" Target="../media/image5.wmf"/><Relationship Id="rId7" Type="http://schemas.openxmlformats.org/officeDocument/2006/relationships/oleObject" Target="../embeddings/oleObject5.bin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2.wmf"/><Relationship Id="rId15" Type="http://schemas.openxmlformats.org/officeDocument/2006/relationships/notesSlide" Target="../notesSlides/notesSlide1.xml"/><Relationship Id="rId14" Type="http://schemas.openxmlformats.org/officeDocument/2006/relationships/vmlDrawing" Target="../drawings/vmlDrawing2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7.wmf"/><Relationship Id="rId11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1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7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wmf"/><Relationship Id="rId2" Type="http://schemas.openxmlformats.org/officeDocument/2006/relationships/oleObject" Target="../embeddings/oleObject39.bin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8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wmf"/><Relationship Id="rId3" Type="http://schemas.openxmlformats.org/officeDocument/2006/relationships/oleObject" Target="../embeddings/oleObject41.bin"/><Relationship Id="rId2" Type="http://schemas.openxmlformats.org/officeDocument/2006/relationships/image" Target="../media/image37.wmf"/><Relationship Id="rId1" Type="http://schemas.openxmlformats.org/officeDocument/2006/relationships/oleObject" Target="../embeddings/oleObject40.bin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9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oleObject" Target="../embeddings/oleObject42.bin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0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3.wmf"/><Relationship Id="rId3" Type="http://schemas.openxmlformats.org/officeDocument/2006/relationships/oleObject" Target="../embeddings/oleObject44.bin"/><Relationship Id="rId2" Type="http://schemas.openxmlformats.org/officeDocument/2006/relationships/image" Target="../media/image40.wmf"/><Relationship Id="rId1" Type="http://schemas.openxmlformats.org/officeDocument/2006/relationships/oleObject" Target="../embeddings/oleObject4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6.png"/><Relationship Id="rId2" Type="http://schemas.openxmlformats.org/officeDocument/2006/relationships/image" Target="../media/image43.wmf"/><Relationship Id="rId1" Type="http://schemas.openxmlformats.org/officeDocument/2006/relationships/oleObject" Target="../embeddings/oleObject45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8" Type="http://schemas.openxmlformats.org/officeDocument/2006/relationships/image" Target="../media/image3.wmf"/><Relationship Id="rId7" Type="http://schemas.openxmlformats.org/officeDocument/2006/relationships/oleObject" Target="../embeddings/oleObject11.bin"/><Relationship Id="rId6" Type="http://schemas.openxmlformats.org/officeDocument/2006/relationships/image" Target="../media/image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8.wmf"/><Relationship Id="rId12" Type="http://schemas.openxmlformats.org/officeDocument/2006/relationships/vmlDrawing" Target="../drawings/vmlDrawing3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4.wmf"/><Relationship Id="rId1" Type="http://schemas.openxmlformats.org/officeDocument/2006/relationships/oleObject" Target="../embeddings/oleObject8.bin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2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7.bin"/><Relationship Id="rId3" Type="http://schemas.openxmlformats.org/officeDocument/2006/relationships/image" Target="../media/image40.wmf"/><Relationship Id="rId2" Type="http://schemas.openxmlformats.org/officeDocument/2006/relationships/oleObject" Target="../embeddings/oleObject46.bin"/><Relationship Id="rId1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1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10.wmf"/><Relationship Id="rId1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w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13.wmf"/><Relationship Id="rId1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wmf"/><Relationship Id="rId1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8" Type="http://schemas.openxmlformats.org/officeDocument/2006/relationships/image" Target="../media/image2.wmf"/><Relationship Id="rId7" Type="http://schemas.openxmlformats.org/officeDocument/2006/relationships/oleObject" Target="../embeddings/oleObject22.bin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7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16.wmf"/><Relationship Id="rId14" Type="http://schemas.openxmlformats.org/officeDocument/2006/relationships/vmlDrawing" Target="../drawings/vmlDrawing7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4.wmf"/><Relationship Id="rId11" Type="http://schemas.openxmlformats.org/officeDocument/2006/relationships/oleObject" Target="../embeddings/oleObject24.bin"/><Relationship Id="rId10" Type="http://schemas.openxmlformats.org/officeDocument/2006/relationships/image" Target="../media/image3.wmf"/><Relationship Id="rId1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wmf"/><Relationship Id="rId1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/>
          <p:nvPr/>
        </p:nvSpPr>
        <p:spPr>
          <a:xfrm>
            <a:off x="407368" y="1556792"/>
            <a:ext cx="10106025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0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  量子数</a:t>
            </a:r>
            <a:r>
              <a:rPr lang="en-US" altLang="zh-CN" sz="4000" b="1" i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en-US" altLang="zh-CN" sz="40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en-US" altLang="zh-CN" sz="4000" b="1" i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</a:t>
            </a:r>
            <a:r>
              <a:rPr lang="en-US" altLang="zh-CN" sz="40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en-US" altLang="zh-CN" sz="4000" b="1" i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 </a:t>
            </a:r>
            <a:r>
              <a:rPr lang="zh-CN" altLang="en-US" sz="40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的物理意义</a:t>
            </a:r>
            <a:endParaRPr lang="zh-CN" altLang="en-US" sz="4000" b="1" dirty="0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4" name="Rectangle 11"/>
          <p:cNvSpPr/>
          <p:nvPr/>
        </p:nvSpPr>
        <p:spPr>
          <a:xfrm>
            <a:off x="638175" y="96838"/>
            <a:ext cx="12192000" cy="914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lstStyle/>
          <a:p>
            <a:r>
              <a:rPr lang="en-US" altLang="zh-CN" sz="4400" b="1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400" b="1" dirty="0">
                <a:solidFill>
                  <a:srgbClr val="3366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第二节  量子数与波函数</a:t>
            </a:r>
            <a:endParaRPr lang="zh-CN" altLang="en-US" sz="4400" b="1" dirty="0">
              <a:solidFill>
                <a:srgbClr val="3366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2543" name="Object 15"/>
          <p:cNvGraphicFramePr/>
          <p:nvPr/>
        </p:nvGraphicFramePr>
        <p:xfrm>
          <a:off x="2351584" y="2996952"/>
          <a:ext cx="5184775" cy="278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" r:id="rId1" imgW="1180465" imgH="711200" progId="Equation.3">
                  <p:embed/>
                </p:oleObj>
              </mc:Choice>
              <mc:Fallback>
                <p:oleObj name="" r:id="rId1" imgW="1180465" imgH="711200" progId="Equation.3">
                  <p:embed/>
                  <p:pic>
                    <p:nvPicPr>
                      <p:cNvPr id="0" name="Object 1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51584" y="2996952"/>
                        <a:ext cx="5184775" cy="27828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/>
          <p:nvPr/>
        </p:nvSpPr>
        <p:spPr>
          <a:xfrm>
            <a:off x="1703512" y="836712"/>
            <a:ext cx="7248525" cy="2455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）无论复波函数还是实波函数，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都不是动能算符，势能算符和位置算符的本征函数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" name="Object 4"/>
          <p:cNvGraphicFramePr/>
          <p:nvPr/>
        </p:nvGraphicFramePr>
        <p:xfrm>
          <a:off x="623093" y="3861048"/>
          <a:ext cx="1094581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0" name="" r:id="rId1" imgW="4076700" imgH="419100" progId="Equation.3">
                  <p:embed/>
                </p:oleObj>
              </mc:Choice>
              <mc:Fallback>
                <p:oleObj name="" r:id="rId1" imgW="4076700" imgH="419100" progId="Equation.3">
                  <p:embed/>
                  <p:pic>
                    <p:nvPicPr>
                      <p:cNvPr id="0" name="Object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3093" y="3861048"/>
                        <a:ext cx="10945813" cy="844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/>
          <p:nvPr/>
        </p:nvGraphicFramePr>
        <p:xfrm>
          <a:off x="680433" y="5147059"/>
          <a:ext cx="109124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1" name="" r:id="rId3" imgW="4051300" imgH="457200" progId="Equation.3">
                  <p:embed/>
                </p:oleObj>
              </mc:Choice>
              <mc:Fallback>
                <p:oleObj name="" r:id="rId3" imgW="4051300" imgH="457200" progId="Equation.3">
                  <p:embed/>
                  <p:pic>
                    <p:nvPicPr>
                      <p:cNvPr id="0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0433" y="5147059"/>
                        <a:ext cx="10912475" cy="923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6" name="Object 6"/>
          <p:cNvGraphicFramePr/>
          <p:nvPr/>
        </p:nvGraphicFramePr>
        <p:xfrm>
          <a:off x="767408" y="476672"/>
          <a:ext cx="10153128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3" name="" r:id="rId1" imgW="3491230" imgH="330200" progId="Equation.3">
                  <p:embed/>
                </p:oleObj>
              </mc:Choice>
              <mc:Fallback>
                <p:oleObj name="" r:id="rId1" imgW="3491230" imgH="330200" progId="Equation.3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7408" y="476672"/>
                        <a:ext cx="10153128" cy="1008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/>
          <p:nvPr/>
        </p:nvSpPr>
        <p:spPr>
          <a:xfrm>
            <a:off x="1657544" y="2060848"/>
            <a:ext cx="5726248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因为角度部分已经归一化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7" name="Object 8"/>
          <p:cNvGraphicFramePr/>
          <p:nvPr/>
        </p:nvGraphicFramePr>
        <p:xfrm>
          <a:off x="551384" y="3494155"/>
          <a:ext cx="10095859" cy="14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4" name="" r:id="rId3" imgW="2997200" imgH="419100" progId="Equation.3">
                  <p:embed/>
                </p:oleObj>
              </mc:Choice>
              <mc:Fallback>
                <p:oleObj name="" r:id="rId3" imgW="2997200" imgH="419100" progId="Equation.3">
                  <p:embed/>
                  <p:pic>
                    <p:nvPicPr>
                      <p:cNvPr id="0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384" y="3494155"/>
                        <a:ext cx="10095859" cy="145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12"/>
          <p:cNvGraphicFramePr/>
          <p:nvPr/>
        </p:nvGraphicFramePr>
        <p:xfrm>
          <a:off x="1103313" y="2755900"/>
          <a:ext cx="9505950" cy="284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" r:id="rId1" imgW="3562350" imgH="1419225" progId="Paint.Picture">
                  <p:embed/>
                </p:oleObj>
              </mc:Choice>
              <mc:Fallback>
                <p:oleObj name="" r:id="rId1" imgW="3562350" imgH="1419225" progId="Paint.Picture">
                  <p:embed/>
                  <p:pic>
                    <p:nvPicPr>
                      <p:cNvPr id="0" name="图片 3113"/>
                      <p:cNvPicPr/>
                      <p:nvPr/>
                    </p:nvPicPr>
                    <p:blipFill>
                      <a:blip r:embed="rId2">
                        <a:lum contrast="24000"/>
                      </a:blip>
                      <a:stretch>
                        <a:fillRect/>
                      </a:stretch>
                    </p:blipFill>
                    <p:spPr>
                      <a:xfrm>
                        <a:off x="1103313" y="2755900"/>
                        <a:ext cx="9505950" cy="2843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Text Box 13"/>
          <p:cNvSpPr txBox="1"/>
          <p:nvPr/>
        </p:nvSpPr>
        <p:spPr>
          <a:xfrm>
            <a:off x="1103313" y="5637213"/>
            <a:ext cx="10255250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en-US" altLang="zh-CN" baseline="-30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en-US" altLang="zh-CN" baseline="-30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en-US" altLang="zh-CN" baseline="-25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±1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的电子云示意图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132106"/>
          <p:cNvSpPr txBox="1"/>
          <p:nvPr/>
        </p:nvSpPr>
        <p:spPr>
          <a:xfrm>
            <a:off x="1775520" y="908720"/>
            <a:ext cx="7272808" cy="162448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）复波函数和实波函数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角度部分电子云图象不同 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7"/>
          <p:cNvSpPr txBox="1"/>
          <p:nvPr/>
        </p:nvSpPr>
        <p:spPr>
          <a:xfrm>
            <a:off x="115888" y="357188"/>
            <a:ext cx="10972800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0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 波函数和电子云的图形表示 </a:t>
            </a:r>
            <a:endParaRPr lang="zh-CN" altLang="en-US" sz="4000" b="1" dirty="0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1634" name="Text Box 18"/>
          <p:cNvSpPr txBox="1"/>
          <p:nvPr/>
        </p:nvSpPr>
        <p:spPr>
          <a:xfrm>
            <a:off x="1487488" y="2398029"/>
            <a:ext cx="9652000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/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径向分布图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11635" name="Object 19"/>
          <p:cNvGraphicFramePr/>
          <p:nvPr/>
        </p:nvGraphicFramePr>
        <p:xfrm>
          <a:off x="471488" y="3643671"/>
          <a:ext cx="116840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" r:id="rId1" imgW="3848100" imgH="431800" progId="Equation.3">
                  <p:embed/>
                </p:oleObj>
              </mc:Choice>
              <mc:Fallback>
                <p:oleObj name="" r:id="rId1" imgW="3848100" imgH="431800" progId="Equation.3">
                  <p:embed/>
                  <p:pic>
                    <p:nvPicPr>
                      <p:cNvPr id="0" name="图片 311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1488" y="3643671"/>
                        <a:ext cx="11684000" cy="974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21"/>
          <p:cNvSpPr txBox="1"/>
          <p:nvPr/>
        </p:nvSpPr>
        <p:spPr>
          <a:xfrm>
            <a:off x="1559496" y="5219514"/>
            <a:ext cx="7680325" cy="646331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径向分布图一般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有三种形式 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Box 11"/>
          <p:cNvSpPr txBox="1"/>
          <p:nvPr/>
        </p:nvSpPr>
        <p:spPr>
          <a:xfrm>
            <a:off x="613736" y="1473539"/>
            <a:ext cx="86409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图形表示包括径向和角度分布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两个方面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2"/>
          <p:cNvSpPr txBox="1"/>
          <p:nvPr/>
        </p:nvSpPr>
        <p:spPr>
          <a:xfrm>
            <a:off x="431800" y="1216025"/>
            <a:ext cx="11328400" cy="77662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725805" indent="-725805">
              <a:lnSpc>
                <a:spcPct val="140000"/>
              </a:lnSpc>
            </a:pP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 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径向波函数     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~r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a)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Text Box 26"/>
          <p:cNvSpPr txBox="1"/>
          <p:nvPr/>
        </p:nvSpPr>
        <p:spPr>
          <a:xfrm>
            <a:off x="576832" y="2821323"/>
            <a:ext cx="11887200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(2) 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径向密度函数        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~r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 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b) 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Box 27"/>
          <p:cNvSpPr txBox="1"/>
          <p:nvPr/>
        </p:nvSpPr>
        <p:spPr>
          <a:xfrm>
            <a:off x="544513" y="4746625"/>
            <a:ext cx="11684000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898525" indent="-898525"/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(3) 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径向分布函数            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~r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 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c) 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" name="Object 28"/>
          <p:cNvGraphicFramePr/>
          <p:nvPr/>
        </p:nvGraphicFramePr>
        <p:xfrm>
          <a:off x="4327525" y="4786313"/>
          <a:ext cx="25923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3" name="" r:id="rId1" imgW="875665" imgH="254000" progId="Equation.3">
                  <p:embed/>
                </p:oleObj>
              </mc:Choice>
              <mc:Fallback>
                <p:oleObj name="" r:id="rId1" imgW="875665" imgH="254000" progId="Equation.3">
                  <p:embed/>
                  <p:pic>
                    <p:nvPicPr>
                      <p:cNvPr id="0" name="图片 311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27525" y="4786313"/>
                        <a:ext cx="2592388" cy="566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23"/>
          <p:cNvGraphicFramePr/>
          <p:nvPr/>
        </p:nvGraphicFramePr>
        <p:xfrm>
          <a:off x="4071938" y="1498600"/>
          <a:ext cx="762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4" name="" r:id="rId3" imgW="228600" imgH="228600" progId="Equation.3">
                  <p:embed/>
                </p:oleObj>
              </mc:Choice>
              <mc:Fallback>
                <p:oleObj name="" r:id="rId3" imgW="228600" imgH="228600" progId="Equation.3">
                  <p:embed/>
                  <p:pic>
                    <p:nvPicPr>
                      <p:cNvPr id="0" name="图片 31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1938" y="1498600"/>
                        <a:ext cx="762000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41" name="Object 25"/>
          <p:cNvGraphicFramePr/>
          <p:nvPr/>
        </p:nvGraphicFramePr>
        <p:xfrm>
          <a:off x="4327525" y="2745137"/>
          <a:ext cx="17287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5" name="" r:id="rId5" imgW="495300" imgH="228600" progId="Equation.3">
                  <p:embed/>
                </p:oleObj>
              </mc:Choice>
              <mc:Fallback>
                <p:oleObj name="" r:id="rId5" imgW="495300" imgH="228600" progId="Equation.3">
                  <p:embed/>
                  <p:pic>
                    <p:nvPicPr>
                      <p:cNvPr id="0" name="图片 31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27525" y="2745137"/>
                        <a:ext cx="1728788" cy="596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6" descr="8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>
            <a:off x="263352" y="404664"/>
            <a:ext cx="7200800" cy="6272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7608168" y="1916832"/>
            <a:ext cx="4320480" cy="2857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5805" indent="-725805">
              <a:lnSpc>
                <a:spcPct val="140000"/>
              </a:lnSpc>
            </a:pP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图为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径向波函数图</a:t>
            </a:r>
            <a:endParaRPr lang="en-US" altLang="zh-CN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25805" indent="-725805">
              <a:lnSpc>
                <a:spcPct val="14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有正有负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25805" indent="-725805">
              <a:lnSpc>
                <a:spcPct val="14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        个节面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" name="Object 24"/>
          <p:cNvGraphicFramePr/>
          <p:nvPr/>
        </p:nvGraphicFramePr>
        <p:xfrm>
          <a:off x="8112224" y="4221088"/>
          <a:ext cx="19224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" r:id="rId2" imgW="507365" imgH="177800" progId="Equation.3">
                  <p:embed/>
                </p:oleObj>
              </mc:Choice>
              <mc:Fallback>
                <p:oleObj name="" r:id="rId2" imgW="507365" imgH="177800" progId="Equation.3">
                  <p:embed/>
                  <p:pic>
                    <p:nvPicPr>
                      <p:cNvPr id="0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12224" y="4221088"/>
                        <a:ext cx="1922463" cy="481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9"/>
          <p:cNvSpPr txBox="1"/>
          <p:nvPr/>
        </p:nvSpPr>
        <p:spPr>
          <a:xfrm>
            <a:off x="6312024" y="1231763"/>
            <a:ext cx="4824536" cy="439447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电子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r=0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en-US" altLang="zh-CN" baseline="30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不为零，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其余态的电子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r=0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en-US" altLang="zh-CN" baseline="30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都等于零。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说明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电子在原子核处有一定几率。 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5400" y="48546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图为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径向密度函数图</a:t>
            </a:r>
            <a:endParaRPr lang="zh-CN" altLang="en-US" dirty="0"/>
          </a:p>
        </p:txBody>
      </p:sp>
      <p:pic>
        <p:nvPicPr>
          <p:cNvPr id="6" name="Picture 16" descr="8"/>
          <p:cNvPicPr>
            <a:picLocks noChangeAspect="1"/>
          </p:cNvPicPr>
          <p:nvPr/>
        </p:nvPicPr>
        <p:blipFill>
          <a:blip r:embed="rId1">
            <a:lum contrast="-6000"/>
          </a:blip>
          <a:stretch>
            <a:fillRect/>
          </a:stretch>
        </p:blipFill>
        <p:spPr>
          <a:xfrm>
            <a:off x="217802" y="1264977"/>
            <a:ext cx="5878198" cy="512054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/>
          <p:nvPr/>
        </p:nvSpPr>
        <p:spPr>
          <a:xfrm>
            <a:off x="6354644" y="332656"/>
            <a:ext cx="5560062" cy="6462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特点：</a:t>
            </a:r>
            <a:endParaRPr lang="en-US" altLang="zh-CN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 </a:t>
            </a:r>
            <a:r>
              <a:rPr lang="en-US" altLang="zh-CN" i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n-   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个极大峰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最大的峰离核较远。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          个界面。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1s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，在</a:t>
            </a:r>
            <a:r>
              <a:rPr lang="en-US" altLang="zh-CN" i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en-US" altLang="zh-CN" i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baseline="-25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=52.9pm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时，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D(r)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有极大值。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" name="Object 24"/>
          <p:cNvGraphicFramePr/>
          <p:nvPr/>
        </p:nvGraphicFramePr>
        <p:xfrm>
          <a:off x="7104112" y="3872191"/>
          <a:ext cx="19224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" r:id="rId1" imgW="507365" imgH="177800" progId="Equation.3">
                  <p:embed/>
                </p:oleObj>
              </mc:Choice>
              <mc:Fallback>
                <p:oleObj name="" r:id="rId1" imgW="507365" imgH="177800" progId="Equation.3">
                  <p:embed/>
                  <p:pic>
                    <p:nvPicPr>
                      <p:cNvPr id="0" name="Object 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104112" y="3872191"/>
                        <a:ext cx="1922463" cy="481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6" descr="8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50717" y="1354847"/>
            <a:ext cx="6089299" cy="53044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95400" y="48546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图为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径向分布函数图</a:t>
            </a:r>
            <a:endParaRPr lang="zh-CN" altLang="en-US" dirty="0"/>
          </a:p>
        </p:txBody>
      </p:sp>
      <p:graphicFrame>
        <p:nvGraphicFramePr>
          <p:cNvPr id="257029" name="对象 257028"/>
          <p:cNvGraphicFramePr/>
          <p:nvPr/>
        </p:nvGraphicFramePr>
        <p:xfrm>
          <a:off x="7794308" y="1552575"/>
          <a:ext cx="3714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4" imgW="88265" imgH="177165" progId="Equation.3">
                  <p:embed/>
                </p:oleObj>
              </mc:Choice>
              <mc:Fallback>
                <p:oleObj name="" r:id="rId4" imgW="88265" imgH="177165" progId="Equation.3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94308" y="1552575"/>
                        <a:ext cx="371475" cy="741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"/>
          <p:cNvGraphicFramePr/>
          <p:nvPr/>
        </p:nvGraphicFramePr>
        <p:xfrm>
          <a:off x="6168008" y="1510365"/>
          <a:ext cx="4513262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" r:id="rId1" imgW="1498600" imgH="419100" progId="Equation.3">
                  <p:embed/>
                </p:oleObj>
              </mc:Choice>
              <mc:Fallback>
                <p:oleObj name="" r:id="rId1" imgW="1498600" imgH="419100" progId="Equation.3">
                  <p:embed/>
                  <p:pic>
                    <p:nvPicPr>
                      <p:cNvPr id="0" name="Object 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68008" y="1510365"/>
                        <a:ext cx="4513262" cy="9461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/>
          <p:nvPr/>
        </p:nvSpPr>
        <p:spPr>
          <a:xfrm>
            <a:off x="5879976" y="2852936"/>
            <a:ext cx="5930751" cy="2455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dr=1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单位球壳中电子出现的几率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，这就是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径向分布函数的物理意义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Picture 16" descr="8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02631" y="548680"/>
            <a:ext cx="5693627" cy="495976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1"/>
          <p:cNvSpPr/>
          <p:nvPr/>
        </p:nvSpPr>
        <p:spPr>
          <a:xfrm>
            <a:off x="2927648" y="677766"/>
            <a:ext cx="6552728" cy="550246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Bohr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半径</a:t>
            </a:r>
            <a:r>
              <a:rPr lang="en-US" altLang="zh-CN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baseline="-25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的含义：</a:t>
            </a:r>
            <a:endParaRPr lang="en-US" altLang="zh-CN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实际上是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氢原子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1s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态径向分布极大值的位置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即氢原子中的基态电子在离原子核</a:t>
            </a:r>
            <a:r>
              <a:rPr lang="en-US" altLang="zh-CN" i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baseline="-25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处单位球壳中出现的概率最大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09" name="Object 13"/>
          <p:cNvGraphicFramePr/>
          <p:nvPr/>
        </p:nvGraphicFramePr>
        <p:xfrm>
          <a:off x="2328242" y="4070354"/>
          <a:ext cx="6719888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1" name="" r:id="rId1" imgW="1877695" imgH="254000" progId="Equation.3">
                  <p:embed/>
                </p:oleObj>
              </mc:Choice>
              <mc:Fallback>
                <p:oleObj name="" r:id="rId1" imgW="1877695" imgH="254000" progId="Equation.3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28242" y="4070354"/>
                        <a:ext cx="6719888" cy="681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0" name="Object 14"/>
          <p:cNvGraphicFramePr/>
          <p:nvPr/>
        </p:nvGraphicFramePr>
        <p:xfrm>
          <a:off x="1974823" y="2440242"/>
          <a:ext cx="79692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2" name="" r:id="rId3" imgW="2347595" imgH="254000" progId="Equation.3">
                  <p:embed/>
                </p:oleObj>
              </mc:Choice>
              <mc:Fallback>
                <p:oleObj name="" r:id="rId3" imgW="2347595" imgH="254000" progId="Equation.3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4823" y="2440242"/>
                        <a:ext cx="7969250" cy="647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1" name="Object 15"/>
          <p:cNvGraphicFramePr/>
          <p:nvPr/>
        </p:nvGraphicFramePr>
        <p:xfrm>
          <a:off x="2181521" y="587016"/>
          <a:ext cx="73929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3" name="" r:id="rId5" imgW="2017395" imgH="254000" progId="Equation.3">
                  <p:embed/>
                </p:oleObj>
              </mc:Choice>
              <mc:Fallback>
                <p:oleObj name="" r:id="rId5" imgW="2017395" imgH="254000" progId="Equation.3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1521" y="587016"/>
                        <a:ext cx="7392987" cy="698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2" name="Object 16"/>
          <p:cNvGraphicFramePr/>
          <p:nvPr/>
        </p:nvGraphicFramePr>
        <p:xfrm>
          <a:off x="5015880" y="4941168"/>
          <a:ext cx="403225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4" name="" r:id="rId7" imgW="1231265" imgH="419100" progId="Equation.3">
                  <p:embed/>
                </p:oleObj>
              </mc:Choice>
              <mc:Fallback>
                <p:oleObj name="" r:id="rId7" imgW="1231265" imgH="419100" progId="Equation.3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15880" y="4941168"/>
                        <a:ext cx="4032250" cy="1025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3" name="Object 17"/>
          <p:cNvGraphicFramePr/>
          <p:nvPr/>
        </p:nvGraphicFramePr>
        <p:xfrm>
          <a:off x="5015880" y="3277718"/>
          <a:ext cx="3167062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5" name="" r:id="rId9" imgW="963930" imgH="266065" progId="Equation.3">
                  <p:embed/>
                </p:oleObj>
              </mc:Choice>
              <mc:Fallback>
                <p:oleObj name="" r:id="rId9" imgW="963930" imgH="266065" progId="Equation.3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15880" y="3277718"/>
                        <a:ext cx="3167062" cy="655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4" name="Object 18"/>
          <p:cNvGraphicFramePr/>
          <p:nvPr/>
        </p:nvGraphicFramePr>
        <p:xfrm>
          <a:off x="5349873" y="1595985"/>
          <a:ext cx="222726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6" name="" r:id="rId11" imgW="596265" imgH="215900" progId="Equation.3">
                  <p:embed/>
                </p:oleObj>
              </mc:Choice>
              <mc:Fallback>
                <p:oleObj name="" r:id="rId11" imgW="596265" imgH="215900" progId="Equation.3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49873" y="1595985"/>
                        <a:ext cx="2227263" cy="603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1"/>
          <p:cNvSpPr txBox="1"/>
          <p:nvPr/>
        </p:nvSpPr>
        <p:spPr>
          <a:xfrm>
            <a:off x="623888" y="139700"/>
            <a:ext cx="5759450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   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角度分布图形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2" name="Text Box 12"/>
          <p:cNvSpPr txBox="1"/>
          <p:nvPr/>
        </p:nvSpPr>
        <p:spPr>
          <a:xfrm>
            <a:off x="623888" y="950913"/>
            <a:ext cx="5724644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 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波函数的角度分布图  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5843" name="Picture 14"/>
          <p:cNvPicPr>
            <a:picLocks noChangeAspect="1"/>
          </p:cNvPicPr>
          <p:nvPr/>
        </p:nvPicPr>
        <p:blipFill>
          <a:blip r:embed="rId1"/>
          <a:srcRect t="6529"/>
          <a:stretch>
            <a:fillRect/>
          </a:stretch>
        </p:blipFill>
        <p:spPr>
          <a:xfrm>
            <a:off x="623888" y="1990725"/>
            <a:ext cx="9820275" cy="3613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4" name="Text Box 15"/>
          <p:cNvSpPr txBox="1"/>
          <p:nvPr/>
        </p:nvSpPr>
        <p:spPr>
          <a:xfrm>
            <a:off x="719138" y="5829300"/>
            <a:ext cx="10560050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氢原子波函数角度分布图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立体图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5845" name="Object 16"/>
          <p:cNvGraphicFramePr/>
          <p:nvPr/>
        </p:nvGraphicFramePr>
        <p:xfrm>
          <a:off x="6208713" y="1033463"/>
          <a:ext cx="14779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" r:id="rId2" imgW="469265" imgH="203200" progId="Equation.3">
                  <p:embed/>
                </p:oleObj>
              </mc:Choice>
              <mc:Fallback>
                <p:oleObj name="" r:id="rId2" imgW="469265" imgH="203200" progId="Equation.3">
                  <p:embed/>
                  <p:pic>
                    <p:nvPicPr>
                      <p:cNvPr id="0" name="图片 312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08713" y="1033463"/>
                        <a:ext cx="1477962" cy="479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17"/>
          <p:cNvSpPr txBox="1"/>
          <p:nvPr/>
        </p:nvSpPr>
        <p:spPr>
          <a:xfrm>
            <a:off x="7816850" y="1011238"/>
            <a:ext cx="4200525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</a:t>
            </a:r>
            <a:r>
              <a:rPr lang="en-US" altLang="zh-CN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l-GR" altLang="zh-CN" sz="3200" i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θ</a:t>
            </a:r>
            <a:r>
              <a:rPr lang="en-US" altLang="zh-CN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el-GR" altLang="zh-CN" sz="3200" i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φ</a:t>
            </a:r>
            <a:r>
              <a:rPr lang="en-US" altLang="zh-CN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变化的图形</a:t>
            </a:r>
            <a:endParaRPr lang="zh-CN" altLang="el-GR" sz="3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3" descr="9"/>
          <p:cNvPicPr>
            <a:picLocks noChangeAspect="1"/>
          </p:cNvPicPr>
          <p:nvPr/>
        </p:nvPicPr>
        <p:blipFill>
          <a:blip r:embed="rId1"/>
          <a:srcRect l="15340" t="54453" r="15340"/>
          <a:stretch>
            <a:fillRect/>
          </a:stretch>
        </p:blipFill>
        <p:spPr>
          <a:xfrm>
            <a:off x="1487488" y="779463"/>
            <a:ext cx="9217025" cy="447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6" name="Text Box 14"/>
          <p:cNvSpPr txBox="1"/>
          <p:nvPr/>
        </p:nvSpPr>
        <p:spPr>
          <a:xfrm>
            <a:off x="1200150" y="5448300"/>
            <a:ext cx="11176000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氢原子波函数角度分布图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剖面图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509588"/>
            <a:ext cx="10377488" cy="5838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4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588" y="395288"/>
            <a:ext cx="10407650" cy="5854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5"/>
          <p:cNvSpPr txBox="1"/>
          <p:nvPr/>
        </p:nvSpPr>
        <p:spPr>
          <a:xfrm>
            <a:off x="719138" y="488950"/>
            <a:ext cx="8355012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(2)  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电子云的角度分布图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8790" name="Text Box 6"/>
          <p:cNvSpPr txBox="1"/>
          <p:nvPr/>
        </p:nvSpPr>
        <p:spPr>
          <a:xfrm>
            <a:off x="758031" y="1414596"/>
            <a:ext cx="10675937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      作的图形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18791" name="Object 7"/>
          <p:cNvGraphicFramePr/>
          <p:nvPr/>
        </p:nvGraphicFramePr>
        <p:xfrm>
          <a:off x="1199456" y="1473994"/>
          <a:ext cx="18224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3" name="" r:id="rId1" imgW="596265" imgH="266065" progId="Equation.3">
                  <p:embed/>
                </p:oleObj>
              </mc:Choice>
              <mc:Fallback>
                <p:oleObj name="" r:id="rId1" imgW="596265" imgH="266065" progId="Equation.3">
                  <p:embed/>
                  <p:pic>
                    <p:nvPicPr>
                      <p:cNvPr id="0" name="图片 312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99456" y="1473994"/>
                        <a:ext cx="1822450" cy="611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2" name="Object 8"/>
          <p:cNvGraphicFramePr/>
          <p:nvPr/>
        </p:nvGraphicFramePr>
        <p:xfrm>
          <a:off x="3771107" y="1454943"/>
          <a:ext cx="11255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4" name="" r:id="rId3" imgW="367665" imgH="203200" progId="Equation.3">
                  <p:embed/>
                </p:oleObj>
              </mc:Choice>
              <mc:Fallback>
                <p:oleObj name="" r:id="rId3" imgW="367665" imgH="203200" progId="Equation.3">
                  <p:embed/>
                  <p:pic>
                    <p:nvPicPr>
                      <p:cNvPr id="0" name="图片 31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1107" y="1454943"/>
                        <a:ext cx="1125537" cy="465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3" name="Text Box 9"/>
          <p:cNvSpPr txBox="1"/>
          <p:nvPr/>
        </p:nvSpPr>
        <p:spPr>
          <a:xfrm>
            <a:off x="719138" y="2735150"/>
            <a:ext cx="4275137" cy="2455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表示同一球面上不同方向处几率密度的相对大小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8795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475" y="2713038"/>
            <a:ext cx="7540625" cy="2824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796" name="Text Box 12"/>
          <p:cNvSpPr txBox="1"/>
          <p:nvPr/>
        </p:nvSpPr>
        <p:spPr>
          <a:xfrm>
            <a:off x="5695950" y="5537200"/>
            <a:ext cx="3759200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en-US" altLang="zh-CN" baseline="30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的比较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/>
      <p:bldP spid="118793" grpId="0"/>
      <p:bldP spid="1187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4"/>
          <p:cNvSpPr txBox="1"/>
          <p:nvPr/>
        </p:nvSpPr>
        <p:spPr>
          <a:xfrm>
            <a:off x="836721" y="145255"/>
            <a:ext cx="4217987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   </a:t>
            </a:r>
            <a:r>
              <a:rPr lang="zh-CN" altLang="en-US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空间分布图</a:t>
            </a:r>
            <a:endParaRPr lang="zh-CN" altLang="en-US" b="1" dirty="0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0837" name="Text Box 5"/>
          <p:cNvSpPr txBox="1"/>
          <p:nvPr/>
        </p:nvSpPr>
        <p:spPr>
          <a:xfrm>
            <a:off x="884238" y="911225"/>
            <a:ext cx="8367712" cy="1754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 </a:t>
            </a:r>
            <a:r>
              <a:rPr lang="zh-CN" altLang="en-US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电子云图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将    的大小用小黑点在空间分布的疏密程度来表示的图形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20838" name="Object 6"/>
          <p:cNvGraphicFramePr/>
          <p:nvPr/>
        </p:nvGraphicFramePr>
        <p:xfrm>
          <a:off x="4635500" y="989013"/>
          <a:ext cx="8636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" r:id="rId1" imgW="266065" imgH="278765" progId="Equation.3">
                  <p:embed/>
                </p:oleObj>
              </mc:Choice>
              <mc:Fallback>
                <p:oleObj name="" r:id="rId1" imgW="266065" imgH="278765" progId="Equation.3">
                  <p:embed/>
                  <p:pic>
                    <p:nvPicPr>
                      <p:cNvPr id="0" name="图片 312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635500" y="989013"/>
                        <a:ext cx="863600" cy="766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0839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738" y="3144838"/>
            <a:ext cx="2878137" cy="2106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840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725" y="2955925"/>
            <a:ext cx="3070225" cy="2214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0841" name="Text Box 9"/>
          <p:cNvSpPr txBox="1"/>
          <p:nvPr/>
        </p:nvSpPr>
        <p:spPr>
          <a:xfrm>
            <a:off x="3873500" y="5491163"/>
            <a:ext cx="604838" cy="6651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735" b="1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1s</a:t>
            </a:r>
            <a:endParaRPr lang="en-US" altLang="zh-CN" sz="3735" b="1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0842" name="Text Box 10"/>
          <p:cNvSpPr txBox="1"/>
          <p:nvPr/>
        </p:nvSpPr>
        <p:spPr>
          <a:xfrm>
            <a:off x="7623175" y="5491163"/>
            <a:ext cx="604838" cy="6651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735" b="1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2s</a:t>
            </a:r>
            <a:endParaRPr lang="en-US" altLang="zh-CN" sz="3735" b="1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/>
      <p:bldP spid="120841" grpId="0"/>
      <p:bldP spid="1208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1"/>
          <p:cNvSpPr txBox="1"/>
          <p:nvPr/>
        </p:nvSpPr>
        <p:spPr>
          <a:xfrm>
            <a:off x="1991544" y="1124744"/>
            <a:ext cx="7344816" cy="3692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(2) </a:t>
            </a:r>
            <a:r>
              <a:rPr lang="zh-CN" altLang="en-US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等值面图 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将    或       相等的各点连成一个曲面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并标有波函数的值或几率密度的大小。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1986" name="Object 12"/>
          <p:cNvGraphicFramePr/>
          <p:nvPr/>
        </p:nvGraphicFramePr>
        <p:xfrm>
          <a:off x="5087888" y="2394744"/>
          <a:ext cx="12493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1" name="" r:id="rId1" imgW="266065" imgH="278765" progId="Equation.3">
                  <p:embed/>
                </p:oleObj>
              </mc:Choice>
              <mc:Fallback>
                <p:oleObj name="" r:id="rId1" imgW="266065" imgH="278765" progId="Equation.3">
                  <p:embed/>
                  <p:pic>
                    <p:nvPicPr>
                      <p:cNvPr id="0" name="图片 31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87888" y="2394744"/>
                        <a:ext cx="1249363" cy="576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13"/>
          <p:cNvGraphicFramePr/>
          <p:nvPr/>
        </p:nvGraphicFramePr>
        <p:xfrm>
          <a:off x="3575720" y="2496361"/>
          <a:ext cx="728663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2" name="" r:id="rId3" imgW="152400" imgH="165100" progId="Equation.3">
                  <p:embed/>
                </p:oleObj>
              </mc:Choice>
              <mc:Fallback>
                <p:oleObj name="" r:id="rId3" imgW="152400" imgH="165100" progId="Equation.3">
                  <p:embed/>
                  <p:pic>
                    <p:nvPicPr>
                      <p:cNvPr id="0" name="图片 312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5720" y="2496361"/>
                        <a:ext cx="728663" cy="671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/>
          <p:cNvPicPr>
            <a:picLocks noChangeAspect="1"/>
          </p:cNvPicPr>
          <p:nvPr/>
        </p:nvPicPr>
        <p:blipFill>
          <a:blip r:embed="rId1"/>
          <a:srcRect t="4024"/>
          <a:stretch>
            <a:fillRect/>
          </a:stretch>
        </p:blipFill>
        <p:spPr>
          <a:xfrm>
            <a:off x="1390651" y="260350"/>
            <a:ext cx="9025830" cy="5697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4367808" y="5980658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等值面图 </a:t>
            </a:r>
            <a:endParaRPr lang="zh-CN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4"/>
          <p:cNvSpPr txBox="1"/>
          <p:nvPr/>
        </p:nvSpPr>
        <p:spPr>
          <a:xfrm>
            <a:off x="431800" y="188913"/>
            <a:ext cx="6046788" cy="3414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(3) </a:t>
            </a:r>
            <a:r>
              <a:rPr lang="zh-CN" altLang="en-US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界面图 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选择一个等密度面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在此面内电子出现的概率为总概率的某个百分数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99%, 90%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50%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2885" name="Picture 5"/>
          <p:cNvPicPr>
            <a:picLocks noChangeAspect="1"/>
          </p:cNvPicPr>
          <p:nvPr/>
        </p:nvPicPr>
        <p:blipFill>
          <a:blip r:embed="rId1"/>
          <a:srcRect l="3990" t="1410" r="4013"/>
          <a:stretch>
            <a:fillRect/>
          </a:stretch>
        </p:blipFill>
        <p:spPr>
          <a:xfrm>
            <a:off x="5519936" y="3140968"/>
            <a:ext cx="5761038" cy="3332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4"/>
          <p:cNvSpPr txBox="1"/>
          <p:nvPr/>
        </p:nvSpPr>
        <p:spPr>
          <a:xfrm>
            <a:off x="431800" y="188913"/>
            <a:ext cx="10094913" cy="2030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(4) </a:t>
            </a:r>
            <a:r>
              <a:rPr lang="zh-CN" altLang="en-US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原子轨道轮廓图 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    的大小轮廓与正负在直角坐标系表达出来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5058" name="Object 5"/>
          <p:cNvGraphicFramePr/>
          <p:nvPr/>
        </p:nvGraphicFramePr>
        <p:xfrm>
          <a:off x="1004888" y="1579563"/>
          <a:ext cx="7667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" name="" r:id="rId1" imgW="152400" imgH="165100" progId="Equation.3">
                  <p:embed/>
                </p:oleObj>
              </mc:Choice>
              <mc:Fallback>
                <p:oleObj name="" r:id="rId1" imgW="152400" imgH="165100" progId="Equation.3">
                  <p:embed/>
                  <p:pic>
                    <p:nvPicPr>
                      <p:cNvPr id="0" name="图片 312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04888" y="1579563"/>
                        <a:ext cx="766762" cy="514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910" name="Picture 6"/>
          <p:cNvPicPr>
            <a:picLocks noChangeAspect="1"/>
          </p:cNvPicPr>
          <p:nvPr/>
        </p:nvPicPr>
        <p:blipFill>
          <a:blip r:embed="rId3"/>
          <a:srcRect t="1447" r="4073"/>
          <a:stretch>
            <a:fillRect/>
          </a:stretch>
        </p:blipFill>
        <p:spPr>
          <a:xfrm>
            <a:off x="3727450" y="2219325"/>
            <a:ext cx="4737100" cy="444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0"/>
          <p:cNvGraphicFramePr/>
          <p:nvPr/>
        </p:nvGraphicFramePr>
        <p:xfrm>
          <a:off x="1151880" y="1769270"/>
          <a:ext cx="26876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9" name="" r:id="rId1" imgW="761365" imgH="228600" progId="Equation.3">
                  <p:embed/>
                </p:oleObj>
              </mc:Choice>
              <mc:Fallback>
                <p:oleObj name="" r:id="rId1" imgW="761365" imgH="228600" progId="Equation.3">
                  <p:embed/>
                  <p:pic>
                    <p:nvPicPr>
                      <p:cNvPr id="0" name="Object 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51880" y="1769270"/>
                        <a:ext cx="2687638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11"/>
          <p:cNvSpPr txBox="1"/>
          <p:nvPr/>
        </p:nvSpPr>
        <p:spPr>
          <a:xfrm>
            <a:off x="3795068" y="1734345"/>
            <a:ext cx="6647974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            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共同的本征函数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" name="Object 12"/>
          <p:cNvGraphicFramePr/>
          <p:nvPr/>
        </p:nvGraphicFramePr>
        <p:xfrm>
          <a:off x="4523730" y="1734345"/>
          <a:ext cx="24923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0" name="" r:id="rId3" imgW="711200" imgH="241300" progId="Equation.3">
                  <p:embed/>
                </p:oleObj>
              </mc:Choice>
              <mc:Fallback>
                <p:oleObj name="" r:id="rId3" imgW="711200" imgH="241300" progId="Equation.3">
                  <p:embed/>
                  <p:pic>
                    <p:nvPicPr>
                      <p:cNvPr id="0" name="Object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3730" y="1734345"/>
                        <a:ext cx="2492375" cy="635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9"/>
          <p:cNvSpPr txBox="1"/>
          <p:nvPr/>
        </p:nvSpPr>
        <p:spPr>
          <a:xfrm>
            <a:off x="880269" y="404664"/>
            <a:ext cx="10972800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 波函数的物理意义 </a:t>
            </a:r>
            <a:endParaRPr lang="zh-CN" altLang="en-US" b="1" dirty="0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6" name="Object 13"/>
          <p:cNvGraphicFramePr/>
          <p:nvPr/>
        </p:nvGraphicFramePr>
        <p:xfrm>
          <a:off x="2279576" y="4869160"/>
          <a:ext cx="6719888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1" name="" r:id="rId5" imgW="1877695" imgH="254000" progId="Equation.3">
                  <p:embed/>
                </p:oleObj>
              </mc:Choice>
              <mc:Fallback>
                <p:oleObj name="" r:id="rId5" imgW="1877695" imgH="254000" progId="Equation.3">
                  <p:embed/>
                  <p:pic>
                    <p:nvPicPr>
                      <p:cNvPr id="0" name="Object 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9576" y="4869160"/>
                        <a:ext cx="6719888" cy="681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/>
          <p:nvPr/>
        </p:nvGraphicFramePr>
        <p:xfrm>
          <a:off x="1847528" y="3624355"/>
          <a:ext cx="79692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2" name="" r:id="rId7" imgW="2347595" imgH="254000" progId="Equation.3">
                  <p:embed/>
                </p:oleObj>
              </mc:Choice>
              <mc:Fallback>
                <p:oleObj name="" r:id="rId7" imgW="2347595" imgH="254000" progId="Equation.3">
                  <p:embed/>
                  <p:pic>
                    <p:nvPicPr>
                      <p:cNvPr id="0" name="Object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47528" y="3624355"/>
                        <a:ext cx="7969250" cy="647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/>
          <p:nvPr/>
        </p:nvGraphicFramePr>
        <p:xfrm>
          <a:off x="2135659" y="2626725"/>
          <a:ext cx="73929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3" name="" r:id="rId9" imgW="2017395" imgH="254000" progId="Equation.3">
                  <p:embed/>
                </p:oleObj>
              </mc:Choice>
              <mc:Fallback>
                <p:oleObj name="" r:id="rId9" imgW="2017395" imgH="254000" progId="Equation.3">
                  <p:embed/>
                  <p:pic>
                    <p:nvPicPr>
                      <p:cNvPr id="0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35659" y="2626725"/>
                        <a:ext cx="7392987" cy="698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4"/>
          <p:cNvSpPr txBox="1"/>
          <p:nvPr/>
        </p:nvSpPr>
        <p:spPr>
          <a:xfrm>
            <a:off x="431800" y="188913"/>
            <a:ext cx="7394575" cy="2860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(5) </a:t>
            </a:r>
            <a:r>
              <a:rPr lang="zh-CN" altLang="en-US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网格立体图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指某一个截面上    或     的值用网格的起伏表示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4933" name="Picture 5"/>
          <p:cNvPicPr>
            <a:picLocks noChangeAspect="1"/>
          </p:cNvPicPr>
          <p:nvPr/>
        </p:nvPicPr>
        <p:blipFill>
          <a:blip r:embed="rId1"/>
          <a:srcRect l="8498" t="6169" r="7625"/>
          <a:stretch>
            <a:fillRect/>
          </a:stretch>
        </p:blipFill>
        <p:spPr>
          <a:xfrm>
            <a:off x="5346700" y="2216150"/>
            <a:ext cx="6526213" cy="35877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6083" name="Object 6"/>
          <p:cNvGraphicFramePr/>
          <p:nvPr/>
        </p:nvGraphicFramePr>
        <p:xfrm>
          <a:off x="5138738" y="1514475"/>
          <a:ext cx="10556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9" name="" r:id="rId2" imgW="266065" imgH="278765" progId="Equation.3">
                  <p:embed/>
                </p:oleObj>
              </mc:Choice>
              <mc:Fallback>
                <p:oleObj name="" r:id="rId2" imgW="266065" imgH="278765" progId="Equation.3">
                  <p:embed/>
                  <p:pic>
                    <p:nvPicPr>
                      <p:cNvPr id="0" name="图片 312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38738" y="1514475"/>
                        <a:ext cx="1055687" cy="576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7"/>
          <p:cNvGraphicFramePr/>
          <p:nvPr/>
        </p:nvGraphicFramePr>
        <p:xfrm>
          <a:off x="3830638" y="1514475"/>
          <a:ext cx="6381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0" name="" r:id="rId4" imgW="152400" imgH="165100" progId="Equation.3">
                  <p:embed/>
                </p:oleObj>
              </mc:Choice>
              <mc:Fallback>
                <p:oleObj name="" r:id="rId4" imgW="152400" imgH="165100" progId="Equation.3">
                  <p:embed/>
                  <p:pic>
                    <p:nvPicPr>
                      <p:cNvPr id="0" name="图片 312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0638" y="1514475"/>
                        <a:ext cx="638175" cy="577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文本框 1"/>
          <p:cNvSpPr txBox="1"/>
          <p:nvPr/>
        </p:nvSpPr>
        <p:spPr>
          <a:xfrm>
            <a:off x="1028700" y="3849688"/>
            <a:ext cx="4110038" cy="1198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截面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常取过原子核的平面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矩形 130050"/>
          <p:cNvSpPr/>
          <p:nvPr/>
        </p:nvSpPr>
        <p:spPr>
          <a:xfrm>
            <a:off x="4876800" y="3314700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altLang="en-US" sz="4265" strike="noStrike" noProof="1"/>
          </a:p>
        </p:txBody>
      </p:sp>
      <p:graphicFrame>
        <p:nvGraphicFramePr>
          <p:cNvPr id="21506" name="对象 130051"/>
          <p:cNvGraphicFramePr/>
          <p:nvPr/>
        </p:nvGraphicFramePr>
        <p:xfrm>
          <a:off x="1687512" y="332656"/>
          <a:ext cx="80629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" name="" r:id="rId1" imgW="1828800" imgH="228600" progId="Equation.3">
                  <p:embed/>
                </p:oleObj>
              </mc:Choice>
              <mc:Fallback>
                <p:oleObj name="" r:id="rId1" imgW="1828800" imgH="228600" progId="Equation.3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87512" y="332656"/>
                        <a:ext cx="8062912" cy="7556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/>
          <p:nvPr/>
        </p:nvGraphicFramePr>
        <p:xfrm>
          <a:off x="1978307" y="4781629"/>
          <a:ext cx="7008284" cy="632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8" name="" r:id="rId3" imgW="1675130" imgH="203200" progId="Equation.3">
                  <p:embed/>
                </p:oleObj>
              </mc:Choice>
              <mc:Fallback>
                <p:oleObj name="" r:id="rId3" imgW="1675130" imgH="203200" progId="Equation.3">
                  <p:embed/>
                  <p:pic>
                    <p:nvPicPr>
                      <p:cNvPr id="0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8307" y="4781629"/>
                        <a:ext cx="7008284" cy="6328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/>
          <p:nvPr/>
        </p:nvGraphicFramePr>
        <p:xfrm>
          <a:off x="1789124" y="1545678"/>
          <a:ext cx="7848871" cy="768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9" name="" r:id="rId5" imgW="2143760" imgH="215900" progId="Equation.3">
                  <p:embed/>
                </p:oleObj>
              </mc:Choice>
              <mc:Fallback>
                <p:oleObj name="" r:id="rId5" imgW="2143760" imgH="215900" progId="Equation.3">
                  <p:embed/>
                  <p:pic>
                    <p:nvPicPr>
                      <p:cNvPr id="0" name="对象 2663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89124" y="1545678"/>
                        <a:ext cx="7848871" cy="7687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130053"/>
          <p:cNvSpPr txBox="1"/>
          <p:nvPr/>
        </p:nvSpPr>
        <p:spPr>
          <a:xfrm>
            <a:off x="1978307" y="2592558"/>
            <a:ext cx="7659688" cy="190148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径向部分是实函数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角度部分有复函数和实函数两种  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27448" y="5702101"/>
            <a:ext cx="11507787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24100" indent="-23241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原子轨道</a:t>
            </a:r>
            <a:r>
              <a:rPr lang="en-US" altLang="zh-CN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 </a:t>
            </a:r>
            <a:r>
              <a:rPr lang="zh-CN" altLang="en-US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描述原子中单电子运动的空间波函数</a:t>
            </a:r>
            <a:endParaRPr lang="zh-CN" altLang="en-US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8" name="Object 2" descr="ppt/media/image139.wmf"/>
          <p:cNvGraphicFramePr/>
          <p:nvPr/>
        </p:nvGraphicFramePr>
        <p:xfrm>
          <a:off x="911424" y="836712"/>
          <a:ext cx="10561637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" name="" r:id="rId1" imgW="2627630" imgH="444500" progId="Equation.3">
                  <p:embed/>
                </p:oleObj>
              </mc:Choice>
              <mc:Fallback>
                <p:oleObj name="" r:id="rId1" imgW="2627630" imgH="444500" progId="Equation.3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11424" y="836712"/>
                        <a:ext cx="10561637" cy="19208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9" name="Object 3" descr="ppt/media/image140.wmf"/>
          <p:cNvGraphicFramePr/>
          <p:nvPr/>
        </p:nvGraphicFramePr>
        <p:xfrm>
          <a:off x="587388" y="3765700"/>
          <a:ext cx="10981220" cy="167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4" name="" r:id="rId3" imgW="2741930" imgH="444500" progId="Equation.3">
                  <p:embed/>
                </p:oleObj>
              </mc:Choice>
              <mc:Fallback>
                <p:oleObj name="" r:id="rId3" imgW="2741930" imgH="444500" progId="Equation.3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7388" y="3765700"/>
                        <a:ext cx="10981220" cy="167952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131073"/>
          <p:cNvSpPr txBox="1"/>
          <p:nvPr/>
        </p:nvSpPr>
        <p:spPr>
          <a:xfrm>
            <a:off x="527050" y="644525"/>
            <a:ext cx="10972800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复函数的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线性组合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31075" name="对象 131074"/>
          <p:cNvGraphicFramePr/>
          <p:nvPr/>
        </p:nvGraphicFramePr>
        <p:xfrm>
          <a:off x="623888" y="1797050"/>
          <a:ext cx="10769600" cy="300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" r:id="rId1" imgW="2387600" imgH="889000" progId="Equation.3">
                  <p:embed/>
                </p:oleObj>
              </mc:Choice>
              <mc:Fallback>
                <p:oleObj name="" r:id="rId1" imgW="2387600" imgH="889000" progId="Equation.3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3888" y="1797050"/>
                        <a:ext cx="10769600" cy="30051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6" name="文本框 131075"/>
          <p:cNvSpPr txBox="1"/>
          <p:nvPr/>
        </p:nvSpPr>
        <p:spPr>
          <a:xfrm>
            <a:off x="2927350" y="5157788"/>
            <a:ext cx="717867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实波函数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132097"/>
          <p:cNvSpPr txBox="1"/>
          <p:nvPr/>
        </p:nvSpPr>
        <p:spPr>
          <a:xfrm>
            <a:off x="1775520" y="1578769"/>
            <a:ext cx="7535863" cy="2455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复波函数和实波函数都是氢原子薛定谔方程的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合理解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，都描述氢原子的运动状态。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2101" name="矩形 132100"/>
          <p:cNvSpPr/>
          <p:nvPr/>
        </p:nvSpPr>
        <p:spPr>
          <a:xfrm>
            <a:off x="5988050" y="3328988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altLang="en-US" sz="4265" strike="noStrike" noProof="1"/>
          </a:p>
        </p:txBody>
      </p:sp>
      <p:sp>
        <p:nvSpPr>
          <p:cNvPr id="132103" name="矩形 132102"/>
          <p:cNvSpPr/>
          <p:nvPr/>
        </p:nvSpPr>
        <p:spPr>
          <a:xfrm>
            <a:off x="5924550" y="3328988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altLang="en-US" sz="4265" strike="noStrike" noProof="1"/>
          </a:p>
        </p:txBody>
      </p:sp>
      <p:sp>
        <p:nvSpPr>
          <p:cNvPr id="132105" name="矩形 132104"/>
          <p:cNvSpPr/>
          <p:nvPr/>
        </p:nvSpPr>
        <p:spPr>
          <a:xfrm>
            <a:off x="5937250" y="3309938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/>
            <a:endParaRPr lang="zh-CN" altLang="en-US" sz="4265" strike="noStrike" noProof="1"/>
          </a:p>
        </p:txBody>
      </p:sp>
      <p:sp>
        <p:nvSpPr>
          <p:cNvPr id="132108" name="文本框 132107"/>
          <p:cNvSpPr txBox="1"/>
          <p:nvPr/>
        </p:nvSpPr>
        <p:spPr>
          <a:xfrm>
            <a:off x="527050" y="692150"/>
            <a:ext cx="9753600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 </a:t>
            </a:r>
            <a:r>
              <a:rPr lang="zh-CN" altLang="en-US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两种波函数的讨论 </a:t>
            </a:r>
            <a:endParaRPr lang="zh-CN" altLang="en-US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32098"/>
          <p:cNvSpPr txBox="1"/>
          <p:nvPr/>
        </p:nvSpPr>
        <p:spPr>
          <a:xfrm>
            <a:off x="2045493" y="4374634"/>
            <a:ext cx="6716713" cy="162448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609600" indent="-609600"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2)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复波函数和实波函数可通过线性组合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相互变换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32099"/>
          <p:cNvSpPr txBox="1"/>
          <p:nvPr/>
        </p:nvSpPr>
        <p:spPr>
          <a:xfrm>
            <a:off x="1847528" y="476672"/>
            <a:ext cx="9217025" cy="190148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实波函数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    ，   的本征函数，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而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不是    的本征函数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19810" name="Object 2" descr="ppt/media/image257.wmf"/>
          <p:cNvGraphicFramePr/>
          <p:nvPr/>
        </p:nvGraphicFramePr>
        <p:xfrm>
          <a:off x="4346253" y="714797"/>
          <a:ext cx="5381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5" name="" r:id="rId1" imgW="165100" imgH="203200" progId="Equation.3">
                  <p:embed/>
                </p:oleObj>
              </mc:Choice>
              <mc:Fallback>
                <p:oleObj name="" r:id="rId1" imgW="165100" imgH="203200" progId="Equation.3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346253" y="714797"/>
                        <a:ext cx="538163" cy="4968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1" name="Object 3" descr="ppt/media/image258.wmf"/>
          <p:cNvGraphicFramePr/>
          <p:nvPr/>
        </p:nvGraphicFramePr>
        <p:xfrm>
          <a:off x="5360666" y="714797"/>
          <a:ext cx="8905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6" name="" r:id="rId3" imgW="254000" imgH="203200" progId="Equation.3">
                  <p:embed/>
                </p:oleObj>
              </mc:Choice>
              <mc:Fallback>
                <p:oleObj name="" r:id="rId3" imgW="254000" imgH="203200" progId="Equation.3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60666" y="714797"/>
                        <a:ext cx="890587" cy="5191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2" name="Object 4" descr="ppt/media/image259.wmf"/>
          <p:cNvGraphicFramePr/>
          <p:nvPr/>
        </p:nvGraphicFramePr>
        <p:xfrm>
          <a:off x="3396928" y="1794297"/>
          <a:ext cx="7651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7" name="" r:id="rId5" imgW="241300" imgH="241300" progId="Equation.3">
                  <p:embed/>
                </p:oleObj>
              </mc:Choice>
              <mc:Fallback>
                <p:oleObj name="" r:id="rId5" imgW="241300" imgH="241300" progId="Equation.3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96928" y="1794297"/>
                        <a:ext cx="765175" cy="5746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/>
          <p:cNvGraphicFramePr/>
          <p:nvPr/>
        </p:nvGraphicFramePr>
        <p:xfrm>
          <a:off x="2279576" y="4869160"/>
          <a:ext cx="6719888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8" name="" r:id="rId7" imgW="1877695" imgH="254000" progId="Equation.3">
                  <p:embed/>
                </p:oleObj>
              </mc:Choice>
              <mc:Fallback>
                <p:oleObj name="" r:id="rId7" imgW="1877695" imgH="254000" progId="Equation.3">
                  <p:embed/>
                  <p:pic>
                    <p:nvPicPr>
                      <p:cNvPr id="0" name="Object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79576" y="4869160"/>
                        <a:ext cx="6719888" cy="6810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"/>
          <p:cNvGraphicFramePr/>
          <p:nvPr/>
        </p:nvGraphicFramePr>
        <p:xfrm>
          <a:off x="1847528" y="3624355"/>
          <a:ext cx="79692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9" name="" r:id="rId9" imgW="2347595" imgH="254000" progId="Equation.3">
                  <p:embed/>
                </p:oleObj>
              </mc:Choice>
              <mc:Fallback>
                <p:oleObj name="" r:id="rId9" imgW="2347595" imgH="254000" progId="Equation.3">
                  <p:embed/>
                  <p:pic>
                    <p:nvPicPr>
                      <p:cNvPr id="0" name="Object 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47528" y="3624355"/>
                        <a:ext cx="7969250" cy="647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/>
          <p:nvPr/>
        </p:nvGraphicFramePr>
        <p:xfrm>
          <a:off x="2135659" y="2626725"/>
          <a:ext cx="73929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0" name="" r:id="rId11" imgW="2017395" imgH="254000" progId="Equation.3">
                  <p:embed/>
                </p:oleObj>
              </mc:Choice>
              <mc:Fallback>
                <p:oleObj name="" r:id="rId11" imgW="2017395" imgH="254000" progId="Equation.3">
                  <p:embed/>
                  <p:pic>
                    <p:nvPicPr>
                      <p:cNvPr id="0" name="Object 1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35659" y="2626725"/>
                        <a:ext cx="7392987" cy="698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5" name="对象 131074"/>
          <p:cNvGraphicFramePr/>
          <p:nvPr/>
        </p:nvGraphicFramePr>
        <p:xfrm>
          <a:off x="623888" y="1797050"/>
          <a:ext cx="10769600" cy="300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" r:id="rId1" imgW="2387600" imgH="889000" progId="Equation.3">
                  <p:embed/>
                </p:oleObj>
              </mc:Choice>
              <mc:Fallback>
                <p:oleObj name="" r:id="rId1" imgW="2387600" imgH="889000" progId="Equation.3">
                  <p:embed/>
                  <p:pic>
                    <p:nvPicPr>
                      <p:cNvPr id="0" name="对象 13107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3888" y="1797050"/>
                        <a:ext cx="10769600" cy="30051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6" name="文本框 131075"/>
          <p:cNvSpPr txBox="1"/>
          <p:nvPr/>
        </p:nvSpPr>
        <p:spPr>
          <a:xfrm>
            <a:off x="1487488" y="692696"/>
            <a:ext cx="717867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实波函数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1" lang="zh-CN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宋体" panose="02010600030101010101" pitchFamily="2" charset="-122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1" lang="zh-CN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宋体" panose="02010600030101010101" pitchFamily="2" charset="-122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1110</Words>
  <Application>WPS 演示</Application>
  <PresentationFormat>宽屏</PresentationFormat>
  <Paragraphs>115</Paragraphs>
  <Slides>30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47</vt:i4>
      </vt:variant>
      <vt:variant>
        <vt:lpstr>幻灯片标题</vt:lpstr>
      </vt:variant>
      <vt:variant>
        <vt:i4>30</vt:i4>
      </vt:variant>
    </vt:vector>
  </HeadingPairs>
  <TitlesOfParts>
    <vt:vector size="86" baseType="lpstr">
      <vt:lpstr>Arial</vt:lpstr>
      <vt:lpstr>宋体</vt:lpstr>
      <vt:lpstr>Wingdings</vt:lpstr>
      <vt:lpstr>Times New Roman</vt:lpstr>
      <vt:lpstr>黑体</vt:lpstr>
      <vt:lpstr>微软雅黑</vt:lpstr>
      <vt:lpstr>Arial Unicode MS</vt:lpstr>
      <vt:lpstr>Calibri</vt:lpstr>
      <vt:lpstr>默认设计模板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Paint.Picture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ifmc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pan</dc:creator>
  <cp:lastModifiedBy>Administrator</cp:lastModifiedBy>
  <cp:revision>460</cp:revision>
  <dcterms:created xsi:type="dcterms:W3CDTF">2003-02-24T11:01:00Z</dcterms:created>
  <dcterms:modified xsi:type="dcterms:W3CDTF">2018-09-16T23:35:52Z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