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3" r:id="rId2"/>
    <p:sldId id="278" r:id="rId3"/>
    <p:sldId id="294" r:id="rId4"/>
    <p:sldId id="370" r:id="rId5"/>
    <p:sldId id="282" r:id="rId6"/>
    <p:sldId id="357" r:id="rId7"/>
    <p:sldId id="299" r:id="rId8"/>
    <p:sldId id="300" r:id="rId9"/>
    <p:sldId id="301" r:id="rId10"/>
    <p:sldId id="302" r:id="rId11"/>
    <p:sldId id="306" r:id="rId12"/>
    <p:sldId id="371" r:id="rId13"/>
    <p:sldId id="309" r:id="rId14"/>
    <p:sldId id="324" r:id="rId15"/>
    <p:sldId id="340" r:id="rId16"/>
    <p:sldId id="372" r:id="rId17"/>
    <p:sldId id="358" r:id="rId18"/>
    <p:sldId id="360" r:id="rId19"/>
    <p:sldId id="361" r:id="rId20"/>
    <p:sldId id="362" r:id="rId2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44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B8A646-7FA7-43B3-BB0E-CDBB8101B2F2}" type="datetimeFigureOut">
              <a:rPr lang="zh-CN" altLang="en-US" smtClean="0"/>
              <a:t>2019/1/28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7B1FC-CF58-4B08-A8AC-1A2460923951}" type="slidenum">
              <a:rPr lang="zh-CN" altLang="en-US" smtClean="0"/>
              <a:t>‹#›</a:t>
            </a:fld>
            <a:endParaRPr lang="zh-CN" altLang="en-US"/>
          </a:p>
        </p:txBody>
      </p:sp>
    </p:spTree>
    <p:extLst>
      <p:ext uri="{BB962C8B-B14F-4D97-AF65-F5344CB8AC3E}">
        <p14:creationId xmlns:p14="http://schemas.microsoft.com/office/powerpoint/2010/main" val="1036814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258024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74957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26480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216877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42989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428870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11199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29023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155018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255273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2019/1/28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3110658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pPr/>
              <a:t>2019/1/28</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pPr/>
              <a:t>‹#›</a:t>
            </a:fld>
            <a:endParaRPr lang="zh-CN" altLang="en-US"/>
          </a:p>
        </p:txBody>
      </p:sp>
    </p:spTree>
    <p:extLst>
      <p:ext uri="{BB962C8B-B14F-4D97-AF65-F5344CB8AC3E}">
        <p14:creationId xmlns:p14="http://schemas.microsoft.com/office/powerpoint/2010/main" val="906043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800" b="1" dirty="0">
                <a:latin typeface="微软雅黑" panose="020B0503020204020204" pitchFamily="34" charset="-122"/>
                <a:ea typeface="微软雅黑" panose="020B0503020204020204" pitchFamily="34" charset="-122"/>
              </a:rPr>
              <a:t>第一章 公共政策概论</a:t>
            </a:r>
            <a:endParaRPr lang="zh-CN" altLang="en-US" sz="4800" b="1" dirty="0"/>
          </a:p>
        </p:txBody>
      </p:sp>
      <p:sp>
        <p:nvSpPr>
          <p:cNvPr id="3" name="副标题 2"/>
          <p:cNvSpPr>
            <a:spLocks noGrp="1"/>
          </p:cNvSpPr>
          <p:nvPr>
            <p:ph type="subTitle" idx="1"/>
          </p:nvPr>
        </p:nvSpPr>
        <p:spPr/>
        <p:txBody>
          <a:bodyPr>
            <a:normAutofit/>
          </a:bodyPr>
          <a:lstStyle/>
          <a:p>
            <a:r>
              <a:rPr lang="zh-CN" altLang="en-US" sz="3200" b="1" dirty="0" smtClean="0">
                <a:latin typeface="微软雅黑" panose="020B0503020204020204" pitchFamily="34" charset="-122"/>
                <a:ea typeface="微软雅黑" panose="020B0503020204020204" pitchFamily="34" charset="-122"/>
              </a:rPr>
              <a:t>单元一</a:t>
            </a:r>
            <a:r>
              <a:rPr lang="en-US" altLang="zh-CN" sz="3200" b="1" dirty="0" smtClean="0">
                <a:latin typeface="微软雅黑" panose="020B0503020204020204" pitchFamily="34" charset="-122"/>
                <a:ea typeface="微软雅黑" panose="020B0503020204020204" pitchFamily="34" charset="-122"/>
              </a:rPr>
              <a:t> </a:t>
            </a:r>
            <a:r>
              <a:rPr lang="zh-CN" altLang="en-US" sz="3200" b="1" dirty="0">
                <a:latin typeface="微软雅黑" panose="020B0503020204020204" pitchFamily="34" charset="-122"/>
                <a:ea typeface="微软雅黑" panose="020B0503020204020204" pitchFamily="34" charset="-122"/>
              </a:rPr>
              <a:t>公共政策的概念和特征</a:t>
            </a:r>
            <a:endParaRPr lang="zh-CN" altLang="en-US" sz="3200" b="1" dirty="0"/>
          </a:p>
        </p:txBody>
      </p:sp>
    </p:spTree>
    <p:extLst>
      <p:ext uri="{BB962C8B-B14F-4D97-AF65-F5344CB8AC3E}">
        <p14:creationId xmlns:p14="http://schemas.microsoft.com/office/powerpoint/2010/main" val="2028841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1.2.2</a:t>
            </a:r>
            <a:r>
              <a:rPr lang="zh-CN" altLang="zh-CN" b="1" dirty="0"/>
              <a:t>公共政策分析的历史</a:t>
            </a:r>
            <a:r>
              <a:rPr lang="zh-CN" altLang="zh-CN" b="1" dirty="0" smtClean="0"/>
              <a:t>沿革</a:t>
            </a:r>
            <a:endParaRPr lang="zh-CN" altLang="en-US" dirty="0"/>
          </a:p>
        </p:txBody>
      </p:sp>
      <p:sp>
        <p:nvSpPr>
          <p:cNvPr id="3" name="内容占位符 2"/>
          <p:cNvSpPr>
            <a:spLocks noGrp="1"/>
          </p:cNvSpPr>
          <p:nvPr>
            <p:ph idx="1"/>
          </p:nvPr>
        </p:nvSpPr>
        <p:spPr/>
        <p:txBody>
          <a:bodyPr>
            <a:normAutofit/>
          </a:bodyPr>
          <a:lstStyle/>
          <a:p>
            <a:pPr>
              <a:lnSpc>
                <a:spcPct val="150000"/>
              </a:lnSpc>
            </a:pPr>
            <a:r>
              <a:rPr lang="zh-CN" altLang="zh-CN" sz="1800" dirty="0" smtClean="0"/>
              <a:t>一、西方公共政策学科的</a:t>
            </a:r>
            <a:r>
              <a:rPr lang="zh-CN" altLang="zh-CN" sz="1800" dirty="0" smtClean="0"/>
              <a:t>产生</a:t>
            </a:r>
            <a:r>
              <a:rPr lang="zh-CN" altLang="en-US" sz="1800" dirty="0" smtClean="0"/>
              <a:t>与</a:t>
            </a:r>
            <a:r>
              <a:rPr lang="zh-CN" altLang="zh-CN" sz="1800" dirty="0" smtClean="0"/>
              <a:t>发展</a:t>
            </a:r>
            <a:r>
              <a:rPr lang="zh-CN" altLang="zh-CN" sz="1800" dirty="0" smtClean="0"/>
              <a:t>历程</a:t>
            </a:r>
          </a:p>
          <a:p>
            <a:pPr>
              <a:lnSpc>
                <a:spcPct val="170000"/>
              </a:lnSpc>
            </a:pPr>
            <a:r>
              <a:rPr lang="en-US" altLang="zh-CN" sz="1800" dirty="0"/>
              <a:t>1</a:t>
            </a:r>
            <a:r>
              <a:rPr lang="zh-CN" altLang="zh-CN" sz="1800" dirty="0"/>
              <a:t>、公共政策学的创建阶段（</a:t>
            </a:r>
            <a:r>
              <a:rPr lang="en-US" altLang="zh-CN" sz="1800" dirty="0"/>
              <a:t>20</a:t>
            </a:r>
            <a:r>
              <a:rPr lang="zh-CN" altLang="zh-CN" sz="1800" dirty="0"/>
              <a:t>世纪</a:t>
            </a:r>
            <a:r>
              <a:rPr lang="en-US" altLang="zh-CN" sz="1800" dirty="0"/>
              <a:t>50-60</a:t>
            </a:r>
            <a:r>
              <a:rPr lang="zh-CN" altLang="zh-CN" sz="1800" dirty="0"/>
              <a:t>年代）</a:t>
            </a:r>
          </a:p>
          <a:p>
            <a:pPr>
              <a:lnSpc>
                <a:spcPct val="170000"/>
              </a:lnSpc>
            </a:pPr>
            <a:r>
              <a:rPr lang="en-US" altLang="zh-CN" sz="1800" dirty="0"/>
              <a:t>2</a:t>
            </a:r>
            <a:r>
              <a:rPr lang="zh-CN" altLang="zh-CN" sz="1800" dirty="0"/>
              <a:t>、公共政策学的发展</a:t>
            </a:r>
            <a:r>
              <a:rPr lang="zh-CN" altLang="zh-CN" sz="1800" dirty="0" smtClean="0"/>
              <a:t>时期</a:t>
            </a:r>
            <a:r>
              <a:rPr lang="zh-CN" altLang="en-US" sz="1800" dirty="0"/>
              <a:t>（</a:t>
            </a:r>
            <a:r>
              <a:rPr lang="en-US" altLang="zh-CN" sz="1800" dirty="0" smtClean="0"/>
              <a:t>20</a:t>
            </a:r>
            <a:r>
              <a:rPr lang="zh-CN" altLang="zh-CN" sz="1800" dirty="0"/>
              <a:t>世纪</a:t>
            </a:r>
            <a:r>
              <a:rPr lang="en-US" altLang="zh-CN" sz="1800" dirty="0"/>
              <a:t>70</a:t>
            </a:r>
            <a:r>
              <a:rPr lang="zh-CN" altLang="zh-CN" sz="1800" dirty="0" smtClean="0"/>
              <a:t>年代</a:t>
            </a:r>
            <a:r>
              <a:rPr lang="zh-CN" altLang="en-US" sz="1800" dirty="0"/>
              <a:t>）</a:t>
            </a:r>
            <a:endParaRPr lang="zh-CN" altLang="zh-CN" sz="1800" dirty="0"/>
          </a:p>
          <a:p>
            <a:pPr>
              <a:lnSpc>
                <a:spcPct val="170000"/>
              </a:lnSpc>
            </a:pPr>
            <a:r>
              <a:rPr lang="en-US" altLang="zh-CN" sz="1800" dirty="0"/>
              <a:t>3</a:t>
            </a:r>
            <a:r>
              <a:rPr lang="zh-CN" altLang="zh-CN" sz="1800" dirty="0"/>
              <a:t>、公共政策学的发展时期（</a:t>
            </a:r>
            <a:r>
              <a:rPr lang="en-US" altLang="zh-CN" sz="1800" dirty="0"/>
              <a:t>20</a:t>
            </a:r>
            <a:r>
              <a:rPr lang="zh-CN" altLang="zh-CN" sz="1800" dirty="0"/>
              <a:t>世纪</a:t>
            </a:r>
            <a:r>
              <a:rPr lang="en-US" altLang="zh-CN" sz="1800" dirty="0"/>
              <a:t>80-90</a:t>
            </a:r>
            <a:r>
              <a:rPr lang="zh-CN" altLang="zh-CN" sz="1800" dirty="0"/>
              <a:t>年代）</a:t>
            </a:r>
          </a:p>
          <a:p>
            <a:pPr>
              <a:lnSpc>
                <a:spcPct val="170000"/>
              </a:lnSpc>
            </a:pPr>
            <a:endParaRPr lang="zh-CN" altLang="en-US" sz="1800" dirty="0"/>
          </a:p>
          <a:p>
            <a:pPr>
              <a:lnSpc>
                <a:spcPct val="150000"/>
              </a:lnSpc>
            </a:pPr>
            <a:endParaRPr lang="zh-CN" altLang="en-US" sz="1800" dirty="0"/>
          </a:p>
        </p:txBody>
      </p:sp>
    </p:spTree>
    <p:extLst>
      <p:ext uri="{BB962C8B-B14F-4D97-AF65-F5344CB8AC3E}">
        <p14:creationId xmlns:p14="http://schemas.microsoft.com/office/powerpoint/2010/main" val="2377737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p:txBody>
          <a:bodyPr>
            <a:normAutofit/>
          </a:bodyPr>
          <a:lstStyle/>
          <a:p>
            <a:pPr>
              <a:lnSpc>
                <a:spcPct val="160000"/>
              </a:lnSpc>
            </a:pPr>
            <a:r>
              <a:rPr lang="zh-CN" altLang="zh-CN" sz="1800" dirty="0"/>
              <a:t>二、中国公共政策学科的</a:t>
            </a:r>
            <a:r>
              <a:rPr lang="zh-CN" altLang="zh-CN" sz="1800" dirty="0" smtClean="0"/>
              <a:t>产生</a:t>
            </a:r>
            <a:r>
              <a:rPr lang="zh-CN" altLang="en-US" sz="1800" dirty="0" smtClean="0"/>
              <a:t>与</a:t>
            </a:r>
            <a:r>
              <a:rPr lang="zh-CN" altLang="zh-CN" sz="1800" dirty="0" smtClean="0"/>
              <a:t>发展</a:t>
            </a:r>
            <a:r>
              <a:rPr lang="zh-CN" altLang="zh-CN" sz="1800" dirty="0"/>
              <a:t>历程</a:t>
            </a:r>
            <a:endParaRPr lang="zh-CN" altLang="en-US" sz="1800" dirty="0"/>
          </a:p>
          <a:p>
            <a:pPr>
              <a:lnSpc>
                <a:spcPct val="170000"/>
              </a:lnSpc>
            </a:pPr>
            <a:r>
              <a:rPr lang="en-US" altLang="zh-CN" sz="1800" dirty="0"/>
              <a:t>1</a:t>
            </a:r>
            <a:r>
              <a:rPr lang="zh-CN" altLang="zh-CN" sz="1800" dirty="0"/>
              <a:t>、中国公共政策学科的孕育</a:t>
            </a:r>
            <a:r>
              <a:rPr lang="zh-CN" altLang="zh-CN" sz="1800" dirty="0" smtClean="0"/>
              <a:t>阶段</a:t>
            </a:r>
            <a:r>
              <a:rPr lang="zh-CN" altLang="en-US" sz="1800" dirty="0"/>
              <a:t>（</a:t>
            </a:r>
            <a:r>
              <a:rPr lang="en-US" altLang="zh-CN" sz="1800" dirty="0" smtClean="0"/>
              <a:t>20</a:t>
            </a:r>
            <a:r>
              <a:rPr lang="zh-CN" altLang="zh-CN" sz="1800" dirty="0"/>
              <a:t>世纪</a:t>
            </a:r>
            <a:r>
              <a:rPr lang="en-US" altLang="zh-CN" sz="1800" dirty="0"/>
              <a:t>80</a:t>
            </a:r>
            <a:r>
              <a:rPr lang="zh-CN" altLang="zh-CN" sz="1800" dirty="0"/>
              <a:t>年代）</a:t>
            </a:r>
            <a:endParaRPr lang="en-US" altLang="zh-CN" sz="1800" dirty="0"/>
          </a:p>
          <a:p>
            <a:pPr>
              <a:lnSpc>
                <a:spcPct val="170000"/>
              </a:lnSpc>
            </a:pPr>
            <a:r>
              <a:rPr lang="en-US" altLang="zh-CN" sz="1800" dirty="0"/>
              <a:t>2</a:t>
            </a:r>
            <a:r>
              <a:rPr lang="zh-CN" altLang="zh-CN" sz="1800" dirty="0"/>
              <a:t>、中国公共政策学科的开创和</a:t>
            </a:r>
            <a:r>
              <a:rPr lang="zh-CN" altLang="zh-CN" sz="1800" dirty="0" smtClean="0"/>
              <a:t>发展阶段</a:t>
            </a:r>
            <a:r>
              <a:rPr lang="zh-CN" altLang="en-US" sz="1800" dirty="0"/>
              <a:t>（</a:t>
            </a:r>
            <a:r>
              <a:rPr lang="en-US" altLang="zh-CN" sz="1800" dirty="0" smtClean="0"/>
              <a:t>20</a:t>
            </a:r>
            <a:r>
              <a:rPr lang="zh-CN" altLang="zh-CN" sz="1800" dirty="0"/>
              <a:t>世纪</a:t>
            </a:r>
            <a:r>
              <a:rPr lang="en-US" altLang="zh-CN" sz="1800" dirty="0"/>
              <a:t>90</a:t>
            </a:r>
            <a:r>
              <a:rPr lang="zh-CN" altLang="zh-CN" sz="1800" dirty="0"/>
              <a:t>年代</a:t>
            </a:r>
            <a:r>
              <a:rPr lang="zh-CN" altLang="zh-CN" sz="1800" dirty="0" smtClean="0"/>
              <a:t>后</a:t>
            </a:r>
            <a:r>
              <a:rPr lang="zh-CN" altLang="en-US" sz="1800" dirty="0"/>
              <a:t>）</a:t>
            </a:r>
            <a:endParaRPr lang="zh-CN" altLang="zh-CN" sz="1800" dirty="0"/>
          </a:p>
          <a:p>
            <a:endParaRPr lang="zh-CN" altLang="en-US" sz="1800" dirty="0"/>
          </a:p>
        </p:txBody>
      </p:sp>
    </p:spTree>
    <p:extLst>
      <p:ext uri="{BB962C8B-B14F-4D97-AF65-F5344CB8AC3E}">
        <p14:creationId xmlns:p14="http://schemas.microsoft.com/office/powerpoint/2010/main" val="17739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000" b="1" dirty="0" smtClean="0">
                <a:latin typeface="微软雅黑" panose="020B0503020204020204" pitchFamily="34" charset="-122"/>
                <a:ea typeface="微软雅黑" panose="020B0503020204020204" pitchFamily="34" charset="-122"/>
              </a:rPr>
              <a:t>单元三 </a:t>
            </a:r>
            <a:r>
              <a:rPr lang="zh-CN" altLang="zh-CN" sz="4000" b="1" dirty="0" smtClean="0">
                <a:latin typeface="微软雅黑" panose="020B0503020204020204" pitchFamily="34" charset="-122"/>
                <a:ea typeface="微软雅黑" panose="020B0503020204020204" pitchFamily="34" charset="-122"/>
              </a:rPr>
              <a:t>政府</a:t>
            </a:r>
            <a:r>
              <a:rPr lang="zh-CN" altLang="zh-CN" sz="4000" b="1" dirty="0">
                <a:latin typeface="微软雅黑" panose="020B0503020204020204" pitchFamily="34" charset="-122"/>
                <a:ea typeface="微软雅黑" panose="020B0503020204020204" pitchFamily="34" charset="-122"/>
              </a:rPr>
              <a:t>角色和公共政策</a:t>
            </a:r>
            <a:endParaRPr lang="zh-CN" altLang="en-US" sz="4800" b="1" dirty="0"/>
          </a:p>
        </p:txBody>
      </p:sp>
      <p:sp>
        <p:nvSpPr>
          <p:cNvPr id="3" name="副标题 2"/>
          <p:cNvSpPr>
            <a:spLocks noGrp="1"/>
          </p:cNvSpPr>
          <p:nvPr>
            <p:ph type="subTitle" idx="1"/>
          </p:nvPr>
        </p:nvSpPr>
        <p:spPr/>
        <p:txBody>
          <a:bodyPr>
            <a:normAutofit/>
          </a:bodyPr>
          <a:lstStyle/>
          <a:p>
            <a:endParaRPr lang="zh-CN" altLang="en-US" sz="3200" b="1" dirty="0"/>
          </a:p>
        </p:txBody>
      </p:sp>
    </p:spTree>
    <p:extLst>
      <p:ext uri="{BB962C8B-B14F-4D97-AF65-F5344CB8AC3E}">
        <p14:creationId xmlns:p14="http://schemas.microsoft.com/office/powerpoint/2010/main" val="1897903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nSpc>
                <a:spcPct val="150000"/>
              </a:lnSpc>
            </a:pPr>
            <a:r>
              <a:rPr lang="en-US" altLang="zh-CN" sz="4000" b="1" dirty="0"/>
              <a:t>1.3.1</a:t>
            </a:r>
            <a:r>
              <a:rPr lang="zh-CN" altLang="zh-CN" sz="4000" b="1" dirty="0"/>
              <a:t>社会问题及其解决</a:t>
            </a:r>
            <a:r>
              <a:rPr lang="zh-CN" altLang="zh-CN" sz="4000" b="1" dirty="0" smtClean="0"/>
              <a:t>途径</a:t>
            </a:r>
            <a:endParaRPr lang="zh-CN" altLang="en-US" sz="4000" b="1"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p:txBody>
          <a:bodyPr>
            <a:normAutofit fontScale="62500" lnSpcReduction="20000"/>
          </a:bodyPr>
          <a:lstStyle/>
          <a:p>
            <a:pPr>
              <a:lnSpc>
                <a:spcPct val="150000"/>
              </a:lnSpc>
            </a:pPr>
            <a:r>
              <a:rPr lang="zh-CN" altLang="en-US" sz="2100" dirty="0" smtClean="0"/>
              <a:t>一、</a:t>
            </a:r>
            <a:r>
              <a:rPr lang="zh-CN" altLang="zh-CN" sz="2100" dirty="0" smtClean="0"/>
              <a:t>社会</a:t>
            </a:r>
            <a:r>
              <a:rPr lang="zh-CN" altLang="zh-CN" sz="2100" dirty="0"/>
              <a:t>问题的定义</a:t>
            </a:r>
          </a:p>
          <a:p>
            <a:pPr>
              <a:lnSpc>
                <a:spcPct val="160000"/>
              </a:lnSpc>
            </a:pPr>
            <a:r>
              <a:rPr lang="zh-CN" altLang="zh-CN" sz="2100" dirty="0" smtClean="0"/>
              <a:t>社会</a:t>
            </a:r>
            <a:r>
              <a:rPr lang="zh-CN" altLang="zh-CN" sz="2100" dirty="0"/>
              <a:t>问题是指在一个社会群体中或至少令一部分人感到不满的状态</a:t>
            </a:r>
            <a:r>
              <a:rPr lang="zh-CN" altLang="zh-CN" sz="2100" dirty="0" smtClean="0"/>
              <a:t>。</a:t>
            </a:r>
            <a:endParaRPr lang="en-US" altLang="zh-CN" sz="2100" dirty="0" smtClean="0"/>
          </a:p>
          <a:p>
            <a:pPr>
              <a:lnSpc>
                <a:spcPct val="150000"/>
              </a:lnSpc>
            </a:pPr>
            <a:r>
              <a:rPr lang="zh-CN" altLang="en-US" sz="2100" dirty="0" smtClean="0"/>
              <a:t>二</a:t>
            </a:r>
            <a:r>
              <a:rPr lang="zh-CN" altLang="zh-CN" sz="2100" dirty="0" smtClean="0"/>
              <a:t>、</a:t>
            </a:r>
            <a:r>
              <a:rPr lang="zh-CN" altLang="zh-CN" sz="2100" dirty="0"/>
              <a:t>社会问题的解决途径</a:t>
            </a:r>
          </a:p>
          <a:p>
            <a:pPr>
              <a:lnSpc>
                <a:spcPct val="150000"/>
              </a:lnSpc>
            </a:pPr>
            <a:r>
              <a:rPr lang="zh-CN" altLang="zh-CN" sz="2100" dirty="0"/>
              <a:t>（一）作为非正式部门的</a:t>
            </a:r>
            <a:r>
              <a:rPr lang="zh-CN" altLang="zh-CN" sz="2100" dirty="0" smtClean="0"/>
              <a:t>社区</a:t>
            </a:r>
            <a:endParaRPr lang="zh-CN" altLang="zh-CN" sz="2100" dirty="0"/>
          </a:p>
          <a:p>
            <a:pPr>
              <a:lnSpc>
                <a:spcPct val="150000"/>
              </a:lnSpc>
            </a:pPr>
            <a:r>
              <a:rPr lang="zh-CN" altLang="zh-CN" sz="2100" dirty="0"/>
              <a:t>（二）正式部门</a:t>
            </a:r>
            <a:endParaRPr lang="en-US" altLang="zh-CN" sz="2100" dirty="0"/>
          </a:p>
          <a:p>
            <a:pPr>
              <a:lnSpc>
                <a:spcPct val="150000"/>
              </a:lnSpc>
            </a:pPr>
            <a:r>
              <a:rPr lang="zh-CN" altLang="en-US" sz="2100" dirty="0"/>
              <a:t>政府</a:t>
            </a:r>
            <a:endParaRPr lang="en-US" altLang="zh-CN" sz="2100" dirty="0"/>
          </a:p>
          <a:p>
            <a:pPr>
              <a:lnSpc>
                <a:spcPct val="150000"/>
              </a:lnSpc>
            </a:pPr>
            <a:r>
              <a:rPr lang="zh-CN" altLang="en-US" sz="2100" dirty="0"/>
              <a:t>市场</a:t>
            </a:r>
            <a:endParaRPr lang="en-US" altLang="zh-CN" sz="2100" dirty="0"/>
          </a:p>
          <a:p>
            <a:pPr>
              <a:lnSpc>
                <a:spcPct val="150000"/>
              </a:lnSpc>
            </a:pPr>
            <a:r>
              <a:rPr lang="zh-CN" altLang="en-US" sz="2100" dirty="0"/>
              <a:t>第三部门</a:t>
            </a:r>
            <a:endParaRPr lang="zh-CN" altLang="zh-CN" sz="2100" dirty="0"/>
          </a:p>
          <a:p>
            <a:pPr>
              <a:lnSpc>
                <a:spcPct val="160000"/>
              </a:lnSpc>
            </a:pPr>
            <a:endParaRPr lang="zh-CN" altLang="zh-CN" sz="1800" dirty="0"/>
          </a:p>
        </p:txBody>
      </p:sp>
    </p:spTree>
    <p:extLst>
      <p:ext uri="{BB962C8B-B14F-4D97-AF65-F5344CB8AC3E}">
        <p14:creationId xmlns:p14="http://schemas.microsoft.com/office/powerpoint/2010/main" val="2311268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06400" y="243365"/>
            <a:ext cx="8432800" cy="994172"/>
          </a:xfrm>
        </p:spPr>
        <p:txBody>
          <a:bodyPr>
            <a:normAutofit fontScale="90000"/>
          </a:bodyPr>
          <a:lstStyle/>
          <a:p>
            <a:r>
              <a:rPr lang="en-US" altLang="zh-CN" b="1" dirty="0"/>
              <a:t>1.3.2</a:t>
            </a:r>
            <a:r>
              <a:rPr lang="zh-CN" altLang="zh-CN" b="1" dirty="0"/>
              <a:t>市场失灵、政府失灵和志愿失灵 </a:t>
            </a:r>
            <a:r>
              <a:rPr lang="zh-CN" altLang="en-US" sz="1800" dirty="0"/>
              <a:t/>
            </a:r>
            <a:br>
              <a:rPr lang="zh-CN" altLang="en-US" sz="1800" dirty="0"/>
            </a:br>
            <a:endParaRPr lang="zh-CN" altLang="en-US" sz="1800" dirty="0"/>
          </a:p>
        </p:txBody>
      </p:sp>
      <p:sp>
        <p:nvSpPr>
          <p:cNvPr id="3" name="内容占位符 2"/>
          <p:cNvSpPr>
            <a:spLocks noGrp="1"/>
          </p:cNvSpPr>
          <p:nvPr>
            <p:ph idx="1"/>
          </p:nvPr>
        </p:nvSpPr>
        <p:spPr>
          <a:xfrm>
            <a:off x="638810" y="1379379"/>
            <a:ext cx="7886700" cy="3263504"/>
          </a:xfrm>
        </p:spPr>
        <p:txBody>
          <a:bodyPr>
            <a:normAutofit/>
          </a:bodyPr>
          <a:lstStyle/>
          <a:p>
            <a:pPr>
              <a:lnSpc>
                <a:spcPct val="150000"/>
              </a:lnSpc>
            </a:pPr>
            <a:r>
              <a:rPr lang="zh-CN" altLang="zh-CN" sz="1800" dirty="0" smtClean="0"/>
              <a:t>一</a:t>
            </a:r>
            <a:r>
              <a:rPr lang="zh-CN" altLang="zh-CN" sz="1800" dirty="0"/>
              <a:t>、社区途径的优势和缺陷</a:t>
            </a:r>
          </a:p>
          <a:p>
            <a:pPr>
              <a:lnSpc>
                <a:spcPct val="150000"/>
              </a:lnSpc>
            </a:pPr>
            <a:r>
              <a:rPr lang="zh-CN" altLang="zh-CN" sz="1800" dirty="0"/>
              <a:t>二、市场途径的优势和缺陷</a:t>
            </a:r>
          </a:p>
          <a:p>
            <a:pPr>
              <a:lnSpc>
                <a:spcPct val="150000"/>
              </a:lnSpc>
            </a:pPr>
            <a:r>
              <a:rPr lang="zh-CN" altLang="zh-CN" sz="1800" dirty="0"/>
              <a:t>三、政府途径的优势和缺陷</a:t>
            </a:r>
          </a:p>
          <a:p>
            <a:pPr>
              <a:lnSpc>
                <a:spcPct val="150000"/>
              </a:lnSpc>
            </a:pPr>
            <a:r>
              <a:rPr lang="zh-CN" altLang="zh-CN" sz="1800" dirty="0"/>
              <a:t>四、第三部门途径的优势和缺陷</a:t>
            </a:r>
          </a:p>
          <a:p>
            <a:pPr>
              <a:lnSpc>
                <a:spcPct val="150000"/>
              </a:lnSpc>
            </a:pPr>
            <a:endParaRPr lang="zh-CN" altLang="en-US" sz="1800" dirty="0"/>
          </a:p>
        </p:txBody>
      </p:sp>
    </p:spTree>
    <p:extLst>
      <p:ext uri="{BB962C8B-B14F-4D97-AF65-F5344CB8AC3E}">
        <p14:creationId xmlns:p14="http://schemas.microsoft.com/office/powerpoint/2010/main" val="512161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1.3.3</a:t>
            </a:r>
            <a:r>
              <a:rPr lang="zh-CN" altLang="zh-CN" b="1" dirty="0"/>
              <a:t>政府角色与公共</a:t>
            </a:r>
            <a:r>
              <a:rPr lang="zh-CN" altLang="zh-CN" b="1" dirty="0" smtClean="0"/>
              <a:t>政策</a:t>
            </a:r>
            <a:endParaRPr lang="zh-CN" altLang="en-US" dirty="0"/>
          </a:p>
        </p:txBody>
      </p:sp>
      <p:sp>
        <p:nvSpPr>
          <p:cNvPr id="3" name="内容占位符 2"/>
          <p:cNvSpPr>
            <a:spLocks noGrp="1"/>
          </p:cNvSpPr>
          <p:nvPr>
            <p:ph idx="1"/>
          </p:nvPr>
        </p:nvSpPr>
        <p:spPr/>
        <p:txBody>
          <a:bodyPr>
            <a:normAutofit/>
          </a:bodyPr>
          <a:lstStyle/>
          <a:p>
            <a:pPr>
              <a:lnSpc>
                <a:spcPct val="150000"/>
              </a:lnSpc>
            </a:pPr>
            <a:r>
              <a:rPr lang="zh-CN" altLang="zh-CN" sz="1800" dirty="0" smtClean="0"/>
              <a:t>一</a:t>
            </a:r>
            <a:r>
              <a:rPr lang="zh-CN" altLang="zh-CN" sz="1800" dirty="0"/>
              <a:t>、政府角色定位和公共政策作用范围的规范理论</a:t>
            </a:r>
          </a:p>
          <a:p>
            <a:pPr>
              <a:lnSpc>
                <a:spcPct val="150000"/>
              </a:lnSpc>
            </a:pPr>
            <a:r>
              <a:rPr lang="zh-CN" altLang="zh-CN" sz="1800" dirty="0"/>
              <a:t>二、政府角色定位和公共政策作用范围的一些事实</a:t>
            </a:r>
          </a:p>
          <a:p>
            <a:endParaRPr lang="zh-CN" altLang="en-US" dirty="0"/>
          </a:p>
        </p:txBody>
      </p:sp>
    </p:spTree>
    <p:extLst>
      <p:ext uri="{BB962C8B-B14F-4D97-AF65-F5344CB8AC3E}">
        <p14:creationId xmlns:p14="http://schemas.microsoft.com/office/powerpoint/2010/main" val="2857810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000" b="1" dirty="0" smtClean="0">
                <a:latin typeface="微软雅黑" panose="020B0503020204020204" pitchFamily="34" charset="-122"/>
                <a:ea typeface="微软雅黑" panose="020B0503020204020204" pitchFamily="34" charset="-122"/>
              </a:rPr>
              <a:t>单元四 公共</a:t>
            </a:r>
            <a:r>
              <a:rPr lang="zh-CN" altLang="en-US" sz="4000" b="1" dirty="0">
                <a:latin typeface="微软雅黑" panose="020B0503020204020204" pitchFamily="34" charset="-122"/>
                <a:ea typeface="微软雅黑" panose="020B0503020204020204" pitchFamily="34" charset="-122"/>
              </a:rPr>
              <a:t>政策的主要功能</a:t>
            </a:r>
            <a:r>
              <a:rPr lang="zh-CN" altLang="en-US" sz="4000" b="1" dirty="0"/>
              <a:t/>
            </a:r>
            <a:br>
              <a:rPr lang="zh-CN" altLang="en-US" sz="4000" b="1" dirty="0"/>
            </a:br>
            <a:endParaRPr lang="zh-CN" altLang="en-US" sz="4800" b="1" dirty="0"/>
          </a:p>
        </p:txBody>
      </p:sp>
      <p:sp>
        <p:nvSpPr>
          <p:cNvPr id="3" name="副标题 2"/>
          <p:cNvSpPr>
            <a:spLocks noGrp="1"/>
          </p:cNvSpPr>
          <p:nvPr>
            <p:ph type="subTitle" idx="1"/>
          </p:nvPr>
        </p:nvSpPr>
        <p:spPr/>
        <p:txBody>
          <a:bodyPr>
            <a:normAutofit/>
          </a:bodyPr>
          <a:lstStyle/>
          <a:p>
            <a:endParaRPr lang="zh-CN" altLang="en-US" sz="3200" b="1" dirty="0"/>
          </a:p>
        </p:txBody>
      </p:sp>
    </p:spTree>
    <p:extLst>
      <p:ext uri="{BB962C8B-B14F-4D97-AF65-F5344CB8AC3E}">
        <p14:creationId xmlns:p14="http://schemas.microsoft.com/office/powerpoint/2010/main" val="2557745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1.4.1</a:t>
            </a:r>
            <a:r>
              <a:rPr lang="zh-CN" altLang="zh-CN" b="1" dirty="0"/>
              <a:t>公共政策</a:t>
            </a:r>
            <a:r>
              <a:rPr lang="zh-CN" altLang="zh-CN" b="1" dirty="0" smtClean="0"/>
              <a:t>的</a:t>
            </a:r>
            <a:r>
              <a:rPr lang="zh-CN" altLang="en-US" b="1" dirty="0" smtClean="0"/>
              <a:t>分类</a:t>
            </a:r>
            <a:endParaRPr lang="zh-CN" altLang="en-US" dirty="0"/>
          </a:p>
        </p:txBody>
      </p:sp>
      <p:sp>
        <p:nvSpPr>
          <p:cNvPr id="3" name="内容占位符 2"/>
          <p:cNvSpPr>
            <a:spLocks noGrp="1"/>
          </p:cNvSpPr>
          <p:nvPr>
            <p:ph idx="1"/>
          </p:nvPr>
        </p:nvSpPr>
        <p:spPr/>
        <p:txBody>
          <a:bodyPr/>
          <a:lstStyle/>
          <a:p>
            <a:r>
              <a:rPr lang="zh-CN" altLang="zh-CN" dirty="0"/>
              <a:t>一、公共政策的形式分类</a:t>
            </a:r>
          </a:p>
          <a:p>
            <a:r>
              <a:rPr lang="zh-CN" altLang="zh-CN" dirty="0" smtClean="0"/>
              <a:t>横向</a:t>
            </a:r>
            <a:r>
              <a:rPr lang="zh-CN" altLang="zh-CN" dirty="0"/>
              <a:t>：立法决策、行政决策和司法决策</a:t>
            </a:r>
          </a:p>
          <a:p>
            <a:r>
              <a:rPr lang="zh-CN" altLang="zh-CN" dirty="0" smtClean="0"/>
              <a:t>纵向：</a:t>
            </a:r>
            <a:r>
              <a:rPr lang="zh-CN" altLang="zh-CN" dirty="0"/>
              <a:t>中央政策</a:t>
            </a:r>
            <a:r>
              <a:rPr lang="en-US" altLang="zh-CN" dirty="0"/>
              <a:t>(</a:t>
            </a:r>
            <a:r>
              <a:rPr lang="zh-CN" altLang="zh-CN" dirty="0"/>
              <a:t>国家政策</a:t>
            </a:r>
            <a:r>
              <a:rPr lang="en-US" altLang="zh-CN" dirty="0"/>
              <a:t>)</a:t>
            </a:r>
            <a:r>
              <a:rPr lang="zh-CN" altLang="zh-CN" dirty="0"/>
              <a:t>、地方政策、基层</a:t>
            </a:r>
            <a:r>
              <a:rPr lang="zh-CN" altLang="zh-CN" dirty="0" smtClean="0"/>
              <a:t>政策</a:t>
            </a:r>
            <a:endParaRPr lang="en-US" altLang="zh-CN" dirty="0" smtClean="0"/>
          </a:p>
          <a:p>
            <a:r>
              <a:rPr lang="zh-CN" altLang="zh-CN" dirty="0"/>
              <a:t>二、公共政策依内容的分类</a:t>
            </a:r>
          </a:p>
          <a:p>
            <a:r>
              <a:rPr lang="zh-CN" altLang="zh-CN" dirty="0" smtClean="0"/>
              <a:t>元</a:t>
            </a:r>
            <a:r>
              <a:rPr lang="zh-CN" altLang="zh-CN" dirty="0"/>
              <a:t>政策、基本政策、具体政策</a:t>
            </a:r>
          </a:p>
          <a:p>
            <a:endParaRPr lang="zh-CN" altLang="zh-CN" dirty="0"/>
          </a:p>
          <a:p>
            <a:endParaRPr lang="zh-CN" altLang="en-US" dirty="0"/>
          </a:p>
        </p:txBody>
      </p:sp>
    </p:spTree>
    <p:extLst>
      <p:ext uri="{BB962C8B-B14F-4D97-AF65-F5344CB8AC3E}">
        <p14:creationId xmlns:p14="http://schemas.microsoft.com/office/powerpoint/2010/main" val="3293504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263685"/>
            <a:ext cx="7886700" cy="994172"/>
          </a:xfrm>
        </p:spPr>
        <p:txBody>
          <a:bodyPr>
            <a:normAutofit/>
          </a:bodyPr>
          <a:lstStyle/>
          <a:p>
            <a:r>
              <a:rPr lang="en-US" altLang="zh-CN" b="1" dirty="0"/>
              <a:t>1.4.2</a:t>
            </a:r>
            <a:r>
              <a:rPr lang="zh-CN" altLang="zh-CN" b="1" dirty="0"/>
              <a:t>公共政策的</a:t>
            </a:r>
            <a:r>
              <a:rPr lang="zh-CN" altLang="zh-CN" b="1" dirty="0" smtClean="0"/>
              <a:t>地位</a:t>
            </a:r>
            <a:endParaRPr lang="zh-CN" altLang="en-US" dirty="0"/>
          </a:p>
        </p:txBody>
      </p:sp>
      <p:sp>
        <p:nvSpPr>
          <p:cNvPr id="3" name="内容占位符 2"/>
          <p:cNvSpPr>
            <a:spLocks noGrp="1"/>
          </p:cNvSpPr>
          <p:nvPr>
            <p:ph idx="1"/>
          </p:nvPr>
        </p:nvSpPr>
        <p:spPr/>
        <p:txBody>
          <a:bodyPr>
            <a:normAutofit/>
          </a:bodyPr>
          <a:lstStyle/>
          <a:p>
            <a:r>
              <a:rPr lang="en-US" altLang="zh-CN" dirty="0" smtClean="0"/>
              <a:t>1</a:t>
            </a:r>
            <a:r>
              <a:rPr lang="en-US" altLang="zh-CN" dirty="0"/>
              <a:t>.</a:t>
            </a:r>
            <a:r>
              <a:rPr lang="zh-CN" altLang="zh-CN" dirty="0" smtClean="0"/>
              <a:t>公共</a:t>
            </a:r>
            <a:r>
              <a:rPr lang="zh-CN" altLang="zh-CN" dirty="0"/>
              <a:t>政策是国家公共权力运行的具体</a:t>
            </a:r>
            <a:r>
              <a:rPr lang="zh-CN" altLang="zh-CN" dirty="0" smtClean="0"/>
              <a:t>表现。</a:t>
            </a:r>
            <a:endParaRPr lang="zh-CN" altLang="zh-CN" dirty="0"/>
          </a:p>
          <a:p>
            <a:r>
              <a:rPr lang="en-US" altLang="zh-CN" dirty="0"/>
              <a:t>2.</a:t>
            </a:r>
            <a:r>
              <a:rPr lang="zh-CN" altLang="zh-CN" dirty="0"/>
              <a:t>公共政策是政府实施公共管理的重要途径。</a:t>
            </a:r>
          </a:p>
          <a:p>
            <a:r>
              <a:rPr lang="en-US" altLang="zh-CN" dirty="0" smtClean="0"/>
              <a:t>3</a:t>
            </a:r>
            <a:r>
              <a:rPr lang="en-US" altLang="zh-CN" dirty="0"/>
              <a:t>.</a:t>
            </a:r>
            <a:r>
              <a:rPr lang="zh-CN" altLang="zh-CN" dirty="0"/>
              <a:t>公共政策是政府维护公众利益的主要手段。</a:t>
            </a:r>
          </a:p>
          <a:p>
            <a:endParaRPr lang="zh-CN" altLang="en-US" dirty="0"/>
          </a:p>
        </p:txBody>
      </p:sp>
    </p:spTree>
    <p:extLst>
      <p:ext uri="{BB962C8B-B14F-4D97-AF65-F5344CB8AC3E}">
        <p14:creationId xmlns:p14="http://schemas.microsoft.com/office/powerpoint/2010/main" val="407875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b="1" dirty="0"/>
              <a:t>1.4.3</a:t>
            </a:r>
            <a:r>
              <a:rPr lang="zh-CN" altLang="zh-CN" b="1" dirty="0"/>
              <a:t>常态社会中公共政策活动的基本功能</a:t>
            </a:r>
            <a:endParaRPr lang="zh-CN" altLang="en-US" b="1" dirty="0"/>
          </a:p>
        </p:txBody>
      </p:sp>
      <p:sp>
        <p:nvSpPr>
          <p:cNvPr id="3" name="内容占位符 2"/>
          <p:cNvSpPr>
            <a:spLocks noGrp="1"/>
          </p:cNvSpPr>
          <p:nvPr>
            <p:ph idx="1"/>
          </p:nvPr>
        </p:nvSpPr>
        <p:spPr/>
        <p:txBody>
          <a:bodyPr/>
          <a:lstStyle/>
          <a:p>
            <a:r>
              <a:rPr lang="zh-CN" altLang="zh-CN" dirty="0"/>
              <a:t>一、政策的导引功能</a:t>
            </a:r>
          </a:p>
          <a:p>
            <a:r>
              <a:rPr lang="zh-CN" altLang="zh-CN" dirty="0"/>
              <a:t>二、政策的调控功能。</a:t>
            </a:r>
          </a:p>
          <a:p>
            <a:r>
              <a:rPr lang="zh-CN" altLang="zh-CN" dirty="0"/>
              <a:t>三、政策的分配功能。</a:t>
            </a:r>
          </a:p>
          <a:p>
            <a:endParaRPr lang="zh-CN" altLang="en-US" dirty="0"/>
          </a:p>
        </p:txBody>
      </p:sp>
    </p:spTree>
    <p:extLst>
      <p:ext uri="{BB962C8B-B14F-4D97-AF65-F5344CB8AC3E}">
        <p14:creationId xmlns:p14="http://schemas.microsoft.com/office/powerpoint/2010/main" val="2431136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nSpc>
                <a:spcPct val="150000"/>
              </a:lnSpc>
            </a:pPr>
            <a:r>
              <a:rPr lang="en-US" altLang="zh-CN" b="1" dirty="0"/>
              <a:t>1.1.1 </a:t>
            </a:r>
            <a:r>
              <a:rPr lang="zh-CN" altLang="zh-CN" b="1" dirty="0"/>
              <a:t>公共政策的</a:t>
            </a:r>
            <a:r>
              <a:rPr lang="zh-CN" altLang="zh-CN" b="1" dirty="0" smtClean="0"/>
              <a:t>概念</a:t>
            </a:r>
            <a:endParaRPr lang="en-US" altLang="zh-CN" b="1"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628650" y="1229360"/>
            <a:ext cx="7886700" cy="3403363"/>
          </a:xfrm>
        </p:spPr>
        <p:txBody>
          <a:bodyPr>
            <a:normAutofit/>
          </a:bodyPr>
          <a:lstStyle/>
          <a:p>
            <a:pPr>
              <a:lnSpc>
                <a:spcPct val="160000"/>
              </a:lnSpc>
            </a:pPr>
            <a:r>
              <a:rPr lang="zh-CN" altLang="zh-CN" sz="1800" dirty="0" smtClean="0"/>
              <a:t>公共</a:t>
            </a:r>
            <a:r>
              <a:rPr lang="zh-CN" altLang="zh-CN" sz="1800" dirty="0"/>
              <a:t>政策的概念</a:t>
            </a:r>
          </a:p>
          <a:p>
            <a:pPr>
              <a:lnSpc>
                <a:spcPct val="150000"/>
              </a:lnSpc>
            </a:pPr>
            <a:r>
              <a:rPr lang="zh-CN" altLang="en-US" sz="1800" dirty="0"/>
              <a:t>公共政策是有政府、非政府公共组织和民众，为实现特定时期的目标，在对社会公共事物实施共同管理过程中所制定的行为准则。</a:t>
            </a:r>
            <a:endParaRPr lang="en-US" altLang="zh-CN" sz="1800" dirty="0"/>
          </a:p>
        </p:txBody>
      </p:sp>
    </p:spTree>
    <p:extLst>
      <p:ext uri="{BB962C8B-B14F-4D97-AF65-F5344CB8AC3E}">
        <p14:creationId xmlns:p14="http://schemas.microsoft.com/office/powerpoint/2010/main" val="32338622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8170" y="284005"/>
            <a:ext cx="7886700" cy="994172"/>
          </a:xfrm>
        </p:spPr>
        <p:txBody>
          <a:bodyPr>
            <a:noAutofit/>
          </a:bodyPr>
          <a:lstStyle/>
          <a:p>
            <a:r>
              <a:rPr lang="en-US" altLang="zh-CN" b="1" dirty="0"/>
              <a:t>1.4.4 </a:t>
            </a:r>
            <a:r>
              <a:rPr lang="zh-CN" altLang="zh-CN" b="1" dirty="0"/>
              <a:t>转型社会中公共政策活动的特殊功能</a:t>
            </a:r>
            <a:endParaRPr lang="zh-CN" altLang="en-US" b="1" dirty="0"/>
          </a:p>
        </p:txBody>
      </p:sp>
      <p:sp>
        <p:nvSpPr>
          <p:cNvPr id="3" name="内容占位符 2"/>
          <p:cNvSpPr>
            <a:spLocks noGrp="1"/>
          </p:cNvSpPr>
          <p:nvPr>
            <p:ph idx="1"/>
          </p:nvPr>
        </p:nvSpPr>
        <p:spPr/>
        <p:txBody>
          <a:bodyPr>
            <a:normAutofit/>
          </a:bodyPr>
          <a:lstStyle/>
          <a:p>
            <a:r>
              <a:rPr lang="en-US" altLang="zh-CN" dirty="0"/>
              <a:t>1</a:t>
            </a:r>
            <a:r>
              <a:rPr lang="zh-CN" altLang="zh-CN" dirty="0"/>
              <a:t>、政策的社会均衡稳定功能。</a:t>
            </a:r>
          </a:p>
          <a:p>
            <a:r>
              <a:rPr lang="en-US" altLang="zh-CN" dirty="0" smtClean="0"/>
              <a:t>2</a:t>
            </a:r>
            <a:r>
              <a:rPr lang="zh-CN" altLang="zh-CN" dirty="0"/>
              <a:t>、政策的社会公平正义功能。</a:t>
            </a:r>
          </a:p>
          <a:p>
            <a:r>
              <a:rPr lang="en-US" altLang="zh-CN" dirty="0" smtClean="0"/>
              <a:t>3</a:t>
            </a:r>
            <a:r>
              <a:rPr lang="zh-CN" altLang="zh-CN" dirty="0"/>
              <a:t>、政策促进社会变革求新的功能。</a:t>
            </a:r>
          </a:p>
          <a:p>
            <a:endParaRPr lang="zh-CN" altLang="en-US" dirty="0"/>
          </a:p>
        </p:txBody>
      </p:sp>
    </p:spTree>
    <p:extLst>
      <p:ext uri="{BB962C8B-B14F-4D97-AF65-F5344CB8AC3E}">
        <p14:creationId xmlns:p14="http://schemas.microsoft.com/office/powerpoint/2010/main" val="224861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nSpc>
                <a:spcPct val="150000"/>
              </a:lnSpc>
            </a:pPr>
            <a:r>
              <a:rPr lang="en-US" altLang="zh-CN" sz="4000" b="1" dirty="0"/>
              <a:t>1.1.2</a:t>
            </a:r>
            <a:r>
              <a:rPr lang="zh-CN" altLang="zh-CN" sz="4000" b="1" dirty="0"/>
              <a:t>公共政策的基本特征</a:t>
            </a:r>
            <a:endParaRPr lang="zh-CN" altLang="en-US" sz="4000" b="1" dirty="0"/>
          </a:p>
        </p:txBody>
      </p:sp>
      <p:sp>
        <p:nvSpPr>
          <p:cNvPr id="3" name="内容占位符 2"/>
          <p:cNvSpPr>
            <a:spLocks noGrp="1"/>
          </p:cNvSpPr>
          <p:nvPr>
            <p:ph idx="1"/>
          </p:nvPr>
        </p:nvSpPr>
        <p:spPr>
          <a:xfrm>
            <a:off x="711200" y="1369219"/>
            <a:ext cx="7874000" cy="3263504"/>
          </a:xfrm>
        </p:spPr>
        <p:txBody>
          <a:bodyPr>
            <a:noAutofit/>
          </a:bodyPr>
          <a:lstStyle/>
          <a:p>
            <a:pPr>
              <a:lnSpc>
                <a:spcPct val="150000"/>
              </a:lnSpc>
            </a:pPr>
            <a:r>
              <a:rPr lang="en-US" altLang="zh-CN" sz="1800" dirty="0" smtClean="0"/>
              <a:t>1</a:t>
            </a:r>
            <a:r>
              <a:rPr lang="zh-CN" altLang="zh-CN" sz="1800" dirty="0"/>
              <a:t>、</a:t>
            </a:r>
            <a:r>
              <a:rPr lang="zh-CN" altLang="zh-CN" sz="1800" dirty="0" smtClean="0"/>
              <a:t>整体性</a:t>
            </a:r>
            <a:r>
              <a:rPr lang="zh-CN" altLang="en-US" sz="1800" dirty="0" smtClean="0"/>
              <a:t>。</a:t>
            </a:r>
            <a:endParaRPr lang="en-US" altLang="zh-CN" sz="1800" dirty="0" smtClean="0"/>
          </a:p>
          <a:p>
            <a:pPr>
              <a:lnSpc>
                <a:spcPct val="150000"/>
              </a:lnSpc>
            </a:pPr>
            <a:r>
              <a:rPr lang="en-US" altLang="zh-CN" sz="1800" dirty="0" smtClean="0"/>
              <a:t>2</a:t>
            </a:r>
            <a:r>
              <a:rPr lang="zh-CN" altLang="zh-CN" sz="1800" dirty="0"/>
              <a:t>、</a:t>
            </a:r>
            <a:r>
              <a:rPr lang="zh-CN" altLang="zh-CN" sz="1800" dirty="0" smtClean="0"/>
              <a:t>超前性</a:t>
            </a:r>
            <a:r>
              <a:rPr lang="zh-CN" altLang="en-US" sz="1800" dirty="0" smtClean="0"/>
              <a:t>。</a:t>
            </a:r>
            <a:endParaRPr lang="en-US" altLang="zh-CN" sz="1800" dirty="0" smtClean="0"/>
          </a:p>
          <a:p>
            <a:pPr>
              <a:lnSpc>
                <a:spcPct val="150000"/>
              </a:lnSpc>
            </a:pPr>
            <a:r>
              <a:rPr lang="en-US" altLang="zh-CN" sz="1800" dirty="0" smtClean="0"/>
              <a:t>3</a:t>
            </a:r>
            <a:r>
              <a:rPr lang="zh-CN" altLang="zh-CN" sz="1800" dirty="0"/>
              <a:t>、</a:t>
            </a:r>
            <a:r>
              <a:rPr lang="zh-CN" altLang="zh-CN" sz="1800" dirty="0" smtClean="0"/>
              <a:t>层次性</a:t>
            </a:r>
            <a:r>
              <a:rPr lang="zh-CN" altLang="en-US" sz="1800" dirty="0" smtClean="0"/>
              <a:t>。</a:t>
            </a:r>
            <a:endParaRPr lang="en-US" altLang="zh-CN" sz="1800" dirty="0" smtClean="0"/>
          </a:p>
          <a:p>
            <a:pPr>
              <a:lnSpc>
                <a:spcPct val="150000"/>
              </a:lnSpc>
            </a:pPr>
            <a:r>
              <a:rPr lang="en-US" altLang="zh-CN" sz="1800" dirty="0" smtClean="0"/>
              <a:t>4</a:t>
            </a:r>
            <a:r>
              <a:rPr lang="zh-CN" altLang="zh-CN" sz="1800" dirty="0"/>
              <a:t>、</a:t>
            </a:r>
            <a:r>
              <a:rPr lang="zh-CN" altLang="zh-CN" sz="1800" dirty="0" smtClean="0"/>
              <a:t>多样性</a:t>
            </a:r>
            <a:r>
              <a:rPr lang="zh-CN" altLang="en-US" sz="1800" dirty="0" smtClean="0"/>
              <a:t>。</a:t>
            </a:r>
            <a:endParaRPr lang="en-US" altLang="zh-CN" sz="1800" dirty="0" smtClean="0"/>
          </a:p>
          <a:p>
            <a:pPr>
              <a:lnSpc>
                <a:spcPct val="150000"/>
              </a:lnSpc>
            </a:pPr>
            <a:r>
              <a:rPr lang="en-US" altLang="zh-CN" sz="1800" dirty="0" smtClean="0"/>
              <a:t>5</a:t>
            </a:r>
            <a:r>
              <a:rPr lang="zh-CN" altLang="zh-CN" sz="1800" dirty="0"/>
              <a:t>、</a:t>
            </a:r>
            <a:r>
              <a:rPr lang="zh-CN" altLang="zh-CN" sz="1800" dirty="0" smtClean="0"/>
              <a:t>合法性</a:t>
            </a:r>
            <a:r>
              <a:rPr lang="zh-CN" altLang="en-US" sz="1800" dirty="0" smtClean="0"/>
              <a:t>。</a:t>
            </a:r>
            <a:endParaRPr lang="zh-CN" altLang="en-US" sz="1800" dirty="0"/>
          </a:p>
        </p:txBody>
      </p:sp>
    </p:spTree>
    <p:extLst>
      <p:ext uri="{BB962C8B-B14F-4D97-AF65-F5344CB8AC3E}">
        <p14:creationId xmlns:p14="http://schemas.microsoft.com/office/powerpoint/2010/main" val="878037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sz="4000" b="1" dirty="0">
                <a:latin typeface="微软雅黑" panose="020B0503020204020204" pitchFamily="34" charset="-122"/>
                <a:ea typeface="微软雅黑" panose="020B0503020204020204" pitchFamily="34" charset="-122"/>
              </a:rPr>
              <a:t>单元二 公共政策的起源和特征</a:t>
            </a:r>
            <a:r>
              <a:rPr lang="zh-CN" altLang="en-US" sz="4000" b="1" dirty="0"/>
              <a:t/>
            </a:r>
            <a:br>
              <a:rPr lang="zh-CN" altLang="en-US" sz="4000" b="1" dirty="0"/>
            </a:br>
            <a:endParaRPr lang="zh-CN" altLang="en-US" sz="4800" b="1" dirty="0"/>
          </a:p>
        </p:txBody>
      </p:sp>
      <p:sp>
        <p:nvSpPr>
          <p:cNvPr id="3" name="副标题 2"/>
          <p:cNvSpPr>
            <a:spLocks noGrp="1"/>
          </p:cNvSpPr>
          <p:nvPr>
            <p:ph type="subTitle" idx="1"/>
          </p:nvPr>
        </p:nvSpPr>
        <p:spPr/>
        <p:txBody>
          <a:bodyPr>
            <a:normAutofit/>
          </a:bodyPr>
          <a:lstStyle/>
          <a:p>
            <a:endParaRPr lang="zh-CN" altLang="en-US" sz="3200" b="1" dirty="0"/>
          </a:p>
        </p:txBody>
      </p:sp>
    </p:spTree>
    <p:extLst>
      <p:ext uri="{BB962C8B-B14F-4D97-AF65-F5344CB8AC3E}">
        <p14:creationId xmlns:p14="http://schemas.microsoft.com/office/powerpoint/2010/main" val="3887364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nSpc>
                <a:spcPct val="150000"/>
              </a:lnSpc>
            </a:pPr>
            <a:r>
              <a:rPr lang="en-US" altLang="zh-CN" sz="4000" b="1" dirty="0"/>
              <a:t>1.2.1</a:t>
            </a:r>
            <a:r>
              <a:rPr lang="zh-CN" altLang="zh-CN" sz="4000" b="1" dirty="0"/>
              <a:t>公共政策分析的</a:t>
            </a:r>
            <a:r>
              <a:rPr lang="zh-CN" altLang="zh-CN" sz="4000" b="1" dirty="0" smtClean="0"/>
              <a:t>框架</a:t>
            </a:r>
            <a:endParaRPr lang="zh-CN" altLang="en-US" sz="4000" b="1"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p:txBody>
          <a:bodyPr>
            <a:normAutofit/>
          </a:bodyPr>
          <a:lstStyle/>
          <a:p>
            <a:pPr>
              <a:lnSpc>
                <a:spcPct val="110000"/>
              </a:lnSpc>
            </a:pPr>
            <a:r>
              <a:rPr lang="zh-CN" altLang="en-US" sz="2900" dirty="0" smtClean="0"/>
              <a:t>一</a:t>
            </a:r>
            <a:r>
              <a:rPr lang="zh-CN" altLang="en-US" sz="2900" dirty="0"/>
              <a:t>、</a:t>
            </a:r>
            <a:r>
              <a:rPr lang="zh-CN" altLang="zh-CN" sz="2900" dirty="0" smtClean="0"/>
              <a:t>公共</a:t>
            </a:r>
            <a:r>
              <a:rPr lang="zh-CN" altLang="zh-CN" sz="2900" dirty="0"/>
              <a:t>政策分析的内涵</a:t>
            </a:r>
          </a:p>
          <a:p>
            <a:pPr>
              <a:lnSpc>
                <a:spcPct val="170000"/>
              </a:lnSpc>
            </a:pPr>
            <a:r>
              <a:rPr lang="en-US" altLang="zh-CN" dirty="0"/>
              <a:t> </a:t>
            </a:r>
            <a:r>
              <a:rPr lang="zh-CN" altLang="zh-CN" dirty="0"/>
              <a:t>公共政策分析是对政府为解决各类公共政策问题所采取的对策的本质、产生原因及实施效果的研究。</a:t>
            </a:r>
            <a:endParaRPr lang="zh-CN" altLang="en-US" dirty="0"/>
          </a:p>
        </p:txBody>
      </p:sp>
    </p:spTree>
    <p:extLst>
      <p:ext uri="{BB962C8B-B14F-4D97-AF65-F5344CB8AC3E}">
        <p14:creationId xmlns:p14="http://schemas.microsoft.com/office/powerpoint/2010/main" val="3405036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50000"/>
              </a:lnSpc>
            </a:pPr>
            <a:r>
              <a:rPr lang="zh-CN" altLang="zh-CN" sz="2900" dirty="0"/>
              <a:t>二、公共政策分析的三种模式</a:t>
            </a:r>
            <a:endParaRPr lang="en-US" altLang="zh-CN" sz="2900" dirty="0"/>
          </a:p>
          <a:p>
            <a:pPr>
              <a:lnSpc>
                <a:spcPct val="150000"/>
              </a:lnSpc>
            </a:pPr>
            <a:r>
              <a:rPr lang="en-US" altLang="zh-CN" sz="2900" dirty="0"/>
              <a:t>1</a:t>
            </a:r>
            <a:r>
              <a:rPr lang="zh-CN" altLang="zh-CN" sz="2900" dirty="0"/>
              <a:t>、麦考尔</a:t>
            </a:r>
            <a:r>
              <a:rPr lang="en-US" altLang="zh-CN" sz="2900" dirty="0"/>
              <a:t>-</a:t>
            </a:r>
            <a:r>
              <a:rPr lang="zh-CN" altLang="zh-CN" sz="2900" dirty="0"/>
              <a:t>韦伯分析模式</a:t>
            </a:r>
          </a:p>
          <a:p>
            <a:pPr>
              <a:lnSpc>
                <a:spcPct val="150000"/>
              </a:lnSpc>
            </a:pPr>
            <a:r>
              <a:rPr lang="en-US" altLang="zh-CN" sz="2900" dirty="0"/>
              <a:t>2</a:t>
            </a:r>
            <a:r>
              <a:rPr lang="zh-CN" altLang="zh-CN" sz="2900" dirty="0"/>
              <a:t>、沃尔夫的分析模式</a:t>
            </a:r>
          </a:p>
          <a:p>
            <a:pPr>
              <a:lnSpc>
                <a:spcPct val="150000"/>
              </a:lnSpc>
            </a:pPr>
            <a:r>
              <a:rPr lang="en-US" altLang="zh-CN" sz="2900" dirty="0"/>
              <a:t>3</a:t>
            </a:r>
            <a:r>
              <a:rPr lang="zh-CN" altLang="zh-CN" sz="2900" dirty="0"/>
              <a:t>、邓恩的分析模式</a:t>
            </a:r>
          </a:p>
          <a:p>
            <a:endParaRPr lang="zh-CN" altLang="en-US" dirty="0"/>
          </a:p>
        </p:txBody>
      </p:sp>
    </p:spTree>
    <p:extLst>
      <p:ext uri="{BB962C8B-B14F-4D97-AF65-F5344CB8AC3E}">
        <p14:creationId xmlns:p14="http://schemas.microsoft.com/office/powerpoint/2010/main" val="255952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a:xfrm>
            <a:off x="628650" y="1369219"/>
            <a:ext cx="7886700" cy="3405982"/>
          </a:xfrm>
        </p:spPr>
        <p:txBody>
          <a:bodyPr>
            <a:normAutofit/>
          </a:bodyPr>
          <a:lstStyle/>
          <a:p>
            <a:pPr>
              <a:lnSpc>
                <a:spcPct val="150000"/>
              </a:lnSpc>
            </a:pPr>
            <a:r>
              <a:rPr lang="zh-CN" altLang="zh-CN" sz="1800" dirty="0"/>
              <a:t>三、公共政策分析的基本</a:t>
            </a:r>
            <a:r>
              <a:rPr lang="zh-CN" altLang="zh-CN" sz="1800" dirty="0" smtClean="0"/>
              <a:t>框架</a:t>
            </a:r>
            <a:endParaRPr lang="en-US" altLang="zh-CN" sz="1800" dirty="0" smtClean="0"/>
          </a:p>
          <a:p>
            <a:pPr>
              <a:lnSpc>
                <a:spcPct val="150000"/>
              </a:lnSpc>
            </a:pPr>
            <a:r>
              <a:rPr lang="en-US" altLang="zh-CN" sz="1800" dirty="0" smtClean="0"/>
              <a:t>1</a:t>
            </a:r>
            <a:r>
              <a:rPr lang="zh-CN" altLang="zh-CN" sz="1800" dirty="0"/>
              <a:t>、公共政策问题的</a:t>
            </a:r>
            <a:r>
              <a:rPr lang="zh-CN" altLang="zh-CN" sz="1800" dirty="0" smtClean="0"/>
              <a:t>构建</a:t>
            </a:r>
            <a:endParaRPr lang="en-US" altLang="zh-CN" sz="1800" dirty="0" smtClean="0"/>
          </a:p>
          <a:p>
            <a:pPr>
              <a:lnSpc>
                <a:spcPct val="150000"/>
              </a:lnSpc>
            </a:pPr>
            <a:r>
              <a:rPr lang="en-US" altLang="zh-CN" sz="1800" dirty="0" smtClean="0"/>
              <a:t>2</a:t>
            </a:r>
            <a:r>
              <a:rPr lang="zh-CN" altLang="zh-CN" sz="1800" dirty="0"/>
              <a:t>、公共政策方案的制定与</a:t>
            </a:r>
            <a:r>
              <a:rPr lang="zh-CN" altLang="zh-CN" sz="1800" dirty="0" smtClean="0"/>
              <a:t>通过</a:t>
            </a:r>
            <a:endParaRPr lang="en-US" altLang="zh-CN" sz="1800" dirty="0" smtClean="0"/>
          </a:p>
          <a:p>
            <a:pPr>
              <a:lnSpc>
                <a:spcPct val="150000"/>
              </a:lnSpc>
            </a:pPr>
            <a:r>
              <a:rPr lang="en-US" altLang="zh-CN" sz="1800" dirty="0" smtClean="0"/>
              <a:t>3</a:t>
            </a:r>
            <a:r>
              <a:rPr lang="zh-CN" altLang="zh-CN" sz="1800" dirty="0"/>
              <a:t>、公共政策内容的实施（条件、措施、影响</a:t>
            </a:r>
            <a:r>
              <a:rPr lang="zh-CN" altLang="zh-CN" sz="1800" dirty="0" smtClean="0"/>
              <a:t>）</a:t>
            </a:r>
            <a:endParaRPr lang="en-US" altLang="zh-CN" sz="1800" dirty="0" smtClean="0"/>
          </a:p>
          <a:p>
            <a:pPr>
              <a:lnSpc>
                <a:spcPct val="150000"/>
              </a:lnSpc>
            </a:pPr>
            <a:r>
              <a:rPr lang="en-US" altLang="zh-CN" sz="1800" dirty="0" smtClean="0"/>
              <a:t>4</a:t>
            </a:r>
            <a:r>
              <a:rPr lang="zh-CN" altLang="zh-CN" sz="1800" dirty="0"/>
              <a:t>、公共政策效果的</a:t>
            </a:r>
            <a:r>
              <a:rPr lang="zh-CN" altLang="zh-CN" sz="1800" dirty="0" smtClean="0"/>
              <a:t>评价</a:t>
            </a:r>
            <a:endParaRPr lang="zh-CN" altLang="en-US" sz="1800" dirty="0"/>
          </a:p>
        </p:txBody>
      </p:sp>
    </p:spTree>
    <p:extLst>
      <p:ext uri="{BB962C8B-B14F-4D97-AF65-F5344CB8AC3E}">
        <p14:creationId xmlns:p14="http://schemas.microsoft.com/office/powerpoint/2010/main" val="334623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p:txBody>
          <a:bodyPr>
            <a:noAutofit/>
          </a:bodyPr>
          <a:lstStyle/>
          <a:p>
            <a:pPr>
              <a:lnSpc>
                <a:spcPct val="160000"/>
              </a:lnSpc>
            </a:pPr>
            <a:r>
              <a:rPr lang="zh-CN" altLang="zh-CN" sz="1800" dirty="0"/>
              <a:t>四、公共政策分析</a:t>
            </a:r>
            <a:r>
              <a:rPr lang="zh-CN" altLang="zh-CN" sz="1800" dirty="0" smtClean="0"/>
              <a:t>要素</a:t>
            </a:r>
            <a:endParaRPr lang="en-US" altLang="zh-CN" sz="1800" dirty="0" smtClean="0"/>
          </a:p>
          <a:p>
            <a:pPr>
              <a:lnSpc>
                <a:spcPct val="160000"/>
              </a:lnSpc>
            </a:pPr>
            <a:r>
              <a:rPr lang="en-US" altLang="zh-CN" sz="1800" dirty="0" smtClean="0"/>
              <a:t>1</a:t>
            </a:r>
            <a:r>
              <a:rPr lang="zh-CN" altLang="zh-CN" sz="1800" dirty="0" smtClean="0"/>
              <a:t>、政策问题；</a:t>
            </a:r>
            <a:r>
              <a:rPr lang="en-US" altLang="zh-CN" sz="1800" dirty="0" smtClean="0"/>
              <a:t>                             6</a:t>
            </a:r>
            <a:r>
              <a:rPr lang="zh-CN" altLang="zh-CN" sz="1800" dirty="0"/>
              <a:t>、政策评价</a:t>
            </a:r>
            <a:r>
              <a:rPr lang="zh-CN" altLang="zh-CN" sz="1800" dirty="0" smtClean="0"/>
              <a:t>标准</a:t>
            </a:r>
          </a:p>
          <a:p>
            <a:pPr>
              <a:lnSpc>
                <a:spcPct val="160000"/>
              </a:lnSpc>
            </a:pPr>
            <a:r>
              <a:rPr lang="en-US" altLang="zh-CN" sz="1800" dirty="0" smtClean="0"/>
              <a:t>2</a:t>
            </a:r>
            <a:r>
              <a:rPr lang="zh-CN" altLang="zh-CN" sz="1800" dirty="0"/>
              <a:t>、政策目标</a:t>
            </a:r>
            <a:r>
              <a:rPr lang="zh-CN" altLang="zh-CN" sz="1800" dirty="0" smtClean="0"/>
              <a:t>；</a:t>
            </a:r>
            <a:r>
              <a:rPr lang="en-US" altLang="zh-CN" sz="1800" dirty="0" smtClean="0"/>
              <a:t>                             7</a:t>
            </a:r>
            <a:r>
              <a:rPr lang="zh-CN" altLang="zh-CN" sz="1800" dirty="0"/>
              <a:t>、政策效果</a:t>
            </a:r>
            <a:r>
              <a:rPr lang="zh-CN" altLang="zh-CN" sz="1800" dirty="0" smtClean="0"/>
              <a:t>；</a:t>
            </a:r>
            <a:endParaRPr lang="zh-CN" altLang="zh-CN" sz="1800" dirty="0"/>
          </a:p>
          <a:p>
            <a:pPr>
              <a:lnSpc>
                <a:spcPct val="160000"/>
              </a:lnSpc>
            </a:pPr>
            <a:r>
              <a:rPr lang="en-US" altLang="zh-CN" sz="1800" dirty="0"/>
              <a:t>3</a:t>
            </a:r>
            <a:r>
              <a:rPr lang="zh-CN" altLang="zh-CN" sz="1800" dirty="0"/>
              <a:t>、政策</a:t>
            </a:r>
            <a:r>
              <a:rPr lang="zh-CN" altLang="zh-CN" sz="1800" dirty="0" smtClean="0"/>
              <a:t>方案；</a:t>
            </a:r>
            <a:r>
              <a:rPr lang="en-US" altLang="zh-CN" sz="1800" dirty="0" smtClean="0"/>
              <a:t>                             8</a:t>
            </a:r>
            <a:r>
              <a:rPr lang="zh-CN" altLang="zh-CN" sz="1800" dirty="0"/>
              <a:t>、政策环境</a:t>
            </a:r>
            <a:r>
              <a:rPr lang="zh-CN" altLang="zh-CN" sz="1800" dirty="0" smtClean="0"/>
              <a:t>；</a:t>
            </a:r>
            <a:endParaRPr lang="zh-CN" altLang="zh-CN" sz="1800" dirty="0"/>
          </a:p>
          <a:p>
            <a:pPr>
              <a:lnSpc>
                <a:spcPct val="150000"/>
              </a:lnSpc>
            </a:pPr>
            <a:r>
              <a:rPr lang="en-US" altLang="zh-CN" sz="1800" dirty="0"/>
              <a:t>4</a:t>
            </a:r>
            <a:r>
              <a:rPr lang="zh-CN" altLang="zh-CN" sz="1800" dirty="0"/>
              <a:t>、政策模型</a:t>
            </a:r>
            <a:r>
              <a:rPr lang="zh-CN" altLang="zh-CN" sz="1800" dirty="0" smtClean="0"/>
              <a:t>；</a:t>
            </a:r>
            <a:r>
              <a:rPr lang="en-US" altLang="zh-CN" sz="1800" dirty="0" smtClean="0"/>
              <a:t>                             9</a:t>
            </a:r>
            <a:r>
              <a:rPr lang="zh-CN" altLang="zh-CN" sz="1800" dirty="0"/>
              <a:t>、政策信息； </a:t>
            </a:r>
          </a:p>
          <a:p>
            <a:pPr>
              <a:lnSpc>
                <a:spcPct val="160000"/>
              </a:lnSpc>
            </a:pPr>
            <a:r>
              <a:rPr lang="en-US" altLang="zh-CN" sz="1800" dirty="0"/>
              <a:t>5</a:t>
            </a:r>
            <a:r>
              <a:rPr lang="zh-CN" altLang="zh-CN" sz="1800" dirty="0"/>
              <a:t>、政策资源；</a:t>
            </a:r>
          </a:p>
          <a:p>
            <a:endParaRPr lang="zh-CN" altLang="en-US" sz="1800" dirty="0"/>
          </a:p>
        </p:txBody>
      </p:sp>
    </p:spTree>
    <p:extLst>
      <p:ext uri="{BB962C8B-B14F-4D97-AF65-F5344CB8AC3E}">
        <p14:creationId xmlns:p14="http://schemas.microsoft.com/office/powerpoint/2010/main" val="2765163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p:txBody>
          <a:bodyPr/>
          <a:lstStyle/>
          <a:p>
            <a:pPr>
              <a:lnSpc>
                <a:spcPct val="150000"/>
              </a:lnSpc>
            </a:pPr>
            <a:r>
              <a:rPr lang="zh-CN" altLang="zh-CN" sz="1800" dirty="0"/>
              <a:t>五、公共政策分析的原则 </a:t>
            </a:r>
            <a:endParaRPr lang="en-US" altLang="zh-CN" sz="1800" dirty="0" smtClean="0"/>
          </a:p>
          <a:p>
            <a:pPr>
              <a:lnSpc>
                <a:spcPct val="150000"/>
              </a:lnSpc>
            </a:pPr>
            <a:r>
              <a:rPr lang="en-US" altLang="zh-CN" sz="1800" dirty="0" smtClean="0"/>
              <a:t>1</a:t>
            </a:r>
            <a:r>
              <a:rPr lang="zh-CN" altLang="zh-CN" sz="1800" dirty="0"/>
              <a:t>、系统原则</a:t>
            </a:r>
          </a:p>
          <a:p>
            <a:pPr>
              <a:lnSpc>
                <a:spcPct val="150000"/>
              </a:lnSpc>
            </a:pPr>
            <a:r>
              <a:rPr lang="en-US" altLang="zh-CN" sz="1800" dirty="0"/>
              <a:t>2</a:t>
            </a:r>
            <a:r>
              <a:rPr lang="zh-CN" altLang="zh-CN" sz="1800" dirty="0"/>
              <a:t>、预测原则</a:t>
            </a:r>
          </a:p>
          <a:p>
            <a:pPr>
              <a:lnSpc>
                <a:spcPct val="150000"/>
              </a:lnSpc>
            </a:pPr>
            <a:r>
              <a:rPr lang="en-US" altLang="zh-CN" sz="1800" dirty="0"/>
              <a:t>3</a:t>
            </a:r>
            <a:r>
              <a:rPr lang="zh-CN" altLang="zh-CN" sz="1800" dirty="0"/>
              <a:t>、协调原则</a:t>
            </a:r>
          </a:p>
          <a:p>
            <a:pPr>
              <a:lnSpc>
                <a:spcPct val="150000"/>
              </a:lnSpc>
            </a:pPr>
            <a:r>
              <a:rPr lang="en-US" altLang="zh-CN" sz="1800" dirty="0"/>
              <a:t>4</a:t>
            </a:r>
            <a:r>
              <a:rPr lang="zh-CN" altLang="zh-CN" sz="1800" dirty="0"/>
              <a:t>、分解综合原则</a:t>
            </a:r>
          </a:p>
          <a:p>
            <a:pPr>
              <a:lnSpc>
                <a:spcPct val="150000"/>
              </a:lnSpc>
            </a:pPr>
            <a:r>
              <a:rPr lang="en-US" altLang="zh-CN" sz="1800" dirty="0"/>
              <a:t>5</a:t>
            </a:r>
            <a:r>
              <a:rPr lang="zh-CN" altLang="zh-CN" sz="1800" dirty="0"/>
              <a:t>、民主原则</a:t>
            </a:r>
          </a:p>
          <a:p>
            <a:endParaRPr lang="zh-CN" altLang="en-US" dirty="0"/>
          </a:p>
        </p:txBody>
      </p:sp>
    </p:spTree>
    <p:extLst>
      <p:ext uri="{BB962C8B-B14F-4D97-AF65-F5344CB8AC3E}">
        <p14:creationId xmlns:p14="http://schemas.microsoft.com/office/powerpoint/2010/main" val="1309585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695</Words>
  <Application>Microsoft Office PowerPoint</Application>
  <PresentationFormat>全屏显示(16:9)</PresentationFormat>
  <Paragraphs>81</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第一章 公共政策概论</vt:lpstr>
      <vt:lpstr>1.1.1 公共政策的概念</vt:lpstr>
      <vt:lpstr>1.1.2公共政策的基本特征</vt:lpstr>
      <vt:lpstr>单元二 公共政策的起源和特征 </vt:lpstr>
      <vt:lpstr>1.2.1公共政策分析的框架</vt:lpstr>
      <vt:lpstr>PowerPoint 演示文稿</vt:lpstr>
      <vt:lpstr>PowerPoint 演示文稿</vt:lpstr>
      <vt:lpstr>PowerPoint 演示文稿</vt:lpstr>
      <vt:lpstr>PowerPoint 演示文稿</vt:lpstr>
      <vt:lpstr>1.2.2公共政策分析的历史沿革</vt:lpstr>
      <vt:lpstr>PowerPoint 演示文稿</vt:lpstr>
      <vt:lpstr>单元三 政府角色和公共政策</vt:lpstr>
      <vt:lpstr>1.3.1社会问题及其解决途径</vt:lpstr>
      <vt:lpstr>1.3.2市场失灵、政府失灵和志愿失灵  </vt:lpstr>
      <vt:lpstr>1.3.3政府角色与公共政策</vt:lpstr>
      <vt:lpstr>单元四 公共政策的主要功能 </vt:lpstr>
      <vt:lpstr>1.4.1公共政策的分类</vt:lpstr>
      <vt:lpstr>1.4.2公共政策的地位</vt:lpstr>
      <vt:lpstr>1.4.3常态社会中公共政策活动的基本功能</vt:lpstr>
      <vt:lpstr>1.4.4 转型社会中公共政策活动的特殊功能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WIN10</cp:lastModifiedBy>
  <cp:revision>55</cp:revision>
  <dcterms:created xsi:type="dcterms:W3CDTF">2016-09-21T01:56:27Z</dcterms:created>
  <dcterms:modified xsi:type="dcterms:W3CDTF">2019-01-28T07:36:41Z</dcterms:modified>
</cp:coreProperties>
</file>