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2"/>
    <p:sldId id="267" r:id="rId3"/>
    <p:sldId id="261" r:id="rId4"/>
    <p:sldId id="342" r:id="rId5"/>
    <p:sldId id="343" r:id="rId6"/>
    <p:sldId id="341" r:id="rId7"/>
    <p:sldId id="311" r:id="rId8"/>
    <p:sldId id="312" r:id="rId9"/>
    <p:sldId id="313" r:id="rId10"/>
    <p:sldId id="314" r:id="rId11"/>
    <p:sldId id="316" r:id="rId12"/>
    <p:sldId id="317" r:id="rId13"/>
    <p:sldId id="344" r:id="rId14"/>
    <p:sldId id="345" r:id="rId15"/>
    <p:sldId id="319" r:id="rId16"/>
    <p:sldId id="318" r:id="rId17"/>
    <p:sldId id="320" r:id="rId18"/>
    <p:sldId id="321" r:id="rId19"/>
    <p:sldId id="323" r:id="rId20"/>
    <p:sldId id="322" r:id="rId21"/>
    <p:sldId id="324" r:id="rId22"/>
    <p:sldId id="326" r:id="rId23"/>
    <p:sldId id="327" r:id="rId24"/>
    <p:sldId id="346" r:id="rId25"/>
    <p:sldId id="347" r:id="rId26"/>
    <p:sldId id="348" r:id="rId27"/>
    <p:sldId id="349" r:id="rId28"/>
    <p:sldId id="350" r:id="rId29"/>
    <p:sldId id="351" r:id="rId30"/>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606"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143000" y="2701528"/>
            <a:ext cx="6858000" cy="12418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F956BA9D-53B9-4113-B532-16A136D4E123}" type="datetimeFigureOut">
              <a:rPr lang="zh-CN" altLang="en-US" smtClean="0"/>
              <a:t>2019-5-19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956BA9D-53B9-4113-B532-16A136D4E123}" type="datetimeFigureOut">
              <a:rPr lang="zh-CN" altLang="en-US" smtClean="0"/>
              <a:t>2019-5-19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273844"/>
            <a:ext cx="1971675" cy="4358879"/>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28651" y="273844"/>
            <a:ext cx="5800725" cy="4358879"/>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956BA9D-53B9-4113-B532-16A136D4E123}" type="datetimeFigureOut">
              <a:rPr lang="zh-CN" altLang="en-US" smtClean="0"/>
              <a:t>2019-5-19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956BA9D-53B9-4113-B532-16A136D4E123}" type="datetimeFigureOut">
              <a:rPr lang="zh-CN" altLang="en-US" smtClean="0"/>
              <a:t>2019-5-19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5"/>
            <a:ext cx="7886700" cy="2139553"/>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623888" y="3442099"/>
            <a:ext cx="7886700" cy="112514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F956BA9D-53B9-4113-B532-16A136D4E123}" type="datetimeFigureOut">
              <a:rPr lang="zh-CN" altLang="en-US" smtClean="0"/>
              <a:t>2019-5-19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28650" y="1369219"/>
            <a:ext cx="3886200" cy="326350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29150" y="1369219"/>
            <a:ext cx="3886200" cy="326350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F956BA9D-53B9-4113-B532-16A136D4E123}" type="datetimeFigureOut">
              <a:rPr lang="zh-CN" altLang="en-US" smtClean="0"/>
              <a:t>2019-5-19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5"/>
            <a:ext cx="7886700" cy="994172"/>
          </a:xfrm>
        </p:spPr>
        <p:txBody>
          <a:bodyPr/>
          <a:lstStyle/>
          <a:p>
            <a:r>
              <a:rPr lang="zh-CN" altLang="en-US"/>
              <a:t>单击此处编辑母版标题样式</a:t>
            </a:r>
          </a:p>
        </p:txBody>
      </p:sp>
      <p:sp>
        <p:nvSpPr>
          <p:cNvPr id="3" name="文本占位符 2"/>
          <p:cNvSpPr>
            <a:spLocks noGrp="1"/>
          </p:cNvSpPr>
          <p:nvPr>
            <p:ph type="body" idx="1"/>
          </p:nvPr>
        </p:nvSpPr>
        <p:spPr>
          <a:xfrm>
            <a:off x="629842" y="1260872"/>
            <a:ext cx="3868340"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29842" y="1878806"/>
            <a:ext cx="3868340" cy="276344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1" y="1260872"/>
            <a:ext cx="3887391"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29151" y="1878806"/>
            <a:ext cx="3887391" cy="276344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F956BA9D-53B9-4113-B532-16A136D4E123}" type="datetimeFigureOut">
              <a:rPr lang="zh-CN" altLang="en-US" smtClean="0"/>
              <a:t>2019-5-19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956BA9D-53B9-4113-B532-16A136D4E123}" type="datetimeFigureOut">
              <a:rPr lang="zh-CN" altLang="en-US" smtClean="0"/>
              <a:t>2019-5-19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956BA9D-53B9-4113-B532-16A136D4E123}" type="datetimeFigureOut">
              <a:rPr lang="zh-CN" altLang="en-US" smtClean="0"/>
              <a:t>2019-5-19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3887391" y="740570"/>
            <a:ext cx="4629150" cy="36552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t>2019-5-19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3887391" y="740570"/>
            <a:ext cx="4629150" cy="36552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t>2019-5-19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5"/>
            <a:ext cx="7886700" cy="994172"/>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956BA9D-53B9-4113-B532-16A136D4E123}" type="datetimeFigureOut">
              <a:rPr lang="zh-CN" altLang="en-US" smtClean="0"/>
              <a:t>2019-5-19</a:t>
            </a:fld>
            <a:endParaRPr lang="zh-CN" altLang="en-US"/>
          </a:p>
        </p:txBody>
      </p:sp>
      <p:sp>
        <p:nvSpPr>
          <p:cNvPr id="5" name="页脚占位符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BB7C437-60B0-490A-BEB5-9629E48331B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2338708" y="2393634"/>
            <a:ext cx="4615366" cy="923330"/>
          </a:xfrm>
          <a:prstGeom prst="rect">
            <a:avLst/>
          </a:prstGeom>
          <a:noFill/>
        </p:spPr>
        <p:txBody>
          <a:bodyPr wrap="none" rtlCol="0">
            <a:spAutoFit/>
          </a:bodyPr>
          <a:lstStyle/>
          <a:p>
            <a:pPr algn="ctr">
              <a:lnSpc>
                <a:spcPct val="150000"/>
              </a:lnSpc>
            </a:pPr>
            <a:r>
              <a:rPr lang="zh-CN" altLang="en-US" sz="3600" b="1" dirty="0">
                <a:latin typeface="微软雅黑" panose="020B0503020204020204" pitchFamily="34" charset="-122"/>
                <a:ea typeface="微软雅黑" panose="020B0503020204020204" pitchFamily="34" charset="-122"/>
              </a:rPr>
              <a:t>单元一  公共政策主体</a:t>
            </a:r>
          </a:p>
        </p:txBody>
      </p:sp>
      <p:sp>
        <p:nvSpPr>
          <p:cNvPr id="7" name="TextBox 6"/>
          <p:cNvSpPr txBox="1"/>
          <p:nvPr/>
        </p:nvSpPr>
        <p:spPr>
          <a:xfrm>
            <a:off x="2457806" y="1479531"/>
            <a:ext cx="4615366" cy="923330"/>
          </a:xfrm>
          <a:prstGeom prst="rect">
            <a:avLst/>
          </a:prstGeom>
          <a:noFill/>
        </p:spPr>
        <p:txBody>
          <a:bodyPr wrap="none" rtlCol="0">
            <a:spAutoFit/>
          </a:bodyPr>
          <a:lstStyle/>
          <a:p>
            <a:pPr>
              <a:lnSpc>
                <a:spcPct val="150000"/>
              </a:lnSpc>
            </a:pPr>
            <a:r>
              <a:rPr lang="zh-CN" altLang="en-US" sz="3600" b="1" dirty="0">
                <a:latin typeface="微软雅黑" panose="020B0503020204020204" pitchFamily="34" charset="-122"/>
                <a:ea typeface="微软雅黑" panose="020B0503020204020204" pitchFamily="34" charset="-122"/>
              </a:rPr>
              <a:t>第二章  公共政策系统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707197" y="655589"/>
            <a:ext cx="2770310" cy="703206"/>
          </a:xfrm>
          <a:prstGeom prst="rect">
            <a:avLst/>
          </a:prstGeom>
          <a:noFill/>
        </p:spPr>
        <p:txBody>
          <a:bodyPr wrap="non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3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2.2.3</a:t>
            </a:r>
            <a:r>
              <a:rPr kumimoji="0" lang="en-US" altLang="zh-CN" sz="3000" b="1" i="0" u="none" strike="noStrike" kern="1200" cap="none" spc="0" normalizeH="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 </a:t>
            </a:r>
            <a:r>
              <a:rPr kumimoji="0" lang="zh-CN" altLang="en-US" sz="3000" b="1" i="0" u="none" strike="noStrike" kern="1200" cap="none" spc="0" normalizeH="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社会问题</a:t>
            </a:r>
            <a:endParaRPr kumimoji="0" lang="zh-CN" altLang="en-US" sz="3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4" name="矩形 3"/>
          <p:cNvSpPr/>
          <p:nvPr/>
        </p:nvSpPr>
        <p:spPr>
          <a:xfrm>
            <a:off x="0" y="2571750"/>
            <a:ext cx="7347593" cy="1955215"/>
          </a:xfrm>
          <a:prstGeom prst="rect">
            <a:avLst/>
          </a:prstGeom>
        </p:spPr>
        <p:txBody>
          <a:bodyPr wrap="square">
            <a:spAutoFit/>
          </a:bodyPr>
          <a:lstStyle/>
          <a:p>
            <a:pPr lvl="0">
              <a:lnSpc>
                <a:spcPct val="150000"/>
              </a:lnSpc>
            </a:pPr>
            <a:endParaRPr lang="en-US" altLang="zh-CN" sz="2800" noProof="0" dirty="0" smtClean="0">
              <a:solidFill>
                <a:prstClr val="black"/>
              </a:solidFill>
              <a:latin typeface="微软雅黑" panose="020B0503020204020204" pitchFamily="34" charset="-122"/>
              <a:ea typeface="微软雅黑" panose="020B0503020204020204" pitchFamily="34" charset="-122"/>
            </a:endParaRPr>
          </a:p>
          <a:p>
            <a:pPr lvl="0">
              <a:lnSpc>
                <a:spcPct val="150000"/>
              </a:lnSpc>
            </a:pPr>
            <a:endParaRPr lang="en-US" altLang="zh-CN" sz="2800" noProof="0" dirty="0" smtClean="0">
              <a:solidFill>
                <a:prstClr val="black"/>
              </a:solidFill>
              <a:latin typeface="微软雅黑" panose="020B0503020204020204" pitchFamily="34" charset="-122"/>
              <a:ea typeface="微软雅黑" panose="020B0503020204020204" pitchFamily="34" charset="-122"/>
            </a:endParaRPr>
          </a:p>
          <a:p>
            <a:pPr lvl="0">
              <a:lnSpc>
                <a:spcPct val="150000"/>
              </a:lnSpc>
            </a:pPr>
            <a:endParaRPr kumimoji="0" lang="zh-CN" altLang="en-US" sz="2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5" name="矩形 4"/>
          <p:cNvSpPr/>
          <p:nvPr/>
        </p:nvSpPr>
        <p:spPr>
          <a:xfrm>
            <a:off x="453196" y="1504845"/>
            <a:ext cx="7497003" cy="2677656"/>
          </a:xfrm>
          <a:prstGeom prst="rect">
            <a:avLst/>
          </a:prstGeom>
        </p:spPr>
        <p:txBody>
          <a:bodyPr wrap="square">
            <a:spAutoFit/>
          </a:bodyPr>
          <a:lstStyle/>
          <a:p>
            <a:r>
              <a:rPr lang="zh-CN" altLang="en-US" sz="2800" dirty="0">
                <a:latin typeface="+mn-ea"/>
              </a:rPr>
              <a:t>（</a:t>
            </a:r>
            <a:r>
              <a:rPr lang="en-US" altLang="zh-CN" sz="2800" dirty="0">
                <a:latin typeface="+mn-ea"/>
              </a:rPr>
              <a:t>1</a:t>
            </a:r>
            <a:r>
              <a:rPr lang="zh-CN" altLang="en-US" sz="2800" dirty="0">
                <a:latin typeface="+mn-ea"/>
              </a:rPr>
              <a:t>）	社会问题是一种客观条件</a:t>
            </a:r>
          </a:p>
          <a:p>
            <a:r>
              <a:rPr lang="zh-CN" altLang="en-US" sz="2800" dirty="0">
                <a:latin typeface="+mn-ea"/>
              </a:rPr>
              <a:t>（</a:t>
            </a:r>
            <a:r>
              <a:rPr lang="en-US" altLang="zh-CN" sz="2800" dirty="0">
                <a:latin typeface="+mn-ea"/>
              </a:rPr>
              <a:t>2</a:t>
            </a:r>
            <a:r>
              <a:rPr lang="zh-CN" altLang="en-US" sz="2800" dirty="0">
                <a:latin typeface="+mn-ea"/>
              </a:rPr>
              <a:t>）	社会问题是一种主观定义</a:t>
            </a:r>
          </a:p>
          <a:p>
            <a:r>
              <a:rPr lang="zh-CN" altLang="en-US" sz="2800" dirty="0">
                <a:latin typeface="+mn-ea"/>
              </a:rPr>
              <a:t>（</a:t>
            </a:r>
            <a:r>
              <a:rPr lang="en-US" altLang="zh-CN" sz="2800" dirty="0">
                <a:latin typeface="+mn-ea"/>
              </a:rPr>
              <a:t>3</a:t>
            </a:r>
            <a:r>
              <a:rPr lang="zh-CN" altLang="en-US" sz="2800" dirty="0">
                <a:latin typeface="+mn-ea"/>
              </a:rPr>
              <a:t>）</a:t>
            </a:r>
            <a:r>
              <a:rPr lang="zh-CN" altLang="en-US" sz="2800">
                <a:latin typeface="+mn-ea"/>
              </a:rPr>
              <a:t>	</a:t>
            </a:r>
            <a:r>
              <a:rPr lang="zh-CN" altLang="en-US" sz="2800" smtClean="0">
                <a:latin typeface="+mn-ea"/>
              </a:rPr>
              <a:t>社</a:t>
            </a:r>
            <a:r>
              <a:rPr lang="zh-CN" altLang="en-US" sz="2800" dirty="0">
                <a:latin typeface="+mn-ea"/>
              </a:rPr>
              <a:t>会问题受价值判断的影响</a:t>
            </a:r>
          </a:p>
          <a:p>
            <a:r>
              <a:rPr lang="zh-CN" altLang="en-US" sz="2800" dirty="0">
                <a:latin typeface="+mn-ea"/>
              </a:rPr>
              <a:t>（</a:t>
            </a:r>
            <a:r>
              <a:rPr lang="en-US" altLang="zh-CN" sz="2800" dirty="0">
                <a:latin typeface="+mn-ea"/>
              </a:rPr>
              <a:t>4</a:t>
            </a:r>
            <a:r>
              <a:rPr lang="zh-CN" altLang="en-US" sz="2800" dirty="0">
                <a:latin typeface="+mn-ea"/>
              </a:rPr>
              <a:t>）	社会问题是一个关系到大多数人的问题</a:t>
            </a:r>
          </a:p>
          <a:p>
            <a:r>
              <a:rPr lang="zh-CN" altLang="en-US" sz="2800" dirty="0">
                <a:latin typeface="+mn-ea"/>
              </a:rPr>
              <a:t>（</a:t>
            </a:r>
            <a:r>
              <a:rPr lang="en-US" altLang="zh-CN" sz="2800" dirty="0">
                <a:latin typeface="+mn-ea"/>
              </a:rPr>
              <a:t>5</a:t>
            </a:r>
            <a:r>
              <a:rPr lang="zh-CN" altLang="en-US" sz="2800" dirty="0">
                <a:latin typeface="+mn-ea"/>
              </a:rPr>
              <a:t>）	社会问题的形成往往具有一个发展过程</a:t>
            </a:r>
          </a:p>
          <a:p>
            <a:r>
              <a:rPr lang="zh-CN" altLang="en-US" sz="2800" dirty="0">
                <a:latin typeface="+mn-ea"/>
              </a:rPr>
              <a:t>（</a:t>
            </a:r>
            <a:r>
              <a:rPr lang="en-US" altLang="zh-CN" sz="2800" dirty="0">
                <a:latin typeface="+mn-ea"/>
              </a:rPr>
              <a:t>6</a:t>
            </a:r>
            <a:r>
              <a:rPr lang="zh-CN" altLang="en-US" sz="2800" dirty="0">
                <a:latin typeface="+mn-ea"/>
              </a:rPr>
              <a:t>）	社会问题往往是系统性的问题</a:t>
            </a:r>
          </a:p>
        </p:txBody>
      </p:sp>
    </p:spTree>
    <p:extLst>
      <p:ext uri="{BB962C8B-B14F-4D97-AF65-F5344CB8AC3E}">
        <p14:creationId xmlns:p14="http://schemas.microsoft.com/office/powerpoint/2010/main" val="597893403"/>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707197" y="655589"/>
            <a:ext cx="2656496" cy="703206"/>
          </a:xfrm>
          <a:prstGeom prst="rect">
            <a:avLst/>
          </a:prstGeom>
          <a:noFill/>
        </p:spPr>
        <p:txBody>
          <a:bodyPr wrap="non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3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2.2.4</a:t>
            </a:r>
            <a:r>
              <a:rPr kumimoji="0" lang="zh-CN" altLang="en-US" sz="3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政策问题</a:t>
            </a:r>
            <a:endParaRPr kumimoji="0" lang="zh-CN" altLang="en-US" sz="3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4" name="矩形 3"/>
          <p:cNvSpPr/>
          <p:nvPr/>
        </p:nvSpPr>
        <p:spPr>
          <a:xfrm>
            <a:off x="707197" y="1829491"/>
            <a:ext cx="7845132" cy="1308884"/>
          </a:xfrm>
          <a:prstGeom prst="rect">
            <a:avLst/>
          </a:prstGeom>
        </p:spPr>
        <p:txBody>
          <a:bodyPr wrap="square">
            <a:spAutoFit/>
          </a:bodyPr>
          <a:lstStyle/>
          <a:p>
            <a:pPr lvl="0">
              <a:lnSpc>
                <a:spcPct val="150000"/>
              </a:lnSpc>
            </a:pPr>
            <a:r>
              <a:rPr lang="en-US" altLang="zh-CN" sz="2800" dirty="0" smtClean="0">
                <a:solidFill>
                  <a:prstClr val="black"/>
                </a:solidFill>
                <a:latin typeface="微软雅黑" panose="020B0503020204020204" pitchFamily="34" charset="-122"/>
                <a:ea typeface="微软雅黑" panose="020B0503020204020204" pitchFamily="34" charset="-122"/>
              </a:rPr>
              <a:t>1</a:t>
            </a:r>
            <a:r>
              <a:rPr lang="zh-CN" altLang="en-US" sz="2800" dirty="0" smtClean="0">
                <a:solidFill>
                  <a:prstClr val="black"/>
                </a:solidFill>
                <a:latin typeface="微软雅黑" panose="020B0503020204020204" pitchFamily="34" charset="-122"/>
                <a:ea typeface="微软雅黑" panose="020B0503020204020204" pitchFamily="34" charset="-122"/>
              </a:rPr>
              <a:t>、政策问题属性</a:t>
            </a:r>
            <a:endParaRPr lang="en-US" altLang="zh-CN" sz="2800" dirty="0" smtClean="0">
              <a:solidFill>
                <a:prstClr val="black"/>
              </a:solidFill>
              <a:latin typeface="微软雅黑" panose="020B0503020204020204" pitchFamily="34" charset="-122"/>
              <a:ea typeface="微软雅黑" panose="020B0503020204020204" pitchFamily="34" charset="-122"/>
            </a:endParaRPr>
          </a:p>
          <a:p>
            <a:pPr lvl="0">
              <a:lnSpc>
                <a:spcPct val="150000"/>
              </a:lnSpc>
            </a:pPr>
            <a:r>
              <a:rPr lang="en-US" altLang="zh-CN" sz="2800" dirty="0" smtClean="0">
                <a:solidFill>
                  <a:prstClr val="black"/>
                </a:solidFill>
                <a:latin typeface="微软雅黑" panose="020B0503020204020204" pitchFamily="34" charset="-122"/>
                <a:ea typeface="微软雅黑" panose="020B0503020204020204" pitchFamily="34" charset="-122"/>
              </a:rPr>
              <a:t>2</a:t>
            </a:r>
            <a:r>
              <a:rPr lang="zh-CN" altLang="en-US" sz="2800" dirty="0" smtClean="0">
                <a:solidFill>
                  <a:prstClr val="black"/>
                </a:solidFill>
                <a:latin typeface="微软雅黑" panose="020B0503020204020204" pitchFamily="34" charset="-122"/>
                <a:ea typeface="微软雅黑" panose="020B0503020204020204" pitchFamily="34" charset="-122"/>
              </a:rPr>
              <a:t>、政策问题分类</a:t>
            </a:r>
            <a:endParaRPr lang="zh-CN" altLang="en-US" sz="2800"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89328919"/>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707197" y="776612"/>
            <a:ext cx="2770310" cy="784830"/>
          </a:xfrm>
          <a:prstGeom prst="rect">
            <a:avLst/>
          </a:prstGeom>
          <a:noFill/>
        </p:spPr>
        <p:txBody>
          <a:bodyPr wrap="non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3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2.2.5 </a:t>
            </a:r>
            <a:r>
              <a:rPr kumimoji="0" lang="zh-CN" altLang="en-US" sz="3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目标群体</a:t>
            </a:r>
            <a:endParaRPr kumimoji="0" lang="zh-CN" altLang="en-US" sz="3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4" name="矩形 3"/>
          <p:cNvSpPr/>
          <p:nvPr/>
        </p:nvSpPr>
        <p:spPr>
          <a:xfrm>
            <a:off x="707197" y="1857199"/>
            <a:ext cx="7845132" cy="1955215"/>
          </a:xfrm>
          <a:prstGeom prst="rect">
            <a:avLst/>
          </a:prstGeom>
        </p:spPr>
        <p:txBody>
          <a:bodyPr wrap="square">
            <a:spAutoFit/>
          </a:bodyPr>
          <a:lstStyle/>
          <a:p>
            <a:pPr lvl="0">
              <a:lnSpc>
                <a:spcPct val="150000"/>
              </a:lnSpc>
            </a:pPr>
            <a:r>
              <a:rPr lang="zh-CN" altLang="en-US" sz="2800" dirty="0">
                <a:solidFill>
                  <a:prstClr val="black"/>
                </a:solidFill>
                <a:latin typeface="微软雅黑" panose="020B0503020204020204" pitchFamily="34" charset="-122"/>
                <a:ea typeface="微软雅黑" panose="020B0503020204020204" pitchFamily="34" charset="-122"/>
              </a:rPr>
              <a:t> </a:t>
            </a:r>
            <a:r>
              <a:rPr lang="zh-CN" altLang="en-US" sz="2800" dirty="0" smtClean="0">
                <a:solidFill>
                  <a:prstClr val="black"/>
                </a:solidFill>
                <a:latin typeface="微软雅黑" panose="020B0503020204020204" pitchFamily="34" charset="-122"/>
                <a:ea typeface="微软雅黑" panose="020B0503020204020204" pitchFamily="34" charset="-122"/>
              </a:rPr>
              <a:t>      所</a:t>
            </a:r>
            <a:r>
              <a:rPr lang="zh-CN" altLang="en-US" sz="2800" dirty="0">
                <a:solidFill>
                  <a:prstClr val="black"/>
                </a:solidFill>
                <a:latin typeface="微软雅黑" panose="020B0503020204020204" pitchFamily="34" charset="-122"/>
                <a:ea typeface="微软雅黑" panose="020B0503020204020204" pitchFamily="34" charset="-122"/>
              </a:rPr>
              <a:t>谓目标群体，就是公共政策直接作用与影响的公共群体或那些受公共政策规范、管制、调节和制约的社会成员。</a:t>
            </a:r>
            <a:endParaRPr kumimoji="0" lang="zh-CN" altLang="en-US" sz="2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1476876853"/>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707197" y="611512"/>
            <a:ext cx="2770310" cy="784830"/>
          </a:xfrm>
          <a:prstGeom prst="rect">
            <a:avLst/>
          </a:prstGeom>
          <a:noFill/>
        </p:spPr>
        <p:txBody>
          <a:bodyPr wrap="non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3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2.2.5 </a:t>
            </a:r>
            <a:r>
              <a:rPr kumimoji="0" lang="zh-CN" altLang="en-US" sz="3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目标群体</a:t>
            </a:r>
            <a:endParaRPr kumimoji="0" lang="zh-CN" altLang="en-US" sz="3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2" name="矩形 1"/>
          <p:cNvSpPr/>
          <p:nvPr/>
        </p:nvSpPr>
        <p:spPr>
          <a:xfrm>
            <a:off x="254000" y="1526081"/>
            <a:ext cx="7899399" cy="3970318"/>
          </a:xfrm>
          <a:prstGeom prst="rect">
            <a:avLst/>
          </a:prstGeom>
        </p:spPr>
        <p:txBody>
          <a:bodyPr wrap="square">
            <a:spAutoFit/>
          </a:bodyPr>
          <a:lstStyle/>
          <a:p>
            <a:pPr>
              <a:lnSpc>
                <a:spcPct val="150000"/>
              </a:lnSpc>
            </a:pPr>
            <a:r>
              <a:rPr lang="en-US" altLang="zh-CN" sz="2800" dirty="0">
                <a:solidFill>
                  <a:prstClr val="black"/>
                </a:solidFill>
                <a:latin typeface="微软雅黑" panose="020B0503020204020204" pitchFamily="34" charset="-122"/>
                <a:ea typeface="微软雅黑" panose="020B0503020204020204" pitchFamily="34" charset="-122"/>
              </a:rPr>
              <a:t>1</a:t>
            </a:r>
            <a:r>
              <a:rPr lang="zh-CN" altLang="en-US" sz="2800" dirty="0">
                <a:solidFill>
                  <a:prstClr val="black"/>
                </a:solidFill>
                <a:latin typeface="微软雅黑" panose="020B0503020204020204" pitchFamily="34" charset="-122"/>
                <a:ea typeface="微软雅黑" panose="020B0503020204020204" pitchFamily="34" charset="-122"/>
              </a:rPr>
              <a:t>、目标问题原意接受和服从某一政策的原</a:t>
            </a:r>
            <a:r>
              <a:rPr lang="zh-CN" altLang="en-US" sz="2800" dirty="0" smtClean="0">
                <a:solidFill>
                  <a:prstClr val="black"/>
                </a:solidFill>
                <a:latin typeface="微软雅黑" panose="020B0503020204020204" pitchFamily="34" charset="-122"/>
                <a:ea typeface="微软雅黑" panose="020B0503020204020204" pitchFamily="34" charset="-122"/>
              </a:rPr>
              <a:t>因</a:t>
            </a:r>
            <a:endParaRPr lang="en-US" altLang="zh-CN" sz="2800"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en-US" altLang="zh-CN" sz="2800" dirty="0">
                <a:solidFill>
                  <a:prstClr val="black"/>
                </a:solidFill>
                <a:latin typeface="微软雅黑" panose="020B0503020204020204" pitchFamily="34" charset="-122"/>
                <a:ea typeface="微软雅黑" panose="020B0503020204020204" pitchFamily="34" charset="-122"/>
              </a:rPr>
              <a:t>2</a:t>
            </a:r>
            <a:r>
              <a:rPr lang="zh-CN" altLang="en-US" sz="2800" dirty="0">
                <a:solidFill>
                  <a:prstClr val="black"/>
                </a:solidFill>
                <a:latin typeface="微软雅黑" panose="020B0503020204020204" pitchFamily="34" charset="-122"/>
                <a:ea typeface="微软雅黑" panose="020B0503020204020204" pitchFamily="34" charset="-122"/>
              </a:rPr>
              <a:t>、目标群体类</a:t>
            </a:r>
            <a:r>
              <a:rPr lang="zh-CN" altLang="en-US" sz="2800" dirty="0" smtClean="0">
                <a:solidFill>
                  <a:prstClr val="black"/>
                </a:solidFill>
                <a:latin typeface="微软雅黑" panose="020B0503020204020204" pitchFamily="34" charset="-122"/>
                <a:ea typeface="微软雅黑" panose="020B0503020204020204" pitchFamily="34" charset="-122"/>
              </a:rPr>
              <a:t>型</a:t>
            </a:r>
            <a:endParaRPr lang="en-US" altLang="zh-CN" sz="2800" dirty="0" smtClean="0">
              <a:solidFill>
                <a:prstClr val="black"/>
              </a:solidFill>
              <a:latin typeface="微软雅黑" panose="020B0503020204020204" pitchFamily="34" charset="-122"/>
              <a:ea typeface="微软雅黑" panose="020B0503020204020204" pitchFamily="34" charset="-122"/>
            </a:endParaRPr>
          </a:p>
          <a:p>
            <a:pPr>
              <a:lnSpc>
                <a:spcPct val="150000"/>
              </a:lnSpc>
            </a:pPr>
            <a:r>
              <a:rPr lang="zh-CN" altLang="zh-CN" sz="2800" dirty="0"/>
              <a:t>（</a:t>
            </a:r>
            <a:r>
              <a:rPr lang="en-US" altLang="zh-CN" sz="2800" dirty="0"/>
              <a:t>1</a:t>
            </a:r>
            <a:r>
              <a:rPr lang="zh-CN" altLang="zh-CN" sz="2800" dirty="0"/>
              <a:t>）以目标群体的数量和区域范围为标准</a:t>
            </a:r>
          </a:p>
          <a:p>
            <a:pPr>
              <a:lnSpc>
                <a:spcPct val="150000"/>
              </a:lnSpc>
            </a:pPr>
            <a:r>
              <a:rPr lang="en-US" altLang="zh-CN" sz="2800" dirty="0" smtClean="0"/>
              <a:t>   (</a:t>
            </a:r>
            <a:r>
              <a:rPr lang="en-US" altLang="zh-CN" sz="2800" dirty="0"/>
              <a:t>2)</a:t>
            </a:r>
            <a:r>
              <a:rPr lang="zh-CN" altLang="zh-CN" sz="2800" dirty="0"/>
              <a:t>以公共政策对目标群体的利益影响为标</a:t>
            </a:r>
            <a:r>
              <a:rPr lang="zh-CN" altLang="zh-CN" sz="2800" dirty="0" smtClean="0"/>
              <a:t>准</a:t>
            </a:r>
            <a:endParaRPr lang="en-US" altLang="zh-CN" sz="2800" dirty="0" smtClean="0"/>
          </a:p>
          <a:p>
            <a:pPr>
              <a:lnSpc>
                <a:spcPct val="150000"/>
              </a:lnSpc>
            </a:pPr>
            <a:r>
              <a:rPr lang="en-US" altLang="zh-CN" sz="2800" dirty="0" smtClean="0"/>
              <a:t>   (</a:t>
            </a:r>
            <a:r>
              <a:rPr lang="en-US" altLang="zh-CN" sz="2800" dirty="0"/>
              <a:t>3)</a:t>
            </a:r>
            <a:r>
              <a:rPr lang="zh-CN" altLang="zh-CN" sz="2800" dirty="0"/>
              <a:t>以政策客体对政策内容的态度为标</a:t>
            </a:r>
            <a:r>
              <a:rPr lang="zh-CN" altLang="zh-CN" sz="2800" dirty="0" smtClean="0"/>
              <a:t>准</a:t>
            </a:r>
            <a:endParaRPr lang="zh-CN" altLang="zh-CN" sz="2800" dirty="0"/>
          </a:p>
          <a:p>
            <a:pPr>
              <a:lnSpc>
                <a:spcPct val="150000"/>
              </a:lnSpc>
            </a:pPr>
            <a:endParaRPr lang="zh-CN" altLang="en-US" sz="28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175702019"/>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5897" y="333736"/>
            <a:ext cx="5351145" cy="584775"/>
          </a:xfrm>
          <a:prstGeom prst="rect">
            <a:avLst/>
          </a:prstGeom>
          <a:noFill/>
        </p:spPr>
        <p:txBody>
          <a:bodyPr wrap="none" rtlCol="0">
            <a:spAutoFit/>
          </a:bodyPr>
          <a:lstStyle/>
          <a:p>
            <a:r>
              <a:rPr kumimoji="0" lang="en-US" altLang="zh-CN" sz="3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2.2.6</a:t>
            </a:r>
            <a:r>
              <a:rPr kumimoji="0" lang="en-US" altLang="zh-CN" sz="3000" b="1" i="0" u="none" strike="noStrike" kern="1200" cap="none" spc="0" normalizeH="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 </a:t>
            </a:r>
            <a:r>
              <a:rPr lang="zh-CN" altLang="zh-CN" sz="3200" b="1" dirty="0" smtClean="0"/>
              <a:t>政</a:t>
            </a:r>
            <a:r>
              <a:rPr lang="zh-CN" altLang="zh-CN" sz="3200" b="1" dirty="0"/>
              <a:t>策主体与客体的关系</a:t>
            </a:r>
            <a:endParaRPr lang="zh-CN" altLang="zh-CN" sz="3200" dirty="0"/>
          </a:p>
        </p:txBody>
      </p:sp>
      <p:sp>
        <p:nvSpPr>
          <p:cNvPr id="2" name="矩形 1"/>
          <p:cNvSpPr/>
          <p:nvPr/>
        </p:nvSpPr>
        <p:spPr>
          <a:xfrm>
            <a:off x="254000" y="957739"/>
            <a:ext cx="8559800" cy="4616648"/>
          </a:xfrm>
          <a:prstGeom prst="rect">
            <a:avLst/>
          </a:prstGeom>
        </p:spPr>
        <p:txBody>
          <a:bodyPr wrap="square">
            <a:spAutoFit/>
          </a:bodyPr>
          <a:lstStyle/>
          <a:p>
            <a:r>
              <a:rPr lang="en-US" altLang="zh-CN" sz="2800" dirty="0" smtClean="0"/>
              <a:t>        </a:t>
            </a:r>
            <a:r>
              <a:rPr lang="zh-CN" altLang="zh-CN" sz="2800" dirty="0" smtClean="0"/>
              <a:t>相</a:t>
            </a:r>
            <a:r>
              <a:rPr lang="zh-CN" altLang="zh-CN" sz="2800" dirty="0"/>
              <a:t>互依存、不可分离，都以另一方存在为前提（地位上具有相对性）公共政策主体在某些情况下可以作为客体而存在，公共政策客体也可以作为主体而存在：</a:t>
            </a:r>
            <a:r>
              <a:rPr lang="en-US" altLang="zh-CN" sz="2800" dirty="0"/>
              <a:t>1</a:t>
            </a:r>
            <a:r>
              <a:rPr lang="zh-CN" altLang="zh-CN" sz="2800" dirty="0"/>
              <a:t>、公共权力机关、国家公职人员既是公共政策的主体，也是公共政策的客体。</a:t>
            </a:r>
            <a:r>
              <a:rPr lang="en-US" altLang="zh-CN" sz="2800" dirty="0"/>
              <a:t>2</a:t>
            </a:r>
            <a:r>
              <a:rPr lang="zh-CN" altLang="zh-CN" sz="2800" dirty="0"/>
              <a:t>、公民既是公共政策的主体，也是公共政策的客体。</a:t>
            </a:r>
          </a:p>
          <a:p>
            <a:r>
              <a:rPr lang="zh-CN" altLang="zh-CN" sz="2800" dirty="0"/>
              <a:t>相互影响，相互作用</a:t>
            </a:r>
            <a:r>
              <a:rPr lang="zh-CN" altLang="zh-CN" sz="2800" dirty="0" smtClean="0"/>
              <a:t>。</a:t>
            </a:r>
            <a:endParaRPr lang="en-US" altLang="zh-CN" sz="2800" dirty="0" smtClean="0"/>
          </a:p>
          <a:p>
            <a:r>
              <a:rPr lang="zh-CN" altLang="en-US" sz="2800" dirty="0"/>
              <a:t>案</a:t>
            </a:r>
            <a:r>
              <a:rPr lang="zh-CN" altLang="en-US" sz="2800" dirty="0" smtClean="0"/>
              <a:t>例</a:t>
            </a:r>
            <a:r>
              <a:rPr lang="en-US" altLang="zh-CN" sz="2800" dirty="0" smtClean="0"/>
              <a:t>2-2-1</a:t>
            </a:r>
          </a:p>
          <a:p>
            <a:r>
              <a:rPr lang="zh-CN" altLang="en-US" sz="2800" dirty="0"/>
              <a:t>案</a:t>
            </a:r>
            <a:r>
              <a:rPr lang="zh-CN" altLang="en-US" sz="2800" dirty="0" smtClean="0"/>
              <a:t>例</a:t>
            </a:r>
            <a:r>
              <a:rPr lang="en-US" altLang="zh-CN" sz="2800" dirty="0" smtClean="0"/>
              <a:t>2-2-2</a:t>
            </a:r>
            <a:endParaRPr lang="zh-CN" altLang="zh-CN" sz="2800" dirty="0"/>
          </a:p>
          <a:p>
            <a:pPr>
              <a:lnSpc>
                <a:spcPct val="150000"/>
              </a:lnSpc>
            </a:pPr>
            <a:endParaRPr lang="zh-CN" altLang="en-US" sz="2800" b="1"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762019812"/>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2863384" y="1871029"/>
            <a:ext cx="4615366" cy="923330"/>
          </a:xfrm>
          <a:prstGeom prst="rect">
            <a:avLst/>
          </a:prstGeom>
          <a:noFill/>
        </p:spPr>
        <p:txBody>
          <a:bodyPr wrap="none" rtlCol="0">
            <a:spAutoFit/>
          </a:bodyPr>
          <a:lstStyle/>
          <a:p>
            <a:pPr lvl="0">
              <a:lnSpc>
                <a:spcPct val="150000"/>
              </a:lnSpc>
            </a:pPr>
            <a:r>
              <a:rPr lang="zh-CN" altLang="en-US" sz="3600" b="1" dirty="0">
                <a:solidFill>
                  <a:prstClr val="black"/>
                </a:solidFill>
                <a:latin typeface="微软雅黑" panose="020B0503020204020204" pitchFamily="34" charset="-122"/>
                <a:ea typeface="微软雅黑" panose="020B0503020204020204" pitchFamily="34" charset="-122"/>
              </a:rPr>
              <a:t>单元三  公</a:t>
            </a:r>
            <a:r>
              <a:rPr lang="zh-CN" altLang="en-US" sz="3600" b="1" dirty="0" smtClean="0">
                <a:solidFill>
                  <a:prstClr val="black"/>
                </a:solidFill>
                <a:latin typeface="微软雅黑" panose="020B0503020204020204" pitchFamily="34" charset="-122"/>
                <a:ea typeface="微软雅黑" panose="020B0503020204020204" pitchFamily="34" charset="-122"/>
              </a:rPr>
              <a:t>共政策环境</a:t>
            </a:r>
            <a:endParaRPr kumimoji="0" lang="zh-CN" altLang="en-US" sz="36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375673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707197" y="776612"/>
            <a:ext cx="4580100" cy="703206"/>
          </a:xfrm>
          <a:prstGeom prst="rect">
            <a:avLst/>
          </a:prstGeom>
          <a:noFill/>
        </p:spPr>
        <p:txBody>
          <a:bodyPr wrap="none" rtlCol="0">
            <a:spAutoFit/>
          </a:bodyPr>
          <a:lstStyle/>
          <a:p>
            <a:pPr lvl="0">
              <a:lnSpc>
                <a:spcPct val="150000"/>
              </a:lnSpc>
            </a:pPr>
            <a:r>
              <a:rPr lang="en-US" altLang="zh-CN" sz="3000" b="1" dirty="0" smtClean="0">
                <a:solidFill>
                  <a:prstClr val="black"/>
                </a:solidFill>
                <a:latin typeface="微软雅黑" panose="020B0503020204020204" pitchFamily="34" charset="-122"/>
                <a:ea typeface="微软雅黑" panose="020B0503020204020204" pitchFamily="34" charset="-122"/>
              </a:rPr>
              <a:t>2.3.1</a:t>
            </a:r>
            <a:r>
              <a:rPr lang="zh-CN" altLang="zh-CN" sz="3000" b="1" dirty="0">
                <a:solidFill>
                  <a:prstClr val="black"/>
                </a:solidFill>
                <a:latin typeface="微软雅黑" panose="020B0503020204020204" pitchFamily="34" charset="-122"/>
                <a:ea typeface="微软雅黑" panose="020B0503020204020204" pitchFamily="34" charset="-122"/>
              </a:rPr>
              <a:t>公共政策环境的概念</a:t>
            </a:r>
            <a:endParaRPr lang="zh-CN" altLang="en-US" sz="3000" b="1" dirty="0">
              <a:solidFill>
                <a:prstClr val="black"/>
              </a:solidFill>
              <a:latin typeface="微软雅黑" panose="020B0503020204020204" pitchFamily="34" charset="-122"/>
              <a:ea typeface="微软雅黑" panose="020B0503020204020204" pitchFamily="34" charset="-122"/>
            </a:endParaRPr>
          </a:p>
        </p:txBody>
      </p:sp>
      <p:sp>
        <p:nvSpPr>
          <p:cNvPr id="4" name="矩形 3"/>
          <p:cNvSpPr/>
          <p:nvPr/>
        </p:nvSpPr>
        <p:spPr>
          <a:xfrm>
            <a:off x="592897" y="1730199"/>
            <a:ext cx="7845132" cy="3108543"/>
          </a:xfrm>
          <a:prstGeom prst="rect">
            <a:avLst/>
          </a:prstGeom>
        </p:spPr>
        <p:txBody>
          <a:bodyPr wrap="square">
            <a:spAutoFit/>
          </a:bodyPr>
          <a:lstStyle/>
          <a:p>
            <a:r>
              <a:rPr lang="en-US" altLang="zh-CN" sz="2800" dirty="0" smtClean="0"/>
              <a:t>        </a:t>
            </a:r>
            <a:r>
              <a:rPr lang="zh-CN" altLang="zh-CN" sz="2800" dirty="0" smtClean="0"/>
              <a:t>政</a:t>
            </a:r>
            <a:r>
              <a:rPr lang="zh-CN" altLang="zh-CN" sz="2800" dirty="0"/>
              <a:t>策环境是指作用和影响公共政策的外部条件的总和，包括自然环境和社会环境</a:t>
            </a:r>
          </a:p>
          <a:p>
            <a:r>
              <a:rPr lang="zh-CN" altLang="zh-CN" sz="2800" dirty="0"/>
              <a:t>涉及诸多因素，从人到物，从自然到社会，从历史到文化，几乎无所不包。研究政策不能不研究环境，这种研究可以借助行政生态学的研究方法和理论成果，把政策与环境的互动视为一个生态系统</a:t>
            </a:r>
          </a:p>
        </p:txBody>
      </p:sp>
    </p:spTree>
    <p:extLst>
      <p:ext uri="{BB962C8B-B14F-4D97-AF65-F5344CB8AC3E}">
        <p14:creationId xmlns:p14="http://schemas.microsoft.com/office/powerpoint/2010/main" val="3047873684"/>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80197" y="439621"/>
            <a:ext cx="5734262" cy="703206"/>
          </a:xfrm>
          <a:prstGeom prst="rect">
            <a:avLst/>
          </a:prstGeom>
          <a:noFill/>
        </p:spPr>
        <p:txBody>
          <a:bodyPr wrap="none" rtlCol="0">
            <a:spAutoFit/>
          </a:bodyPr>
          <a:lstStyle/>
          <a:p>
            <a:pPr lvl="0">
              <a:lnSpc>
                <a:spcPct val="150000"/>
              </a:lnSpc>
              <a:defRPr/>
            </a:pPr>
            <a:r>
              <a:rPr kumimoji="0" lang="en-US" altLang="zh-CN" sz="3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2.3.2</a:t>
            </a:r>
            <a:r>
              <a:rPr lang="zh-CN" altLang="zh-CN" sz="3000" b="1" dirty="0">
                <a:solidFill>
                  <a:prstClr val="black"/>
                </a:solidFill>
                <a:latin typeface="微软雅黑" panose="020B0503020204020204" pitchFamily="34" charset="-122"/>
                <a:ea typeface="微软雅黑" panose="020B0503020204020204" pitchFamily="34" charset="-122"/>
              </a:rPr>
              <a:t>公共政策与政策环境的关系</a:t>
            </a:r>
            <a:endParaRPr lang="zh-CN" altLang="en-US" sz="3000" b="1" dirty="0">
              <a:solidFill>
                <a:prstClr val="black"/>
              </a:solidFill>
              <a:latin typeface="微软雅黑" panose="020B0503020204020204" pitchFamily="34" charset="-122"/>
              <a:ea typeface="微软雅黑" panose="020B0503020204020204" pitchFamily="34" charset="-122"/>
            </a:endParaRPr>
          </a:p>
        </p:txBody>
      </p:sp>
      <p:sp>
        <p:nvSpPr>
          <p:cNvPr id="4" name="矩形 3"/>
          <p:cNvSpPr/>
          <p:nvPr/>
        </p:nvSpPr>
        <p:spPr>
          <a:xfrm>
            <a:off x="440496" y="1275998"/>
            <a:ext cx="8170103" cy="3539430"/>
          </a:xfrm>
          <a:prstGeom prst="rect">
            <a:avLst/>
          </a:prstGeom>
        </p:spPr>
        <p:txBody>
          <a:bodyPr wrap="square">
            <a:spAutoFit/>
          </a:bodyPr>
          <a:lstStyle/>
          <a:p>
            <a:r>
              <a:rPr lang="zh-CN" altLang="zh-CN" sz="2800" dirty="0"/>
              <a:t>首先，公共政策是随着社会的发展由环境的需要</a:t>
            </a:r>
            <a:r>
              <a:rPr lang="zh-CN" altLang="zh-CN" sz="2800" dirty="0" smtClean="0"/>
              <a:t>而</a:t>
            </a:r>
            <a:r>
              <a:rPr lang="en-US" altLang="zh-CN" sz="2800" dirty="0" smtClean="0"/>
              <a:t>             </a:t>
            </a:r>
            <a:r>
              <a:rPr lang="zh-CN" altLang="zh-CN" sz="2800" dirty="0" smtClean="0"/>
              <a:t>产</a:t>
            </a:r>
            <a:r>
              <a:rPr lang="zh-CN" altLang="zh-CN" sz="2800" dirty="0"/>
              <a:t>生。</a:t>
            </a:r>
          </a:p>
          <a:p>
            <a:r>
              <a:rPr lang="zh-CN" altLang="zh-CN" sz="2800" dirty="0"/>
              <a:t>其次</a:t>
            </a:r>
            <a:r>
              <a:rPr lang="zh-CN" altLang="zh-CN" sz="2800" dirty="0" smtClean="0"/>
              <a:t>，公</a:t>
            </a:r>
            <a:r>
              <a:rPr lang="zh-CN" altLang="zh-CN" sz="2800" dirty="0"/>
              <a:t>共政策必须适应政策环境，有什么的政策环境，就应该有什么样的公共政策。</a:t>
            </a:r>
          </a:p>
          <a:p>
            <a:r>
              <a:rPr lang="zh-CN" altLang="zh-CN" sz="2800" dirty="0"/>
              <a:t>再次，政策环境的发展变化必然导致公共政策的</a:t>
            </a:r>
            <a:r>
              <a:rPr lang="zh-CN" altLang="zh-CN" sz="2800" dirty="0" smtClean="0"/>
              <a:t>发展</a:t>
            </a:r>
            <a:r>
              <a:rPr lang="zh-CN" altLang="zh-CN" sz="2800" dirty="0"/>
              <a:t>变化。</a:t>
            </a:r>
          </a:p>
          <a:p>
            <a:r>
              <a:rPr lang="zh-CN" altLang="zh-CN" sz="2800" dirty="0"/>
              <a:t>最后，公共政策也不是完全消极和被动的，它对政策环境也具有一定的能动作用。</a:t>
            </a:r>
          </a:p>
        </p:txBody>
      </p:sp>
    </p:spTree>
    <p:extLst>
      <p:ext uri="{BB962C8B-B14F-4D97-AF65-F5344CB8AC3E}">
        <p14:creationId xmlns:p14="http://schemas.microsoft.com/office/powerpoint/2010/main" val="3551330385"/>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707197" y="535312"/>
            <a:ext cx="4309193" cy="784830"/>
          </a:xfrm>
          <a:prstGeom prst="rect">
            <a:avLst/>
          </a:prstGeom>
          <a:noFill/>
        </p:spPr>
        <p:txBody>
          <a:bodyPr wrap="none" rtlCol="0">
            <a:spAutoFit/>
          </a:bodyPr>
          <a:lstStyle/>
          <a:p>
            <a:pPr lvl="0">
              <a:lnSpc>
                <a:spcPct val="150000"/>
              </a:lnSpc>
            </a:pPr>
            <a:r>
              <a:rPr lang="en-US" altLang="zh-CN" sz="3000" b="1" dirty="0" smtClean="0">
                <a:solidFill>
                  <a:prstClr val="black"/>
                </a:solidFill>
                <a:latin typeface="微软雅黑" panose="020B0503020204020204" pitchFamily="34" charset="-122"/>
                <a:ea typeface="微软雅黑" panose="020B0503020204020204" pitchFamily="34" charset="-122"/>
              </a:rPr>
              <a:t>2.3.3 </a:t>
            </a:r>
            <a:r>
              <a:rPr lang="zh-CN" altLang="en-US" sz="3000" b="1" dirty="0" smtClean="0">
                <a:solidFill>
                  <a:prstClr val="black"/>
                </a:solidFill>
                <a:latin typeface="微软雅黑" panose="020B0503020204020204" pitchFamily="34" charset="-122"/>
                <a:ea typeface="微软雅黑" panose="020B0503020204020204" pitchFamily="34" charset="-122"/>
              </a:rPr>
              <a:t>公共政策环境特征</a:t>
            </a:r>
            <a:endParaRPr kumimoji="0" lang="zh-CN" altLang="en-US" sz="3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4" name="矩形 3"/>
          <p:cNvSpPr/>
          <p:nvPr/>
        </p:nvSpPr>
        <p:spPr>
          <a:xfrm>
            <a:off x="542097" y="1386641"/>
            <a:ext cx="7845132" cy="3323987"/>
          </a:xfrm>
          <a:prstGeom prst="rect">
            <a:avLst/>
          </a:prstGeom>
        </p:spPr>
        <p:txBody>
          <a:bodyPr wrap="square">
            <a:spAutoFit/>
          </a:bodyPr>
          <a:lstStyle/>
          <a:p>
            <a:pPr lvl="0">
              <a:lnSpc>
                <a:spcPct val="150000"/>
              </a:lnSpc>
            </a:pPr>
            <a:r>
              <a:rPr lang="zh-CN" altLang="zh-CN" sz="2800" dirty="0"/>
              <a:t>第一，多样性与复杂性</a:t>
            </a:r>
            <a:r>
              <a:rPr lang="zh-CN" altLang="zh-CN" sz="2800" dirty="0" smtClean="0"/>
              <a:t>。</a:t>
            </a:r>
            <a:endParaRPr lang="en-US" altLang="zh-CN" sz="2800" dirty="0" smtClean="0"/>
          </a:p>
          <a:p>
            <a:pPr lvl="0">
              <a:lnSpc>
                <a:spcPct val="150000"/>
              </a:lnSpc>
            </a:pPr>
            <a:r>
              <a:rPr lang="zh-CN" altLang="zh-CN" sz="2800" dirty="0" smtClean="0"/>
              <a:t>第</a:t>
            </a:r>
            <a:r>
              <a:rPr lang="zh-CN" altLang="zh-CN" sz="2800" dirty="0"/>
              <a:t>二，动态性与稳定性。</a:t>
            </a:r>
            <a:endParaRPr lang="zh-CN" altLang="en-US" sz="2800" dirty="0">
              <a:solidFill>
                <a:prstClr val="black"/>
              </a:solidFill>
              <a:latin typeface="微软雅黑" panose="020B0503020204020204" pitchFamily="34" charset="-122"/>
              <a:ea typeface="微软雅黑" panose="020B0503020204020204" pitchFamily="34" charset="-122"/>
            </a:endParaRPr>
          </a:p>
          <a:p>
            <a:pPr lvl="0">
              <a:lnSpc>
                <a:spcPct val="150000"/>
              </a:lnSpc>
            </a:pPr>
            <a:r>
              <a:rPr lang="zh-CN" altLang="zh-CN" sz="2800" dirty="0"/>
              <a:t>第三，确定性与突发性</a:t>
            </a:r>
            <a:r>
              <a:rPr lang="zh-CN" altLang="zh-CN" sz="2800" dirty="0" smtClean="0"/>
              <a:t>。</a:t>
            </a:r>
            <a:endParaRPr lang="en-US" altLang="zh-CN" sz="2800" dirty="0" smtClean="0"/>
          </a:p>
          <a:p>
            <a:pPr lvl="0">
              <a:lnSpc>
                <a:spcPct val="150000"/>
              </a:lnSpc>
            </a:pPr>
            <a:r>
              <a:rPr lang="zh-CN" altLang="zh-CN" sz="2800" dirty="0"/>
              <a:t>第四，交叉性与定向性</a:t>
            </a:r>
            <a:r>
              <a:rPr lang="zh-CN" altLang="zh-CN" sz="2800" dirty="0" smtClean="0"/>
              <a:t>。</a:t>
            </a:r>
            <a:endParaRPr lang="en-US" altLang="zh-CN" sz="2800" dirty="0" smtClean="0"/>
          </a:p>
          <a:p>
            <a:pPr lvl="0">
              <a:lnSpc>
                <a:spcPct val="150000"/>
              </a:lnSpc>
            </a:pPr>
            <a:r>
              <a:rPr lang="zh-CN" altLang="zh-CN" sz="2800" dirty="0"/>
              <a:t>第五，主观性和客观性。</a:t>
            </a:r>
            <a:endParaRPr lang="zh-CN" altLang="en-US" sz="2800"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07550237"/>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707196" y="467331"/>
            <a:ext cx="5858703" cy="1523494"/>
          </a:xfrm>
          <a:prstGeom prst="rect">
            <a:avLst/>
          </a:prstGeom>
          <a:noFill/>
        </p:spPr>
        <p:txBody>
          <a:bodyPr wrap="square" rtlCol="0">
            <a:spAutoFit/>
          </a:bodyPr>
          <a:lstStyle/>
          <a:p>
            <a:pPr>
              <a:lnSpc>
                <a:spcPct val="150000"/>
              </a:lnSpc>
              <a:defRPr/>
            </a:pPr>
            <a:r>
              <a:rPr kumimoji="0" lang="en-US" altLang="zh-CN" sz="3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2.3.4</a:t>
            </a:r>
            <a:r>
              <a:rPr lang="zh-CN" altLang="zh-CN" sz="3200" b="1" dirty="0"/>
              <a:t>公共政策环境构成</a:t>
            </a: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zh-CN" altLang="en-US" sz="3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4" name="矩形 3"/>
          <p:cNvSpPr/>
          <p:nvPr/>
        </p:nvSpPr>
        <p:spPr>
          <a:xfrm>
            <a:off x="578223" y="1346213"/>
            <a:ext cx="8202706" cy="2246769"/>
          </a:xfrm>
          <a:prstGeom prst="rect">
            <a:avLst/>
          </a:prstGeom>
        </p:spPr>
        <p:txBody>
          <a:bodyPr wrap="square">
            <a:spAutoFit/>
          </a:bodyPr>
          <a:lstStyle/>
          <a:p>
            <a:r>
              <a:rPr lang="zh-CN" altLang="zh-CN" sz="2800" dirty="0"/>
              <a:t>（</a:t>
            </a:r>
            <a:r>
              <a:rPr lang="en-US" altLang="zh-CN" sz="2800" dirty="0"/>
              <a:t>1</a:t>
            </a:r>
            <a:r>
              <a:rPr lang="zh-CN" altLang="zh-CN" sz="2800" dirty="0"/>
              <a:t>）政治环境</a:t>
            </a:r>
          </a:p>
          <a:p>
            <a:r>
              <a:rPr lang="zh-CN" altLang="zh-CN" sz="2800" dirty="0"/>
              <a:t>（</a:t>
            </a:r>
            <a:r>
              <a:rPr lang="en-US" altLang="zh-CN" sz="2800" dirty="0"/>
              <a:t>2</a:t>
            </a:r>
            <a:r>
              <a:rPr lang="zh-CN" altLang="zh-CN" sz="2800" dirty="0"/>
              <a:t>）经济环境</a:t>
            </a:r>
          </a:p>
          <a:p>
            <a:r>
              <a:rPr lang="zh-CN" altLang="zh-CN" sz="2800" dirty="0"/>
              <a:t>（</a:t>
            </a:r>
            <a:r>
              <a:rPr lang="en-US" altLang="zh-CN" sz="2800" dirty="0"/>
              <a:t>3</a:t>
            </a:r>
            <a:r>
              <a:rPr lang="zh-CN" altLang="zh-CN" sz="2800" dirty="0"/>
              <a:t>）自然环</a:t>
            </a:r>
            <a:r>
              <a:rPr lang="zh-CN" altLang="zh-CN" sz="2800" dirty="0" smtClean="0"/>
              <a:t>境</a:t>
            </a:r>
            <a:endParaRPr lang="en-US" altLang="zh-CN" sz="2800" dirty="0" smtClean="0"/>
          </a:p>
          <a:p>
            <a:r>
              <a:rPr lang="zh-CN" altLang="zh-CN" sz="2800" dirty="0"/>
              <a:t>（</a:t>
            </a:r>
            <a:r>
              <a:rPr lang="en-US" altLang="zh-CN" sz="2800" dirty="0"/>
              <a:t>4</a:t>
            </a:r>
            <a:r>
              <a:rPr lang="zh-CN" altLang="zh-CN" sz="2800" dirty="0"/>
              <a:t>）国际环境</a:t>
            </a:r>
          </a:p>
          <a:p>
            <a:endParaRPr lang="zh-CN" altLang="zh-CN" sz="2800" dirty="0"/>
          </a:p>
        </p:txBody>
      </p:sp>
    </p:spTree>
    <p:extLst>
      <p:ext uri="{BB962C8B-B14F-4D97-AF65-F5344CB8AC3E}">
        <p14:creationId xmlns:p14="http://schemas.microsoft.com/office/powerpoint/2010/main" val="565517348"/>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07304" y="794244"/>
            <a:ext cx="4309193" cy="784830"/>
          </a:xfrm>
          <a:prstGeom prst="rect">
            <a:avLst/>
          </a:prstGeom>
          <a:noFill/>
        </p:spPr>
        <p:txBody>
          <a:bodyPr wrap="none" rtlCol="0">
            <a:spAutoFit/>
          </a:bodyPr>
          <a:lstStyle/>
          <a:p>
            <a:pPr>
              <a:lnSpc>
                <a:spcPct val="150000"/>
              </a:lnSpc>
            </a:pPr>
            <a:r>
              <a:rPr lang="en-US" altLang="zh-CN" sz="3000" b="1" dirty="0">
                <a:latin typeface="微软雅黑" panose="020B0503020204020204" pitchFamily="34" charset="-122"/>
                <a:ea typeface="微软雅黑" panose="020B0503020204020204" pitchFamily="34" charset="-122"/>
              </a:rPr>
              <a:t>2.1.1 </a:t>
            </a:r>
            <a:r>
              <a:rPr lang="zh-CN" altLang="en-US" sz="3000" b="1" dirty="0">
                <a:latin typeface="微软雅黑" panose="020B0503020204020204" pitchFamily="34" charset="-122"/>
                <a:ea typeface="微软雅黑" panose="020B0503020204020204" pitchFamily="34" charset="-122"/>
              </a:rPr>
              <a:t>公共政</a:t>
            </a:r>
            <a:r>
              <a:rPr lang="zh-CN" altLang="en-US" sz="3000" b="1" dirty="0" smtClean="0">
                <a:latin typeface="微软雅黑" panose="020B0503020204020204" pitchFamily="34" charset="-122"/>
                <a:ea typeface="微软雅黑" panose="020B0503020204020204" pitchFamily="34" charset="-122"/>
              </a:rPr>
              <a:t>策系统概念</a:t>
            </a:r>
            <a:endParaRPr lang="zh-CN" altLang="en-US" sz="3000" b="1" dirty="0">
              <a:latin typeface="微软雅黑" panose="020B0503020204020204" pitchFamily="34" charset="-122"/>
              <a:ea typeface="微软雅黑" panose="020B0503020204020204" pitchFamily="34" charset="-122"/>
            </a:endParaRPr>
          </a:p>
        </p:txBody>
      </p:sp>
      <p:sp>
        <p:nvSpPr>
          <p:cNvPr id="4" name="TextBox 3"/>
          <p:cNvSpPr txBox="1"/>
          <p:nvPr/>
        </p:nvSpPr>
        <p:spPr>
          <a:xfrm>
            <a:off x="661356" y="1749541"/>
            <a:ext cx="8018818" cy="1015663"/>
          </a:xfrm>
          <a:prstGeom prst="rect">
            <a:avLst/>
          </a:prstGeom>
          <a:noFill/>
        </p:spPr>
        <p:txBody>
          <a:bodyPr wrap="square" rtlCol="0">
            <a:spAutoFit/>
          </a:bodyPr>
          <a:lstStyle/>
          <a:p>
            <a:pPr indent="720000"/>
            <a:r>
              <a:rPr lang="zh-CN" altLang="en-US" sz="3000" dirty="0">
                <a:latin typeface="微软雅黑" panose="020B0503020204020204" pitchFamily="34" charset="-122"/>
                <a:ea typeface="微软雅黑" panose="020B0503020204020204" pitchFamily="34" charset="-122"/>
              </a:rPr>
              <a:t>由政策主体、政策客体及其与政策环境相互作用而构成的社会政治系</a:t>
            </a:r>
            <a:r>
              <a:rPr lang="zh-CN" altLang="en-US" sz="3000" dirty="0" smtClean="0">
                <a:latin typeface="微软雅黑" panose="020B0503020204020204" pitchFamily="34" charset="-122"/>
                <a:ea typeface="微软雅黑" panose="020B0503020204020204" pitchFamily="34" charset="-122"/>
              </a:rPr>
              <a:t>统。</a:t>
            </a:r>
            <a:endParaRPr lang="zh-CN" altLang="en-US" sz="3000" dirty="0">
              <a:latin typeface="微软雅黑" panose="020B0503020204020204" pitchFamily="34" charset="-122"/>
              <a:ea typeface="微软雅黑" panose="020B0503020204020204" pitchFamily="34"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707197" y="776612"/>
            <a:ext cx="6503703" cy="553998"/>
          </a:xfrm>
          <a:prstGeom prst="rect">
            <a:avLst/>
          </a:prstGeom>
          <a:noFill/>
        </p:spPr>
        <p:txBody>
          <a:bodyPr wrap="none" rtlCol="0">
            <a:spAutoFit/>
          </a:bodyPr>
          <a:lstStyle/>
          <a:p>
            <a:r>
              <a:rPr kumimoji="0" lang="en-US" altLang="zh-CN" sz="3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2.3.5</a:t>
            </a:r>
            <a:r>
              <a:rPr lang="zh-CN" altLang="zh-CN" sz="3000" b="1" dirty="0">
                <a:solidFill>
                  <a:prstClr val="black"/>
                </a:solidFill>
                <a:latin typeface="微软雅黑" panose="020B0503020204020204" pitchFamily="34" charset="-122"/>
                <a:ea typeface="微软雅黑" panose="020B0503020204020204" pitchFamily="34" charset="-122"/>
              </a:rPr>
              <a:t>公共政策环境对公共政策的影响</a:t>
            </a:r>
          </a:p>
        </p:txBody>
      </p:sp>
      <p:sp>
        <p:nvSpPr>
          <p:cNvPr id="4" name="矩形 3"/>
          <p:cNvSpPr/>
          <p:nvPr/>
        </p:nvSpPr>
        <p:spPr>
          <a:xfrm>
            <a:off x="707197" y="1615153"/>
            <a:ext cx="7845132" cy="3108543"/>
          </a:xfrm>
          <a:prstGeom prst="rect">
            <a:avLst/>
          </a:prstGeom>
        </p:spPr>
        <p:txBody>
          <a:bodyPr wrap="square">
            <a:spAutoFit/>
          </a:bodyPr>
          <a:lstStyle/>
          <a:p>
            <a:r>
              <a:rPr lang="zh-CN" altLang="zh-CN" sz="2800" dirty="0"/>
              <a:t>（</a:t>
            </a:r>
            <a:r>
              <a:rPr lang="en-US" altLang="zh-CN" sz="2800" dirty="0"/>
              <a:t>1</a:t>
            </a:r>
            <a:r>
              <a:rPr lang="zh-CN" altLang="zh-CN" sz="2800" dirty="0"/>
              <a:t>）政治环境</a:t>
            </a:r>
          </a:p>
          <a:p>
            <a:r>
              <a:rPr lang="zh-CN" altLang="zh-CN" sz="2800" dirty="0"/>
              <a:t>（</a:t>
            </a:r>
            <a:r>
              <a:rPr lang="en-US" altLang="zh-CN" sz="2800" dirty="0"/>
              <a:t>2</a:t>
            </a:r>
            <a:r>
              <a:rPr lang="zh-CN" altLang="zh-CN" sz="2800" dirty="0"/>
              <a:t>）经济环境</a:t>
            </a:r>
          </a:p>
          <a:p>
            <a:r>
              <a:rPr lang="zh-CN" altLang="zh-CN" sz="2800" dirty="0"/>
              <a:t>（</a:t>
            </a:r>
            <a:r>
              <a:rPr lang="en-US" altLang="zh-CN" sz="2800" dirty="0"/>
              <a:t>3</a:t>
            </a:r>
            <a:r>
              <a:rPr lang="zh-CN" altLang="zh-CN" sz="2800" dirty="0"/>
              <a:t>）自然环境</a:t>
            </a:r>
          </a:p>
          <a:p>
            <a:r>
              <a:rPr lang="zh-CN" altLang="zh-CN" sz="2800" dirty="0"/>
              <a:t>（</a:t>
            </a:r>
            <a:r>
              <a:rPr lang="en-US" altLang="zh-CN" sz="2800" dirty="0"/>
              <a:t>4</a:t>
            </a:r>
            <a:r>
              <a:rPr lang="zh-CN" altLang="zh-CN" sz="2800" dirty="0"/>
              <a:t>）国际环</a:t>
            </a:r>
            <a:r>
              <a:rPr lang="zh-CN" altLang="zh-CN" sz="2800" dirty="0" smtClean="0"/>
              <a:t>境</a:t>
            </a:r>
            <a:endParaRPr lang="en-US" altLang="zh-CN" sz="2800" dirty="0" smtClean="0"/>
          </a:p>
          <a:p>
            <a:endParaRPr lang="en-US" altLang="zh-CN" sz="2800" dirty="0" smtClean="0"/>
          </a:p>
          <a:p>
            <a:r>
              <a:rPr lang="zh-CN" altLang="en-US" sz="2800" dirty="0"/>
              <a:t>案</a:t>
            </a:r>
            <a:r>
              <a:rPr lang="zh-CN" altLang="en-US" sz="2800" dirty="0" smtClean="0"/>
              <a:t>例</a:t>
            </a:r>
            <a:r>
              <a:rPr lang="en-US" altLang="zh-CN" sz="2800" dirty="0" smtClean="0"/>
              <a:t>2-3-1</a:t>
            </a:r>
          </a:p>
          <a:p>
            <a:r>
              <a:rPr lang="zh-CN" altLang="en-US" sz="2800" dirty="0"/>
              <a:t>案</a:t>
            </a:r>
            <a:r>
              <a:rPr lang="zh-CN" altLang="en-US" sz="2800" dirty="0" smtClean="0"/>
              <a:t>例</a:t>
            </a:r>
            <a:r>
              <a:rPr lang="en-US" altLang="zh-CN" sz="2800" dirty="0" smtClean="0"/>
              <a:t>2-3-2</a:t>
            </a:r>
            <a:endParaRPr lang="zh-CN" altLang="zh-CN" sz="2800" dirty="0"/>
          </a:p>
        </p:txBody>
      </p:sp>
    </p:spTree>
    <p:extLst>
      <p:ext uri="{BB962C8B-B14F-4D97-AF65-F5344CB8AC3E}">
        <p14:creationId xmlns:p14="http://schemas.microsoft.com/office/powerpoint/2010/main" val="488970992"/>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2688573" y="2059287"/>
            <a:ext cx="4477508" cy="923330"/>
          </a:xfrm>
          <a:prstGeom prst="rect">
            <a:avLst/>
          </a:prstGeom>
          <a:noFill/>
        </p:spPr>
        <p:txBody>
          <a:bodyPr wrap="non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36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单元</a:t>
            </a:r>
            <a:r>
              <a:rPr lang="zh-CN" altLang="en-US" sz="3600" b="1" dirty="0">
                <a:solidFill>
                  <a:prstClr val="black"/>
                </a:solidFill>
                <a:latin typeface="微软雅黑" panose="020B0503020204020204" pitchFamily="34" charset="-122"/>
                <a:ea typeface="微软雅黑" panose="020B0503020204020204" pitchFamily="34" charset="-122"/>
              </a:rPr>
              <a:t>四</a:t>
            </a:r>
            <a:r>
              <a:rPr kumimoji="0" lang="zh-CN" altLang="en-US" sz="36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 </a:t>
            </a:r>
            <a:r>
              <a:rPr kumimoji="0" lang="zh-CN" altLang="en-US" sz="36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公共政策工具</a:t>
            </a:r>
            <a:endParaRPr kumimoji="0" lang="zh-CN" altLang="en-US" sz="36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3627032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707197" y="305967"/>
            <a:ext cx="4580100" cy="703206"/>
          </a:xfrm>
          <a:prstGeom prst="rect">
            <a:avLst/>
          </a:prstGeom>
          <a:noFill/>
        </p:spPr>
        <p:txBody>
          <a:bodyPr wrap="none" rtlCol="0">
            <a:spAutoFit/>
          </a:bodyPr>
          <a:lstStyle/>
          <a:p>
            <a:pPr lvl="0">
              <a:lnSpc>
                <a:spcPct val="150000"/>
              </a:lnSpc>
            </a:pPr>
            <a:r>
              <a:rPr kumimoji="0" lang="en-US" altLang="zh-CN" sz="3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2.4.1</a:t>
            </a:r>
            <a:r>
              <a:rPr lang="zh-CN" altLang="zh-CN" sz="3000" b="1" dirty="0">
                <a:solidFill>
                  <a:prstClr val="black"/>
                </a:solidFill>
                <a:latin typeface="微软雅黑" panose="020B0503020204020204" pitchFamily="34" charset="-122"/>
                <a:ea typeface="微软雅黑" panose="020B0503020204020204" pitchFamily="34" charset="-122"/>
              </a:rPr>
              <a:t>政策工具研究的兴起</a:t>
            </a:r>
            <a:endParaRPr lang="zh-CN" altLang="en-US" sz="3000" b="1" dirty="0">
              <a:solidFill>
                <a:prstClr val="black"/>
              </a:solidFill>
              <a:latin typeface="微软雅黑" panose="020B0503020204020204" pitchFamily="34" charset="-122"/>
              <a:ea typeface="微软雅黑" panose="020B0503020204020204" pitchFamily="34" charset="-122"/>
            </a:endParaRPr>
          </a:p>
        </p:txBody>
      </p:sp>
      <p:sp>
        <p:nvSpPr>
          <p:cNvPr id="4" name="矩形 3"/>
          <p:cNvSpPr/>
          <p:nvPr/>
        </p:nvSpPr>
        <p:spPr>
          <a:xfrm>
            <a:off x="441510" y="1352191"/>
            <a:ext cx="8054788" cy="1955215"/>
          </a:xfrm>
          <a:prstGeom prst="rect">
            <a:avLst/>
          </a:prstGeom>
        </p:spPr>
        <p:txBody>
          <a:bodyPr wrap="square">
            <a:spAutoFit/>
          </a:bodyPr>
          <a:lstStyle/>
          <a:p>
            <a:pPr>
              <a:lnSpc>
                <a:spcPct val="150000"/>
              </a:lnSpc>
            </a:pPr>
            <a:r>
              <a:rPr lang="en-US" altLang="zh-CN" sz="2800" dirty="0" smtClean="0"/>
              <a:t>        </a:t>
            </a:r>
            <a:r>
              <a:rPr lang="zh-CN" altLang="zh-CN" sz="2800" dirty="0" smtClean="0"/>
              <a:t>政</a:t>
            </a:r>
            <a:r>
              <a:rPr lang="zh-CN" altLang="zh-CN" sz="2800" dirty="0"/>
              <a:t>策工具成为</a:t>
            </a:r>
            <a:r>
              <a:rPr lang="en-US" altLang="zh-CN" sz="2800" dirty="0"/>
              <a:t>20</a:t>
            </a:r>
            <a:r>
              <a:rPr lang="zh-CN" altLang="zh-CN" sz="2800" dirty="0"/>
              <a:t>世纪</a:t>
            </a:r>
            <a:r>
              <a:rPr lang="en-US" altLang="zh-CN" sz="2800" dirty="0"/>
              <a:t>90</a:t>
            </a:r>
            <a:r>
              <a:rPr lang="zh-CN" altLang="zh-CN" sz="2800" dirty="0"/>
              <a:t>年代西方政策科学研究的一个焦点，并正在成为一个学科分支或主题领域。</a:t>
            </a:r>
          </a:p>
          <a:p>
            <a:pPr lvl="0">
              <a:lnSpc>
                <a:spcPct val="150000"/>
              </a:lnSpc>
            </a:pPr>
            <a:endParaRPr lang="zh-CN" altLang="en-US" sz="2800"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290407990"/>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707197" y="776612"/>
            <a:ext cx="4195379" cy="703206"/>
          </a:xfrm>
          <a:prstGeom prst="rect">
            <a:avLst/>
          </a:prstGeom>
          <a:noFill/>
        </p:spPr>
        <p:txBody>
          <a:bodyPr wrap="none" rtlCol="0">
            <a:spAutoFit/>
          </a:bodyPr>
          <a:lstStyle/>
          <a:p>
            <a:pPr lvl="0">
              <a:lnSpc>
                <a:spcPct val="150000"/>
              </a:lnSpc>
            </a:pPr>
            <a:r>
              <a:rPr lang="en-US" altLang="zh-CN" sz="3000" b="1" dirty="0" smtClean="0">
                <a:solidFill>
                  <a:prstClr val="black"/>
                </a:solidFill>
                <a:latin typeface="微软雅黑" panose="020B0503020204020204" pitchFamily="34" charset="-122"/>
                <a:ea typeface="微软雅黑" panose="020B0503020204020204" pitchFamily="34" charset="-122"/>
              </a:rPr>
              <a:t>2.4.2</a:t>
            </a:r>
            <a:r>
              <a:rPr lang="zh-CN" altLang="zh-CN" sz="3000" b="1" dirty="0">
                <a:solidFill>
                  <a:prstClr val="black"/>
                </a:solidFill>
                <a:latin typeface="微软雅黑" panose="020B0503020204020204" pitchFamily="34" charset="-122"/>
                <a:ea typeface="微软雅黑" panose="020B0503020204020204" pitchFamily="34" charset="-122"/>
              </a:rPr>
              <a:t>政策工具研究途径</a:t>
            </a:r>
            <a:endParaRPr lang="zh-CN" altLang="en-US" sz="3000" b="1" dirty="0">
              <a:solidFill>
                <a:prstClr val="black"/>
              </a:solidFill>
              <a:latin typeface="微软雅黑" panose="020B0503020204020204" pitchFamily="34" charset="-122"/>
              <a:ea typeface="微软雅黑" panose="020B0503020204020204" pitchFamily="34" charset="-122"/>
            </a:endParaRPr>
          </a:p>
        </p:txBody>
      </p:sp>
      <p:sp>
        <p:nvSpPr>
          <p:cNvPr id="4" name="矩形 3"/>
          <p:cNvSpPr/>
          <p:nvPr/>
        </p:nvSpPr>
        <p:spPr>
          <a:xfrm>
            <a:off x="771630" y="1830305"/>
            <a:ext cx="7318270" cy="2677656"/>
          </a:xfrm>
          <a:prstGeom prst="rect">
            <a:avLst/>
          </a:prstGeom>
        </p:spPr>
        <p:txBody>
          <a:bodyPr wrap="square">
            <a:spAutoFit/>
          </a:bodyPr>
          <a:lstStyle/>
          <a:p>
            <a:pPr lvl="0">
              <a:lnSpc>
                <a:spcPct val="150000"/>
              </a:lnSpc>
            </a:pPr>
            <a:r>
              <a:rPr lang="en-US" altLang="zh-CN" sz="2800" dirty="0"/>
              <a:t>1.</a:t>
            </a:r>
            <a:r>
              <a:rPr lang="zh-CN" altLang="zh-CN" sz="2800" dirty="0"/>
              <a:t>工具主义。</a:t>
            </a:r>
            <a:endParaRPr lang="zh-CN" altLang="en-US" sz="2800" dirty="0">
              <a:solidFill>
                <a:prstClr val="black"/>
              </a:solidFill>
              <a:latin typeface="微软雅黑" panose="020B0503020204020204" pitchFamily="34" charset="-122"/>
              <a:ea typeface="微软雅黑" panose="020B0503020204020204" pitchFamily="34" charset="-122"/>
            </a:endParaRPr>
          </a:p>
          <a:p>
            <a:pPr lvl="0">
              <a:lnSpc>
                <a:spcPct val="150000"/>
              </a:lnSpc>
            </a:pPr>
            <a:r>
              <a:rPr lang="en-US" altLang="zh-CN" sz="2800" dirty="0"/>
              <a:t>2.</a:t>
            </a:r>
            <a:r>
              <a:rPr lang="zh-CN" altLang="zh-CN" sz="2800" dirty="0"/>
              <a:t>过程主义。</a:t>
            </a:r>
            <a:r>
              <a:rPr lang="zh-CN" altLang="en-US" sz="2800" dirty="0" smtClean="0">
                <a:solidFill>
                  <a:prstClr val="black"/>
                </a:solidFill>
                <a:latin typeface="微软雅黑" panose="020B0503020204020204" pitchFamily="34" charset="-122"/>
                <a:ea typeface="微软雅黑" panose="020B0503020204020204" pitchFamily="34" charset="-122"/>
              </a:rPr>
              <a:t> </a:t>
            </a:r>
            <a:endParaRPr lang="zh-CN" altLang="en-US" sz="2800" dirty="0">
              <a:solidFill>
                <a:prstClr val="black"/>
              </a:solidFill>
              <a:latin typeface="微软雅黑" panose="020B0503020204020204" pitchFamily="34" charset="-122"/>
              <a:ea typeface="微软雅黑" panose="020B0503020204020204" pitchFamily="34" charset="-122"/>
            </a:endParaRPr>
          </a:p>
          <a:p>
            <a:pPr lvl="0">
              <a:lnSpc>
                <a:spcPct val="150000"/>
              </a:lnSpc>
            </a:pPr>
            <a:r>
              <a:rPr lang="en-US" altLang="zh-CN" sz="2800" dirty="0"/>
              <a:t>3.</a:t>
            </a:r>
            <a:r>
              <a:rPr lang="zh-CN" altLang="zh-CN" sz="2800" dirty="0"/>
              <a:t>权变主义</a:t>
            </a:r>
            <a:r>
              <a:rPr lang="zh-CN" altLang="zh-CN" sz="2800" dirty="0" smtClean="0"/>
              <a:t>。</a:t>
            </a:r>
            <a:endParaRPr lang="en-US" altLang="zh-CN" sz="2800" dirty="0" smtClean="0"/>
          </a:p>
          <a:p>
            <a:pPr lvl="0">
              <a:lnSpc>
                <a:spcPct val="150000"/>
              </a:lnSpc>
            </a:pPr>
            <a:r>
              <a:rPr lang="en-US" altLang="zh-CN" sz="2800" dirty="0" smtClean="0"/>
              <a:t> </a:t>
            </a:r>
            <a:r>
              <a:rPr lang="en-US" altLang="zh-CN" sz="2800" dirty="0"/>
              <a:t>4.</a:t>
            </a:r>
            <a:r>
              <a:rPr lang="zh-CN" altLang="zh-CN" sz="2800" dirty="0"/>
              <a:t>构建主义。</a:t>
            </a:r>
            <a:endParaRPr lang="zh-CN" altLang="en-US" sz="2800"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507580813"/>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17500" y="624212"/>
            <a:ext cx="6959599" cy="1523494"/>
          </a:xfrm>
          <a:prstGeom prst="rect">
            <a:avLst/>
          </a:prstGeom>
          <a:noFill/>
        </p:spPr>
        <p:txBody>
          <a:bodyPr wrap="square" rtlCol="0">
            <a:spAutoFit/>
          </a:bodyPr>
          <a:lstStyle/>
          <a:p>
            <a:pPr>
              <a:lnSpc>
                <a:spcPct val="150000"/>
              </a:lnSpc>
            </a:pPr>
            <a:r>
              <a:rPr lang="en-US" altLang="zh-CN" sz="3000" b="1" dirty="0" smtClean="0">
                <a:solidFill>
                  <a:prstClr val="black"/>
                </a:solidFill>
                <a:latin typeface="微软雅黑" panose="020B0503020204020204" pitchFamily="34" charset="-122"/>
                <a:ea typeface="微软雅黑" panose="020B0503020204020204" pitchFamily="34" charset="-122"/>
              </a:rPr>
              <a:t>2.4.3</a:t>
            </a:r>
            <a:r>
              <a:rPr lang="zh-CN" altLang="zh-CN" sz="3200" b="1" dirty="0"/>
              <a:t>公共政策工具概念</a:t>
            </a:r>
          </a:p>
          <a:p>
            <a:pPr lvl="0">
              <a:lnSpc>
                <a:spcPct val="150000"/>
              </a:lnSpc>
            </a:pPr>
            <a:endParaRPr lang="zh-CN" altLang="en-US" sz="3000" b="1" dirty="0">
              <a:solidFill>
                <a:prstClr val="black"/>
              </a:solidFill>
              <a:latin typeface="微软雅黑" panose="020B0503020204020204" pitchFamily="34" charset="-122"/>
              <a:ea typeface="微软雅黑" panose="020B0503020204020204" pitchFamily="34" charset="-122"/>
            </a:endParaRPr>
          </a:p>
        </p:txBody>
      </p:sp>
      <p:sp>
        <p:nvSpPr>
          <p:cNvPr id="4" name="矩形 3"/>
          <p:cNvSpPr/>
          <p:nvPr/>
        </p:nvSpPr>
        <p:spPr>
          <a:xfrm>
            <a:off x="317500" y="1739900"/>
            <a:ext cx="7772400" cy="2768061"/>
          </a:xfrm>
          <a:prstGeom prst="rect">
            <a:avLst/>
          </a:prstGeom>
        </p:spPr>
        <p:txBody>
          <a:bodyPr wrap="square">
            <a:spAutoFit/>
          </a:bodyPr>
          <a:lstStyle/>
          <a:p>
            <a:r>
              <a:rPr lang="en-US" altLang="zh-CN" sz="2800" dirty="0" smtClean="0"/>
              <a:t>        </a:t>
            </a:r>
            <a:r>
              <a:rPr lang="zh-CN" altLang="zh-CN" sz="2800" dirty="0" smtClean="0"/>
              <a:t>又</a:t>
            </a:r>
            <a:r>
              <a:rPr lang="zh-CN" altLang="zh-CN" sz="2800" dirty="0"/>
              <a:t>称治理工具或政府工具，是在特定的政策环境下，政策主体选择的、用以影响政策客体、实现政策目标的手段和途径。政策目标的手段，是将政策目标转化为具体行动的路径和机制。政策方案只有通过适当的政策工具才能得到有效的执行，从而达到政策设计的理想状态。</a:t>
            </a:r>
          </a:p>
        </p:txBody>
      </p:sp>
    </p:spTree>
    <p:extLst>
      <p:ext uri="{BB962C8B-B14F-4D97-AF65-F5344CB8AC3E}">
        <p14:creationId xmlns:p14="http://schemas.microsoft.com/office/powerpoint/2010/main" val="2533558189"/>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17500" y="408312"/>
            <a:ext cx="6959599" cy="2262158"/>
          </a:xfrm>
          <a:prstGeom prst="rect">
            <a:avLst/>
          </a:prstGeom>
          <a:noFill/>
        </p:spPr>
        <p:txBody>
          <a:bodyPr wrap="square" rtlCol="0">
            <a:spAutoFit/>
          </a:bodyPr>
          <a:lstStyle/>
          <a:p>
            <a:pPr>
              <a:lnSpc>
                <a:spcPct val="150000"/>
              </a:lnSpc>
            </a:pPr>
            <a:r>
              <a:rPr lang="en-US" altLang="zh-CN" sz="3000" b="1" dirty="0" smtClean="0">
                <a:solidFill>
                  <a:prstClr val="black"/>
                </a:solidFill>
                <a:latin typeface="微软雅黑" panose="020B0503020204020204" pitchFamily="34" charset="-122"/>
                <a:ea typeface="微软雅黑" panose="020B0503020204020204" pitchFamily="34" charset="-122"/>
              </a:rPr>
              <a:t>2.4.4</a:t>
            </a:r>
            <a:r>
              <a:rPr lang="zh-CN" altLang="zh-CN" sz="3200" b="1" dirty="0"/>
              <a:t>公共政策工具类型</a:t>
            </a:r>
          </a:p>
          <a:p>
            <a:pPr>
              <a:lnSpc>
                <a:spcPct val="150000"/>
              </a:lnSpc>
            </a:pPr>
            <a:endParaRPr lang="zh-CN" altLang="zh-CN" sz="3200" b="1" dirty="0"/>
          </a:p>
          <a:p>
            <a:pPr lvl="0">
              <a:lnSpc>
                <a:spcPct val="150000"/>
              </a:lnSpc>
            </a:pPr>
            <a:endParaRPr lang="zh-CN" altLang="en-US" sz="3000" b="1" dirty="0">
              <a:solidFill>
                <a:prstClr val="black"/>
              </a:solidFill>
              <a:latin typeface="微软雅黑" panose="020B0503020204020204" pitchFamily="34" charset="-122"/>
              <a:ea typeface="微软雅黑" panose="020B0503020204020204" pitchFamily="34" charset="-122"/>
            </a:endParaRPr>
          </a:p>
        </p:txBody>
      </p:sp>
      <p:sp>
        <p:nvSpPr>
          <p:cNvPr id="4" name="矩形 3"/>
          <p:cNvSpPr/>
          <p:nvPr/>
        </p:nvSpPr>
        <p:spPr>
          <a:xfrm>
            <a:off x="317500" y="1254164"/>
            <a:ext cx="7772400" cy="3970318"/>
          </a:xfrm>
          <a:prstGeom prst="rect">
            <a:avLst/>
          </a:prstGeom>
        </p:spPr>
        <p:txBody>
          <a:bodyPr wrap="square">
            <a:spAutoFit/>
          </a:bodyPr>
          <a:lstStyle/>
          <a:p>
            <a:r>
              <a:rPr lang="en-US" altLang="zh-CN" sz="2800" b="1" dirty="0"/>
              <a:t>1</a:t>
            </a:r>
            <a:r>
              <a:rPr lang="zh-CN" altLang="zh-CN" sz="2800" b="1" dirty="0"/>
              <a:t>、自愿（自主）性工</a:t>
            </a:r>
            <a:r>
              <a:rPr lang="zh-CN" altLang="zh-CN" sz="2800" b="1" dirty="0" smtClean="0"/>
              <a:t>具</a:t>
            </a:r>
            <a:endParaRPr lang="en-US" altLang="zh-CN" sz="2800" b="1" dirty="0" smtClean="0"/>
          </a:p>
          <a:p>
            <a:r>
              <a:rPr lang="zh-CN" altLang="zh-CN" sz="2800" dirty="0"/>
              <a:t>（</a:t>
            </a:r>
            <a:r>
              <a:rPr lang="en-US" altLang="zh-CN" sz="2800" dirty="0"/>
              <a:t>1</a:t>
            </a:r>
            <a:r>
              <a:rPr lang="zh-CN" altLang="zh-CN" sz="2800" dirty="0"/>
              <a:t>）家庭与社区</a:t>
            </a:r>
          </a:p>
          <a:p>
            <a:r>
              <a:rPr lang="zh-CN" altLang="zh-CN" sz="2800" dirty="0"/>
              <a:t>（</a:t>
            </a:r>
            <a:r>
              <a:rPr lang="en-US" altLang="zh-CN" sz="2800" dirty="0"/>
              <a:t>2</a:t>
            </a:r>
            <a:r>
              <a:rPr lang="zh-CN" altLang="zh-CN" sz="2800" dirty="0"/>
              <a:t>）志愿者组织</a:t>
            </a:r>
          </a:p>
          <a:p>
            <a:r>
              <a:rPr lang="zh-CN" altLang="zh-CN" sz="2800" dirty="0"/>
              <a:t>（</a:t>
            </a:r>
            <a:r>
              <a:rPr lang="en-US" altLang="zh-CN" sz="2800" dirty="0"/>
              <a:t>3</a:t>
            </a:r>
            <a:r>
              <a:rPr lang="zh-CN" altLang="zh-CN" sz="2800" dirty="0"/>
              <a:t>）私人市场</a:t>
            </a:r>
          </a:p>
          <a:p>
            <a:r>
              <a:rPr lang="en-US" altLang="zh-CN" sz="2800" b="1" dirty="0" smtClean="0"/>
              <a:t>2</a:t>
            </a:r>
            <a:r>
              <a:rPr lang="zh-CN" altLang="zh-CN" sz="2800" b="1" dirty="0"/>
              <a:t>、强制性工具</a:t>
            </a:r>
            <a:endParaRPr lang="zh-CN" altLang="zh-CN" sz="2800" dirty="0"/>
          </a:p>
          <a:p>
            <a:r>
              <a:rPr lang="zh-CN" altLang="zh-CN" sz="2800" dirty="0"/>
              <a:t>（</a:t>
            </a:r>
            <a:r>
              <a:rPr lang="en-US" altLang="zh-CN" sz="2800" dirty="0"/>
              <a:t>1</a:t>
            </a:r>
            <a:r>
              <a:rPr lang="zh-CN" altLang="zh-CN" sz="2800" dirty="0"/>
              <a:t>）政府管</a:t>
            </a:r>
            <a:r>
              <a:rPr lang="zh-CN" altLang="zh-CN" sz="2800" dirty="0" smtClean="0"/>
              <a:t>制</a:t>
            </a:r>
            <a:endParaRPr lang="en-US" altLang="zh-CN" sz="2800" dirty="0"/>
          </a:p>
          <a:p>
            <a:r>
              <a:rPr lang="zh-CN" altLang="zh-CN" sz="2800" dirty="0" smtClean="0"/>
              <a:t>（</a:t>
            </a:r>
            <a:r>
              <a:rPr lang="en-US" altLang="zh-CN" sz="2800" dirty="0"/>
              <a:t>2</a:t>
            </a:r>
            <a:r>
              <a:rPr lang="zh-CN" altLang="zh-CN" sz="2800" dirty="0"/>
              <a:t>）公共企业</a:t>
            </a:r>
          </a:p>
          <a:p>
            <a:r>
              <a:rPr lang="zh-CN" altLang="zh-CN" sz="2800" dirty="0"/>
              <a:t>（</a:t>
            </a:r>
            <a:r>
              <a:rPr lang="en-US" altLang="zh-CN" sz="2800" dirty="0"/>
              <a:t>3</a:t>
            </a:r>
            <a:r>
              <a:rPr lang="zh-CN" altLang="zh-CN" sz="2800" dirty="0"/>
              <a:t>）直接提供</a:t>
            </a:r>
          </a:p>
          <a:p>
            <a:endParaRPr lang="zh-CN" altLang="zh-CN" sz="2800" dirty="0"/>
          </a:p>
        </p:txBody>
      </p:sp>
    </p:spTree>
    <p:extLst>
      <p:ext uri="{BB962C8B-B14F-4D97-AF65-F5344CB8AC3E}">
        <p14:creationId xmlns:p14="http://schemas.microsoft.com/office/powerpoint/2010/main" val="3037016809"/>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17500" y="624212"/>
            <a:ext cx="6959599" cy="1523494"/>
          </a:xfrm>
          <a:prstGeom prst="rect">
            <a:avLst/>
          </a:prstGeom>
          <a:noFill/>
        </p:spPr>
        <p:txBody>
          <a:bodyPr wrap="square" rtlCol="0">
            <a:spAutoFit/>
          </a:bodyPr>
          <a:lstStyle/>
          <a:p>
            <a:pPr>
              <a:lnSpc>
                <a:spcPct val="150000"/>
              </a:lnSpc>
            </a:pPr>
            <a:r>
              <a:rPr lang="en-US" altLang="zh-CN" sz="3000" b="1" dirty="0" smtClean="0">
                <a:solidFill>
                  <a:prstClr val="black"/>
                </a:solidFill>
                <a:latin typeface="微软雅黑" panose="020B0503020204020204" pitchFamily="34" charset="-122"/>
                <a:ea typeface="微软雅黑" panose="020B0503020204020204" pitchFamily="34" charset="-122"/>
              </a:rPr>
              <a:t>2.4.4</a:t>
            </a:r>
            <a:r>
              <a:rPr lang="zh-CN" altLang="zh-CN" sz="3200" b="1" dirty="0" smtClean="0"/>
              <a:t>公</a:t>
            </a:r>
            <a:r>
              <a:rPr lang="zh-CN" altLang="zh-CN" sz="3200" b="1" dirty="0"/>
              <a:t>共政策工</a:t>
            </a:r>
            <a:r>
              <a:rPr lang="zh-CN" altLang="zh-CN" sz="3200" b="1" dirty="0" smtClean="0"/>
              <a:t>具</a:t>
            </a:r>
            <a:r>
              <a:rPr lang="zh-CN" altLang="en-US" sz="3200" b="1" dirty="0"/>
              <a:t>类型</a:t>
            </a:r>
            <a:endParaRPr lang="zh-CN" altLang="zh-CN" sz="3200" b="1" dirty="0"/>
          </a:p>
          <a:p>
            <a:pPr lvl="0">
              <a:lnSpc>
                <a:spcPct val="150000"/>
              </a:lnSpc>
            </a:pPr>
            <a:endParaRPr lang="zh-CN" altLang="en-US" sz="3000" b="1" dirty="0">
              <a:solidFill>
                <a:prstClr val="black"/>
              </a:solidFill>
              <a:latin typeface="微软雅黑" panose="020B0503020204020204" pitchFamily="34" charset="-122"/>
              <a:ea typeface="微软雅黑" panose="020B0503020204020204" pitchFamily="34" charset="-122"/>
            </a:endParaRPr>
          </a:p>
        </p:txBody>
      </p:sp>
      <p:sp>
        <p:nvSpPr>
          <p:cNvPr id="4" name="矩形 3"/>
          <p:cNvSpPr/>
          <p:nvPr/>
        </p:nvSpPr>
        <p:spPr>
          <a:xfrm>
            <a:off x="317500" y="1739900"/>
            <a:ext cx="7772400" cy="2677656"/>
          </a:xfrm>
          <a:prstGeom prst="rect">
            <a:avLst/>
          </a:prstGeom>
        </p:spPr>
        <p:txBody>
          <a:bodyPr wrap="square">
            <a:spAutoFit/>
          </a:bodyPr>
          <a:lstStyle/>
          <a:p>
            <a:r>
              <a:rPr lang="en-US" altLang="zh-CN" sz="2800" b="1" dirty="0"/>
              <a:t>3</a:t>
            </a:r>
            <a:r>
              <a:rPr lang="zh-CN" altLang="zh-CN" sz="2800" b="1" dirty="0"/>
              <a:t>、混合型工</a:t>
            </a:r>
            <a:r>
              <a:rPr lang="zh-CN" altLang="zh-CN" sz="2800" b="1" dirty="0" smtClean="0"/>
              <a:t>具</a:t>
            </a:r>
            <a:endParaRPr lang="en-US" altLang="zh-CN" sz="2800" b="1" dirty="0" smtClean="0"/>
          </a:p>
          <a:p>
            <a:r>
              <a:rPr lang="zh-CN" altLang="zh-CN" sz="2800" dirty="0"/>
              <a:t>（</a:t>
            </a:r>
            <a:r>
              <a:rPr lang="en-US" altLang="zh-CN" sz="2800" dirty="0"/>
              <a:t>1</a:t>
            </a:r>
            <a:r>
              <a:rPr lang="zh-CN" altLang="zh-CN" sz="2800" dirty="0"/>
              <a:t>）信息和规劝</a:t>
            </a:r>
          </a:p>
          <a:p>
            <a:r>
              <a:rPr lang="zh-CN" altLang="zh-CN" sz="2800" dirty="0"/>
              <a:t>（</a:t>
            </a:r>
            <a:r>
              <a:rPr lang="en-US" altLang="zh-CN" sz="2800" dirty="0"/>
              <a:t>2</a:t>
            </a:r>
            <a:r>
              <a:rPr lang="zh-CN" altLang="zh-CN" sz="2800" dirty="0"/>
              <a:t>）补贴</a:t>
            </a:r>
          </a:p>
          <a:p>
            <a:r>
              <a:rPr lang="zh-CN" altLang="zh-CN" sz="2800" dirty="0"/>
              <a:t>（</a:t>
            </a:r>
            <a:r>
              <a:rPr lang="en-US" altLang="zh-CN" sz="2800" dirty="0"/>
              <a:t>3</a:t>
            </a:r>
            <a:r>
              <a:rPr lang="zh-CN" altLang="zh-CN" sz="2800" dirty="0"/>
              <a:t>）产权拍卖</a:t>
            </a:r>
          </a:p>
          <a:p>
            <a:r>
              <a:rPr lang="zh-CN" altLang="zh-CN" sz="2800" dirty="0"/>
              <a:t>（</a:t>
            </a:r>
            <a:r>
              <a:rPr lang="en-US" altLang="zh-CN" sz="2800" dirty="0"/>
              <a:t>4</a:t>
            </a:r>
            <a:r>
              <a:rPr lang="zh-CN" altLang="zh-CN" sz="2800" dirty="0"/>
              <a:t>）税收与使用者付费</a:t>
            </a:r>
          </a:p>
          <a:p>
            <a:endParaRPr lang="zh-CN" altLang="zh-CN" sz="2800" dirty="0"/>
          </a:p>
        </p:txBody>
      </p:sp>
    </p:spTree>
    <p:extLst>
      <p:ext uri="{BB962C8B-B14F-4D97-AF65-F5344CB8AC3E}">
        <p14:creationId xmlns:p14="http://schemas.microsoft.com/office/powerpoint/2010/main" val="1386369843"/>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17500" y="624212"/>
            <a:ext cx="6959599" cy="1395703"/>
          </a:xfrm>
          <a:prstGeom prst="rect">
            <a:avLst/>
          </a:prstGeom>
          <a:noFill/>
        </p:spPr>
        <p:txBody>
          <a:bodyPr wrap="square" rtlCol="0">
            <a:spAutoFit/>
          </a:bodyPr>
          <a:lstStyle/>
          <a:p>
            <a:pPr>
              <a:lnSpc>
                <a:spcPct val="150000"/>
              </a:lnSpc>
            </a:pPr>
            <a:r>
              <a:rPr lang="en-US" altLang="zh-CN" sz="3000" b="1" dirty="0" smtClean="0">
                <a:solidFill>
                  <a:prstClr val="black"/>
                </a:solidFill>
                <a:latin typeface="微软雅黑" panose="020B0503020204020204" pitchFamily="34" charset="-122"/>
                <a:ea typeface="微软雅黑" panose="020B0503020204020204" pitchFamily="34" charset="-122"/>
              </a:rPr>
              <a:t>2.4.5</a:t>
            </a:r>
            <a:r>
              <a:rPr lang="zh-CN" altLang="zh-CN" sz="3000" b="1" dirty="0">
                <a:solidFill>
                  <a:prstClr val="black"/>
                </a:solidFill>
                <a:latin typeface="微软雅黑" panose="020B0503020204020204" pitchFamily="34" charset="-122"/>
                <a:ea typeface="微软雅黑" panose="020B0503020204020204" pitchFamily="34" charset="-122"/>
              </a:rPr>
              <a:t>影响政策工具选择的因素</a:t>
            </a:r>
          </a:p>
          <a:p>
            <a:pPr lvl="0">
              <a:lnSpc>
                <a:spcPct val="150000"/>
              </a:lnSpc>
            </a:pPr>
            <a:endParaRPr lang="zh-CN" altLang="en-US" sz="3000" b="1" dirty="0">
              <a:solidFill>
                <a:prstClr val="black"/>
              </a:solidFill>
              <a:latin typeface="微软雅黑" panose="020B0503020204020204" pitchFamily="34" charset="-122"/>
              <a:ea typeface="微软雅黑" panose="020B0503020204020204" pitchFamily="34" charset="-122"/>
            </a:endParaRPr>
          </a:p>
        </p:txBody>
      </p:sp>
      <p:sp>
        <p:nvSpPr>
          <p:cNvPr id="4" name="矩形 3"/>
          <p:cNvSpPr/>
          <p:nvPr/>
        </p:nvSpPr>
        <p:spPr>
          <a:xfrm>
            <a:off x="317500" y="1739900"/>
            <a:ext cx="7772400" cy="2677656"/>
          </a:xfrm>
          <a:prstGeom prst="rect">
            <a:avLst/>
          </a:prstGeom>
        </p:spPr>
        <p:txBody>
          <a:bodyPr wrap="square">
            <a:spAutoFit/>
          </a:bodyPr>
          <a:lstStyle/>
          <a:p>
            <a:r>
              <a:rPr lang="en-US" altLang="zh-CN" sz="2800" dirty="0"/>
              <a:t>1</a:t>
            </a:r>
            <a:r>
              <a:rPr lang="zh-CN" altLang="zh-CN" sz="2800" dirty="0"/>
              <a:t>、政策目标</a:t>
            </a:r>
          </a:p>
          <a:p>
            <a:r>
              <a:rPr lang="en-US" altLang="zh-CN" sz="2800" dirty="0"/>
              <a:t>2</a:t>
            </a:r>
            <a:r>
              <a:rPr lang="zh-CN" altLang="zh-CN" sz="2800" dirty="0"/>
              <a:t>、政策工具自身的特征</a:t>
            </a:r>
          </a:p>
          <a:p>
            <a:r>
              <a:rPr lang="en-US" altLang="zh-CN" sz="2800" dirty="0"/>
              <a:t>3</a:t>
            </a:r>
            <a:r>
              <a:rPr lang="zh-CN" altLang="zh-CN" sz="2800" dirty="0"/>
              <a:t>、政策工具选择的环境</a:t>
            </a:r>
          </a:p>
          <a:p>
            <a:r>
              <a:rPr lang="en-US" altLang="zh-CN" sz="2800" dirty="0"/>
              <a:t>4</a:t>
            </a:r>
            <a:r>
              <a:rPr lang="zh-CN" altLang="zh-CN" sz="2800" dirty="0"/>
              <a:t>、以前选择的限制</a:t>
            </a:r>
          </a:p>
          <a:p>
            <a:r>
              <a:rPr lang="en-US" altLang="zh-CN" sz="2800" dirty="0"/>
              <a:t>5</a:t>
            </a:r>
            <a:r>
              <a:rPr lang="zh-CN" altLang="zh-CN" sz="2800" dirty="0"/>
              <a:t>、意识形态因素</a:t>
            </a:r>
          </a:p>
          <a:p>
            <a:r>
              <a:rPr lang="en-US" altLang="zh-CN" sz="2800" dirty="0"/>
              <a:t>6</a:t>
            </a:r>
            <a:r>
              <a:rPr lang="zh-CN" altLang="zh-CN" sz="2800" dirty="0"/>
              <a:t>、资源因素</a:t>
            </a:r>
          </a:p>
        </p:txBody>
      </p:sp>
    </p:spTree>
    <p:extLst>
      <p:ext uri="{BB962C8B-B14F-4D97-AF65-F5344CB8AC3E}">
        <p14:creationId xmlns:p14="http://schemas.microsoft.com/office/powerpoint/2010/main" val="841506335"/>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17500" y="624212"/>
            <a:ext cx="6959599" cy="1477328"/>
          </a:xfrm>
          <a:prstGeom prst="rect">
            <a:avLst/>
          </a:prstGeom>
          <a:noFill/>
        </p:spPr>
        <p:txBody>
          <a:bodyPr wrap="square" rtlCol="0">
            <a:spAutoFit/>
          </a:bodyPr>
          <a:lstStyle/>
          <a:p>
            <a:pPr>
              <a:lnSpc>
                <a:spcPct val="150000"/>
              </a:lnSpc>
            </a:pPr>
            <a:r>
              <a:rPr lang="en-US" altLang="zh-CN" sz="3000" b="1" dirty="0" smtClean="0">
                <a:solidFill>
                  <a:prstClr val="black"/>
                </a:solidFill>
                <a:latin typeface="微软雅黑" panose="020B0503020204020204" pitchFamily="34" charset="-122"/>
                <a:ea typeface="微软雅黑" panose="020B0503020204020204" pitchFamily="34" charset="-122"/>
              </a:rPr>
              <a:t>2.4.6</a:t>
            </a:r>
            <a:r>
              <a:rPr lang="zh-CN" altLang="en-US" sz="3000" b="1" dirty="0" smtClean="0">
                <a:solidFill>
                  <a:prstClr val="black"/>
                </a:solidFill>
                <a:latin typeface="微软雅黑" panose="020B0503020204020204" pitchFamily="34" charset="-122"/>
                <a:ea typeface="微软雅黑" panose="020B0503020204020204" pitchFamily="34" charset="-122"/>
              </a:rPr>
              <a:t>政策工具的作用</a:t>
            </a:r>
            <a:endParaRPr lang="zh-CN" altLang="zh-CN" sz="3200" b="1" dirty="0"/>
          </a:p>
          <a:p>
            <a:pPr lvl="0">
              <a:lnSpc>
                <a:spcPct val="150000"/>
              </a:lnSpc>
            </a:pPr>
            <a:endParaRPr lang="zh-CN" altLang="en-US" sz="3000" b="1" dirty="0">
              <a:solidFill>
                <a:prstClr val="black"/>
              </a:solidFill>
              <a:latin typeface="微软雅黑" panose="020B0503020204020204" pitchFamily="34" charset="-122"/>
              <a:ea typeface="微软雅黑" panose="020B0503020204020204" pitchFamily="34" charset="-122"/>
            </a:endParaRPr>
          </a:p>
        </p:txBody>
      </p:sp>
      <p:sp>
        <p:nvSpPr>
          <p:cNvPr id="4" name="矩形 3"/>
          <p:cNvSpPr/>
          <p:nvPr/>
        </p:nvSpPr>
        <p:spPr>
          <a:xfrm>
            <a:off x="317500" y="1739900"/>
            <a:ext cx="7772400" cy="1815882"/>
          </a:xfrm>
          <a:prstGeom prst="rect">
            <a:avLst/>
          </a:prstGeom>
        </p:spPr>
        <p:txBody>
          <a:bodyPr wrap="square">
            <a:spAutoFit/>
          </a:bodyPr>
          <a:lstStyle/>
          <a:p>
            <a:r>
              <a:rPr lang="en-US" altLang="zh-CN" sz="2800" dirty="0"/>
              <a:t>1.</a:t>
            </a:r>
            <a:r>
              <a:rPr lang="zh-CN" altLang="zh-CN" sz="2800" dirty="0"/>
              <a:t>政策工具是实现政策目标的基本途径</a:t>
            </a:r>
          </a:p>
          <a:p>
            <a:r>
              <a:rPr lang="en-US" altLang="zh-CN" sz="2800" dirty="0"/>
              <a:t>2.</a:t>
            </a:r>
            <a:r>
              <a:rPr lang="zh-CN" altLang="zh-CN" sz="2800" dirty="0"/>
              <a:t>政策执行本身就是政策工具选择的过程</a:t>
            </a:r>
          </a:p>
          <a:p>
            <a:r>
              <a:rPr lang="en-US" altLang="zh-CN" sz="2800" dirty="0"/>
              <a:t>3.</a:t>
            </a:r>
            <a:r>
              <a:rPr lang="zh-CN" altLang="zh-CN" sz="2800" dirty="0"/>
              <a:t>工具选择是政策成功与否的关键</a:t>
            </a:r>
          </a:p>
          <a:p>
            <a:endParaRPr lang="zh-CN" altLang="zh-CN" sz="2800" dirty="0"/>
          </a:p>
        </p:txBody>
      </p:sp>
    </p:spTree>
    <p:extLst>
      <p:ext uri="{BB962C8B-B14F-4D97-AF65-F5344CB8AC3E}">
        <p14:creationId xmlns:p14="http://schemas.microsoft.com/office/powerpoint/2010/main" val="1635983202"/>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17498" y="624212"/>
            <a:ext cx="6959599" cy="1195648"/>
          </a:xfrm>
          <a:prstGeom prst="rect">
            <a:avLst/>
          </a:prstGeom>
          <a:noFill/>
        </p:spPr>
        <p:txBody>
          <a:bodyPr wrap="square" rtlCol="0">
            <a:spAutoFit/>
          </a:bodyPr>
          <a:lstStyle/>
          <a:p>
            <a:r>
              <a:rPr lang="en-US" altLang="zh-CN" sz="3000" b="1" dirty="0" smtClean="0">
                <a:solidFill>
                  <a:prstClr val="black"/>
                </a:solidFill>
                <a:latin typeface="微软雅黑" panose="020B0503020204020204" pitchFamily="34" charset="-122"/>
                <a:ea typeface="微软雅黑" panose="020B0503020204020204" pitchFamily="34" charset="-122"/>
              </a:rPr>
              <a:t>2.4.7</a:t>
            </a:r>
            <a:r>
              <a:rPr lang="zh-CN" altLang="zh-CN" sz="3000" b="1" dirty="0">
                <a:solidFill>
                  <a:prstClr val="black"/>
                </a:solidFill>
                <a:latin typeface="微软雅黑" panose="020B0503020204020204" pitchFamily="34" charset="-122"/>
                <a:ea typeface="微软雅黑" panose="020B0503020204020204" pitchFamily="34" charset="-122"/>
              </a:rPr>
              <a:t>政策工具评价标准</a:t>
            </a:r>
          </a:p>
          <a:p>
            <a:pPr lvl="0">
              <a:lnSpc>
                <a:spcPct val="150000"/>
              </a:lnSpc>
            </a:pPr>
            <a:endParaRPr lang="zh-CN" altLang="en-US" sz="3000" b="1" dirty="0">
              <a:solidFill>
                <a:prstClr val="black"/>
              </a:solidFill>
              <a:latin typeface="微软雅黑" panose="020B0503020204020204" pitchFamily="34" charset="-122"/>
              <a:ea typeface="微软雅黑" panose="020B0503020204020204" pitchFamily="34" charset="-122"/>
            </a:endParaRPr>
          </a:p>
        </p:txBody>
      </p:sp>
      <p:sp>
        <p:nvSpPr>
          <p:cNvPr id="4" name="矩形 3"/>
          <p:cNvSpPr/>
          <p:nvPr/>
        </p:nvSpPr>
        <p:spPr>
          <a:xfrm>
            <a:off x="317500" y="1397000"/>
            <a:ext cx="7772400" cy="3539430"/>
          </a:xfrm>
          <a:prstGeom prst="rect">
            <a:avLst/>
          </a:prstGeom>
        </p:spPr>
        <p:txBody>
          <a:bodyPr wrap="square">
            <a:spAutoFit/>
          </a:bodyPr>
          <a:lstStyle/>
          <a:p>
            <a:r>
              <a:rPr lang="en-US" altLang="zh-CN" sz="2800" dirty="0" smtClean="0"/>
              <a:t>         </a:t>
            </a:r>
            <a:r>
              <a:rPr lang="zh-CN" altLang="zh-CN" sz="2800" dirty="0" smtClean="0"/>
              <a:t>古</a:t>
            </a:r>
            <a:r>
              <a:rPr lang="zh-CN" altLang="zh-CN" sz="2800" dirty="0"/>
              <a:t>典经济学中，通过看是否符合帕累托最优来判断资源配置是否有效率</a:t>
            </a:r>
            <a:r>
              <a:rPr lang="en-US" altLang="zh-CN" sz="2800" dirty="0"/>
              <a:t>.</a:t>
            </a:r>
            <a:r>
              <a:rPr lang="zh-CN" altLang="zh-CN" sz="2800" dirty="0"/>
              <a:t>在新制度经济学时代，建议除了资源配置效率外，还应引入适应效率评价标准。</a:t>
            </a:r>
          </a:p>
          <a:p>
            <a:r>
              <a:rPr lang="en-US" altLang="zh-CN" sz="2800" dirty="0" smtClean="0"/>
              <a:t>        </a:t>
            </a:r>
            <a:r>
              <a:rPr lang="zh-CN" altLang="zh-CN" sz="2800" dirty="0" smtClean="0"/>
              <a:t>从</a:t>
            </a:r>
            <a:r>
              <a:rPr lang="zh-CN" altLang="zh-CN" sz="2800" dirty="0"/>
              <a:t>有效性、效率、公平、适应性、可管理性和政治合法性等六个方面进行评价。</a:t>
            </a:r>
          </a:p>
          <a:p>
            <a:r>
              <a:rPr lang="zh-CN" altLang="en-US" sz="2800" dirty="0" smtClean="0"/>
              <a:t>案例</a:t>
            </a:r>
            <a:r>
              <a:rPr lang="en-US" altLang="zh-CN" sz="2800" dirty="0" smtClean="0"/>
              <a:t>2-4-1</a:t>
            </a:r>
          </a:p>
          <a:p>
            <a:r>
              <a:rPr lang="zh-CN" altLang="en-US" sz="2800" smtClean="0"/>
              <a:t>案例</a:t>
            </a:r>
            <a:r>
              <a:rPr lang="en-US" altLang="zh-CN" sz="2800" smtClean="0"/>
              <a:t>2-4-2</a:t>
            </a:r>
            <a:endParaRPr lang="zh-CN" altLang="zh-CN" sz="2800" dirty="0"/>
          </a:p>
        </p:txBody>
      </p:sp>
    </p:spTree>
    <p:extLst>
      <p:ext uri="{BB962C8B-B14F-4D97-AF65-F5344CB8AC3E}">
        <p14:creationId xmlns:p14="http://schemas.microsoft.com/office/powerpoint/2010/main" val="277930254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707197" y="1005211"/>
            <a:ext cx="4309193" cy="784830"/>
          </a:xfrm>
          <a:prstGeom prst="rect">
            <a:avLst/>
          </a:prstGeom>
          <a:noFill/>
        </p:spPr>
        <p:txBody>
          <a:bodyPr wrap="none" rtlCol="0">
            <a:spAutoFit/>
          </a:bodyPr>
          <a:lstStyle/>
          <a:p>
            <a:pPr>
              <a:lnSpc>
                <a:spcPct val="150000"/>
              </a:lnSpc>
            </a:pPr>
            <a:r>
              <a:rPr lang="en-US" altLang="zh-CN" sz="3000" b="1" dirty="0">
                <a:latin typeface="微软雅黑" panose="020B0503020204020204" pitchFamily="34" charset="-122"/>
                <a:ea typeface="微软雅黑" panose="020B0503020204020204" pitchFamily="34" charset="-122"/>
              </a:rPr>
              <a:t>2</a:t>
            </a:r>
            <a:r>
              <a:rPr lang="zh-CN" altLang="en-US" sz="3000" b="1" dirty="0">
                <a:latin typeface="微软雅黑" panose="020B0503020204020204" pitchFamily="34" charset="-122"/>
                <a:ea typeface="微软雅黑" panose="020B0503020204020204" pitchFamily="34" charset="-122"/>
              </a:rPr>
              <a:t>.</a:t>
            </a:r>
            <a:r>
              <a:rPr lang="en-US" altLang="zh-CN" sz="3000" b="1" dirty="0">
                <a:latin typeface="微软雅黑" panose="020B0503020204020204" pitchFamily="34" charset="-122"/>
                <a:ea typeface="微软雅黑" panose="020B0503020204020204" pitchFamily="34" charset="-122"/>
              </a:rPr>
              <a:t>1.2 </a:t>
            </a:r>
            <a:r>
              <a:rPr lang="zh-CN" altLang="en-US" sz="3000" b="1" dirty="0">
                <a:latin typeface="微软雅黑" panose="020B0503020204020204" pitchFamily="34" charset="-122"/>
                <a:ea typeface="微软雅黑" panose="020B0503020204020204" pitchFamily="34" charset="-122"/>
              </a:rPr>
              <a:t>公共政</a:t>
            </a:r>
            <a:r>
              <a:rPr lang="zh-CN" altLang="en-US" sz="3000" b="1" dirty="0" smtClean="0">
                <a:latin typeface="微软雅黑" panose="020B0503020204020204" pitchFamily="34" charset="-122"/>
                <a:ea typeface="微软雅黑" panose="020B0503020204020204" pitchFamily="34" charset="-122"/>
              </a:rPr>
              <a:t>策主体概念</a:t>
            </a:r>
            <a:endParaRPr lang="zh-CN" altLang="en-US" sz="3000" b="1" dirty="0">
              <a:latin typeface="微软雅黑" panose="020B0503020204020204" pitchFamily="34" charset="-122"/>
              <a:ea typeface="微软雅黑" panose="020B0503020204020204" pitchFamily="34" charset="-122"/>
            </a:endParaRPr>
          </a:p>
        </p:txBody>
      </p:sp>
      <p:sp>
        <p:nvSpPr>
          <p:cNvPr id="4" name="矩形 3"/>
          <p:cNvSpPr/>
          <p:nvPr/>
        </p:nvSpPr>
        <p:spPr>
          <a:xfrm>
            <a:off x="491607" y="1957304"/>
            <a:ext cx="7577091" cy="1815882"/>
          </a:xfrm>
          <a:prstGeom prst="rect">
            <a:avLst/>
          </a:prstGeom>
        </p:spPr>
        <p:txBody>
          <a:bodyPr wrap="square">
            <a:spAutoFit/>
          </a:bodyPr>
          <a:lstStyle/>
          <a:p>
            <a:r>
              <a:rPr lang="zh-CN" altLang="en-US" sz="2800" dirty="0" smtClean="0">
                <a:latin typeface="微软雅黑" panose="020B0503020204020204" pitchFamily="34" charset="-122"/>
                <a:ea typeface="微软雅黑" panose="020B0503020204020204" pitchFamily="34" charset="-122"/>
              </a:rPr>
              <a:t>       是</a:t>
            </a:r>
            <a:r>
              <a:rPr lang="zh-CN" altLang="en-US" sz="2800" dirty="0">
                <a:latin typeface="微软雅黑" panose="020B0503020204020204" pitchFamily="34" charset="-122"/>
                <a:ea typeface="微软雅黑" panose="020B0503020204020204" pitchFamily="34" charset="-122"/>
              </a:rPr>
              <a:t>指直接或间接参与公共政策制定、执行、评估以及监督控制的组织和个人，具体包括立法机关、行政机关、司法机关、政党、利益集团、公民、大众媒体、“思想库”等</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707197" y="763911"/>
            <a:ext cx="4309193" cy="784830"/>
          </a:xfrm>
          <a:prstGeom prst="rect">
            <a:avLst/>
          </a:prstGeom>
          <a:noFill/>
        </p:spPr>
        <p:txBody>
          <a:bodyPr wrap="none" rtlCol="0">
            <a:spAutoFit/>
          </a:bodyPr>
          <a:lstStyle/>
          <a:p>
            <a:pPr>
              <a:lnSpc>
                <a:spcPct val="150000"/>
              </a:lnSpc>
            </a:pPr>
            <a:r>
              <a:rPr lang="en-US" altLang="zh-CN" sz="3000" b="1" dirty="0">
                <a:latin typeface="微软雅黑" panose="020B0503020204020204" pitchFamily="34" charset="-122"/>
                <a:ea typeface="微软雅黑" panose="020B0503020204020204" pitchFamily="34" charset="-122"/>
              </a:rPr>
              <a:t>2</a:t>
            </a:r>
            <a:r>
              <a:rPr lang="zh-CN" altLang="en-US" sz="3000" b="1" dirty="0">
                <a:latin typeface="微软雅黑" panose="020B0503020204020204" pitchFamily="34" charset="-122"/>
                <a:ea typeface="微软雅黑" panose="020B0503020204020204" pitchFamily="34" charset="-122"/>
              </a:rPr>
              <a:t>.</a:t>
            </a:r>
            <a:r>
              <a:rPr lang="en-US" altLang="zh-CN" sz="3000" b="1" dirty="0" smtClean="0">
                <a:latin typeface="微软雅黑" panose="020B0503020204020204" pitchFamily="34" charset="-122"/>
                <a:ea typeface="微软雅黑" panose="020B0503020204020204" pitchFamily="34" charset="-122"/>
              </a:rPr>
              <a:t>1.3 </a:t>
            </a:r>
            <a:r>
              <a:rPr lang="zh-CN" altLang="en-US" sz="3000" b="1" dirty="0">
                <a:latin typeface="微软雅黑" panose="020B0503020204020204" pitchFamily="34" charset="-122"/>
                <a:ea typeface="微软雅黑" panose="020B0503020204020204" pitchFamily="34" charset="-122"/>
              </a:rPr>
              <a:t>公共政</a:t>
            </a:r>
            <a:r>
              <a:rPr lang="zh-CN" altLang="en-US" sz="3000" b="1" dirty="0" smtClean="0">
                <a:latin typeface="微软雅黑" panose="020B0503020204020204" pitchFamily="34" charset="-122"/>
                <a:ea typeface="微软雅黑" panose="020B0503020204020204" pitchFamily="34" charset="-122"/>
              </a:rPr>
              <a:t>策主体类型</a:t>
            </a:r>
            <a:endParaRPr lang="zh-CN" altLang="en-US" sz="3000" b="1" dirty="0">
              <a:latin typeface="微软雅黑" panose="020B0503020204020204" pitchFamily="34" charset="-122"/>
              <a:ea typeface="微软雅黑" panose="020B0503020204020204" pitchFamily="34" charset="-122"/>
            </a:endParaRPr>
          </a:p>
        </p:txBody>
      </p:sp>
      <p:sp>
        <p:nvSpPr>
          <p:cNvPr id="4" name="矩形 3"/>
          <p:cNvSpPr/>
          <p:nvPr/>
        </p:nvSpPr>
        <p:spPr>
          <a:xfrm>
            <a:off x="491606" y="1588345"/>
            <a:ext cx="7577091" cy="2462213"/>
          </a:xfrm>
          <a:prstGeom prst="rect">
            <a:avLst/>
          </a:prstGeom>
        </p:spPr>
        <p:txBody>
          <a:bodyPr wrap="square">
            <a:spAutoFit/>
          </a:bodyPr>
          <a:lstStyle/>
          <a:p>
            <a:pPr>
              <a:lnSpc>
                <a:spcPct val="150000"/>
              </a:lnSpc>
            </a:pPr>
            <a:r>
              <a:rPr lang="zh-CN" altLang="en-US" sz="2800" dirty="0" smtClean="0">
                <a:latin typeface="微软雅黑" panose="020B0503020204020204" pitchFamily="34" charset="-122"/>
                <a:ea typeface="微软雅黑" panose="020B0503020204020204" pitchFamily="34" charset="-122"/>
              </a:rPr>
              <a:t> 一、官方政策决策者</a:t>
            </a:r>
            <a:endParaRPr lang="en-US" altLang="zh-CN" sz="2800" dirty="0" smtClean="0">
              <a:latin typeface="微软雅黑" panose="020B0503020204020204" pitchFamily="34" charset="-122"/>
              <a:ea typeface="微软雅黑" panose="020B0503020204020204" pitchFamily="34" charset="-122"/>
            </a:endParaRPr>
          </a:p>
          <a:p>
            <a:r>
              <a:rPr lang="zh-CN" altLang="en-US" sz="2800" dirty="0" smtClean="0">
                <a:latin typeface="微软雅黑" panose="020B0503020204020204" pitchFamily="34" charset="-122"/>
                <a:ea typeface="微软雅黑" panose="020B0503020204020204" pitchFamily="34" charset="-122"/>
              </a:rPr>
              <a:t>（</a:t>
            </a:r>
            <a:r>
              <a:rPr lang="en-US" altLang="zh-CN" sz="2800" dirty="0" smtClean="0">
                <a:latin typeface="微软雅黑" panose="020B0503020204020204" pitchFamily="34" charset="-122"/>
                <a:ea typeface="微软雅黑" panose="020B0503020204020204" pitchFamily="34" charset="-122"/>
              </a:rPr>
              <a:t>1</a:t>
            </a:r>
            <a:r>
              <a:rPr lang="zh-CN" altLang="en-US" sz="2800" dirty="0" smtClean="0">
                <a:latin typeface="微软雅黑" panose="020B0503020204020204" pitchFamily="34" charset="-122"/>
                <a:ea typeface="微软雅黑" panose="020B0503020204020204" pitchFamily="34" charset="-122"/>
              </a:rPr>
              <a:t>）立法机关</a:t>
            </a:r>
            <a:r>
              <a:rPr lang="en-US" altLang="zh-CN" sz="2800" dirty="0" smtClean="0">
                <a:latin typeface="微软雅黑" panose="020B0503020204020204" pitchFamily="34" charset="-122"/>
                <a:ea typeface="微软雅黑" panose="020B0503020204020204" pitchFamily="34" charset="-122"/>
              </a:rPr>
              <a:t>——</a:t>
            </a:r>
            <a:r>
              <a:rPr lang="zh-CN" altLang="en-US" sz="2800" dirty="0" smtClean="0">
                <a:latin typeface="微软雅黑" panose="020B0503020204020204" pitchFamily="34" charset="-122"/>
                <a:ea typeface="微软雅黑" panose="020B0503020204020204" pitchFamily="34" charset="-122"/>
              </a:rPr>
              <a:t>权威性、强制性</a:t>
            </a:r>
            <a:endParaRPr lang="en-US" altLang="zh-CN" sz="2800" dirty="0" smtClean="0">
              <a:latin typeface="微软雅黑" panose="020B0503020204020204" pitchFamily="34" charset="-122"/>
              <a:ea typeface="微软雅黑" panose="020B0503020204020204" pitchFamily="34" charset="-122"/>
            </a:endParaRPr>
          </a:p>
          <a:p>
            <a:r>
              <a:rPr lang="zh-CN" altLang="en-US" sz="2800" dirty="0" smtClean="0">
                <a:latin typeface="微软雅黑" panose="020B0503020204020204" pitchFamily="34" charset="-122"/>
                <a:ea typeface="微软雅黑" panose="020B0503020204020204" pitchFamily="34" charset="-122"/>
              </a:rPr>
              <a:t>（</a:t>
            </a:r>
            <a:r>
              <a:rPr lang="en-US" altLang="zh-CN" sz="2800" dirty="0" smtClean="0">
                <a:latin typeface="微软雅黑" panose="020B0503020204020204" pitchFamily="34" charset="-122"/>
                <a:ea typeface="微软雅黑" panose="020B0503020204020204" pitchFamily="34" charset="-122"/>
              </a:rPr>
              <a:t>2</a:t>
            </a:r>
            <a:r>
              <a:rPr lang="zh-CN" altLang="en-US" sz="2800" dirty="0" smtClean="0">
                <a:latin typeface="微软雅黑" panose="020B0503020204020204" pitchFamily="34" charset="-122"/>
                <a:ea typeface="微软雅黑" panose="020B0503020204020204" pitchFamily="34" charset="-122"/>
              </a:rPr>
              <a:t>）行政机关</a:t>
            </a:r>
            <a:r>
              <a:rPr lang="en-US" altLang="zh-CN" sz="2800" dirty="0" smtClean="0">
                <a:latin typeface="微软雅黑" panose="020B0503020204020204" pitchFamily="34" charset="-122"/>
                <a:ea typeface="微软雅黑" panose="020B0503020204020204" pitchFamily="34" charset="-122"/>
              </a:rPr>
              <a:t>——</a:t>
            </a:r>
            <a:r>
              <a:rPr lang="zh-CN" altLang="en-US" sz="2800" dirty="0" smtClean="0">
                <a:latin typeface="微软雅黑" panose="020B0503020204020204" pitchFamily="34" charset="-122"/>
                <a:ea typeface="微软雅黑" panose="020B0503020204020204" pitchFamily="34" charset="-122"/>
              </a:rPr>
              <a:t>具体性、补充性</a:t>
            </a:r>
            <a:endParaRPr lang="en-US" altLang="zh-CN" sz="2800" dirty="0" smtClean="0">
              <a:latin typeface="微软雅黑" panose="020B0503020204020204" pitchFamily="34" charset="-122"/>
              <a:ea typeface="微软雅黑" panose="020B0503020204020204" pitchFamily="34" charset="-122"/>
            </a:endParaRPr>
          </a:p>
          <a:p>
            <a:r>
              <a:rPr lang="zh-CN" altLang="en-US" sz="2800" dirty="0" smtClean="0">
                <a:latin typeface="微软雅黑" panose="020B0503020204020204" pitchFamily="34" charset="-122"/>
                <a:ea typeface="微软雅黑" panose="020B0503020204020204" pitchFamily="34" charset="-122"/>
              </a:rPr>
              <a:t>（</a:t>
            </a:r>
            <a:r>
              <a:rPr lang="en-US" altLang="zh-CN" sz="2800" dirty="0" smtClean="0">
                <a:latin typeface="微软雅黑" panose="020B0503020204020204" pitchFamily="34" charset="-122"/>
                <a:ea typeface="微软雅黑" panose="020B0503020204020204" pitchFamily="34" charset="-122"/>
              </a:rPr>
              <a:t>3</a:t>
            </a:r>
            <a:r>
              <a:rPr lang="zh-CN" altLang="en-US" sz="2800" dirty="0" smtClean="0">
                <a:latin typeface="微软雅黑" panose="020B0503020204020204" pitchFamily="34" charset="-122"/>
                <a:ea typeface="微软雅黑" panose="020B0503020204020204" pitchFamily="34" charset="-122"/>
              </a:rPr>
              <a:t>）执政党</a:t>
            </a:r>
            <a:endParaRPr lang="en-US" altLang="zh-CN" sz="2800" dirty="0" smtClean="0">
              <a:latin typeface="微软雅黑" panose="020B0503020204020204" pitchFamily="34" charset="-122"/>
              <a:ea typeface="微软雅黑" panose="020B0503020204020204" pitchFamily="34" charset="-122"/>
            </a:endParaRPr>
          </a:p>
          <a:p>
            <a:r>
              <a:rPr lang="zh-CN" altLang="en-US" sz="2800" dirty="0" smtClean="0">
                <a:latin typeface="微软雅黑" panose="020B0503020204020204" pitchFamily="34" charset="-122"/>
                <a:ea typeface="微软雅黑" panose="020B0503020204020204" pitchFamily="34" charset="-122"/>
              </a:rPr>
              <a:t>（</a:t>
            </a:r>
            <a:r>
              <a:rPr lang="en-US" altLang="zh-CN" sz="2800" dirty="0" smtClean="0">
                <a:latin typeface="微软雅黑" panose="020B0503020204020204" pitchFamily="34" charset="-122"/>
                <a:ea typeface="微软雅黑" panose="020B0503020204020204" pitchFamily="34" charset="-122"/>
              </a:rPr>
              <a:t>4</a:t>
            </a:r>
            <a:r>
              <a:rPr lang="zh-CN" altLang="en-US" sz="2800" dirty="0" smtClean="0">
                <a:latin typeface="微软雅黑" panose="020B0503020204020204" pitchFamily="34" charset="-122"/>
                <a:ea typeface="微软雅黑" panose="020B0503020204020204" pitchFamily="34" charset="-122"/>
              </a:rPr>
              <a:t>）司法机关</a:t>
            </a:r>
            <a:endParaRPr lang="en-US" altLang="zh-CN" sz="2800"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7036564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92897" y="411507"/>
            <a:ext cx="4309193" cy="784830"/>
          </a:xfrm>
          <a:prstGeom prst="rect">
            <a:avLst/>
          </a:prstGeom>
          <a:noFill/>
        </p:spPr>
        <p:txBody>
          <a:bodyPr wrap="none" rtlCol="0">
            <a:spAutoFit/>
          </a:bodyPr>
          <a:lstStyle/>
          <a:p>
            <a:pPr>
              <a:lnSpc>
                <a:spcPct val="150000"/>
              </a:lnSpc>
            </a:pPr>
            <a:r>
              <a:rPr lang="en-US" altLang="zh-CN" sz="3000" b="1" dirty="0">
                <a:latin typeface="微软雅黑" panose="020B0503020204020204" pitchFamily="34" charset="-122"/>
                <a:ea typeface="微软雅黑" panose="020B0503020204020204" pitchFamily="34" charset="-122"/>
              </a:rPr>
              <a:t>2</a:t>
            </a:r>
            <a:r>
              <a:rPr lang="zh-CN" altLang="en-US" sz="3000" b="1" dirty="0">
                <a:latin typeface="微软雅黑" panose="020B0503020204020204" pitchFamily="34" charset="-122"/>
                <a:ea typeface="微软雅黑" panose="020B0503020204020204" pitchFamily="34" charset="-122"/>
              </a:rPr>
              <a:t>.</a:t>
            </a:r>
            <a:r>
              <a:rPr lang="en-US" altLang="zh-CN" sz="3000" b="1" dirty="0" smtClean="0">
                <a:latin typeface="微软雅黑" panose="020B0503020204020204" pitchFamily="34" charset="-122"/>
                <a:ea typeface="微软雅黑" panose="020B0503020204020204" pitchFamily="34" charset="-122"/>
              </a:rPr>
              <a:t>1.3 </a:t>
            </a:r>
            <a:r>
              <a:rPr lang="zh-CN" altLang="en-US" sz="3000" b="1" dirty="0">
                <a:latin typeface="微软雅黑" panose="020B0503020204020204" pitchFamily="34" charset="-122"/>
                <a:ea typeface="微软雅黑" panose="020B0503020204020204" pitchFamily="34" charset="-122"/>
              </a:rPr>
              <a:t>公共政</a:t>
            </a:r>
            <a:r>
              <a:rPr lang="zh-CN" altLang="en-US" sz="3000" b="1" dirty="0" smtClean="0">
                <a:latin typeface="微软雅黑" panose="020B0503020204020204" pitchFamily="34" charset="-122"/>
                <a:ea typeface="微软雅黑" panose="020B0503020204020204" pitchFamily="34" charset="-122"/>
              </a:rPr>
              <a:t>策主体类型</a:t>
            </a:r>
            <a:endParaRPr lang="zh-CN" altLang="en-US" sz="3000" b="1" dirty="0">
              <a:latin typeface="微软雅黑" panose="020B0503020204020204" pitchFamily="34" charset="-122"/>
              <a:ea typeface="微软雅黑" panose="020B0503020204020204" pitchFamily="34" charset="-122"/>
            </a:endParaRPr>
          </a:p>
        </p:txBody>
      </p:sp>
      <p:sp>
        <p:nvSpPr>
          <p:cNvPr id="4" name="矩形 3"/>
          <p:cNvSpPr/>
          <p:nvPr/>
        </p:nvSpPr>
        <p:spPr>
          <a:xfrm>
            <a:off x="491605" y="1235282"/>
            <a:ext cx="7577091" cy="3754874"/>
          </a:xfrm>
          <a:prstGeom prst="rect">
            <a:avLst/>
          </a:prstGeom>
        </p:spPr>
        <p:txBody>
          <a:bodyPr wrap="square">
            <a:spAutoFit/>
          </a:bodyPr>
          <a:lstStyle/>
          <a:p>
            <a:pPr>
              <a:lnSpc>
                <a:spcPct val="150000"/>
              </a:lnSpc>
            </a:pPr>
            <a:r>
              <a:rPr lang="zh-CN" altLang="en-US" sz="2800" dirty="0" smtClean="0">
                <a:latin typeface="微软雅黑" panose="020B0503020204020204" pitchFamily="34" charset="-122"/>
                <a:ea typeface="微软雅黑" panose="020B0503020204020204" pitchFamily="34" charset="-122"/>
              </a:rPr>
              <a:t> 一、非官方政策决策者</a:t>
            </a:r>
            <a:endParaRPr lang="en-US" altLang="zh-CN" sz="2800" dirty="0" smtClean="0">
              <a:latin typeface="微软雅黑" panose="020B0503020204020204" pitchFamily="34" charset="-122"/>
              <a:ea typeface="微软雅黑" panose="020B0503020204020204" pitchFamily="34" charset="-122"/>
            </a:endParaRPr>
          </a:p>
          <a:p>
            <a:r>
              <a:rPr lang="zh-CN" altLang="en-US" sz="2800" dirty="0" smtClean="0">
                <a:latin typeface="+mn-ea"/>
              </a:rPr>
              <a:t>（</a:t>
            </a:r>
            <a:r>
              <a:rPr lang="en-US" altLang="zh-CN" sz="2800" dirty="0" smtClean="0">
                <a:latin typeface="+mn-ea"/>
              </a:rPr>
              <a:t>1</a:t>
            </a:r>
            <a:r>
              <a:rPr lang="zh-CN" altLang="en-US" sz="2800" dirty="0" smtClean="0">
                <a:latin typeface="+mn-ea"/>
              </a:rPr>
              <a:t>）利益集团</a:t>
            </a:r>
            <a:endParaRPr lang="en-US" altLang="zh-CN" sz="2800" dirty="0" smtClean="0">
              <a:latin typeface="+mn-ea"/>
            </a:endParaRPr>
          </a:p>
          <a:p>
            <a:r>
              <a:rPr lang="zh-CN" altLang="en-US" sz="2800" dirty="0" smtClean="0">
                <a:latin typeface="+mn-ea"/>
              </a:rPr>
              <a:t>（</a:t>
            </a:r>
            <a:r>
              <a:rPr lang="en-US" altLang="zh-CN" sz="2800" dirty="0" smtClean="0">
                <a:latin typeface="+mn-ea"/>
              </a:rPr>
              <a:t>2</a:t>
            </a:r>
            <a:r>
              <a:rPr lang="zh-CN" altLang="en-US" sz="2800" dirty="0" smtClean="0">
                <a:latin typeface="+mn-ea"/>
              </a:rPr>
              <a:t>）公民</a:t>
            </a:r>
            <a:endParaRPr lang="en-US" altLang="zh-CN" sz="2800" dirty="0" smtClean="0">
              <a:latin typeface="+mn-ea"/>
            </a:endParaRPr>
          </a:p>
          <a:p>
            <a:r>
              <a:rPr lang="zh-CN" altLang="en-US" sz="2800" dirty="0" smtClean="0">
                <a:latin typeface="+mn-ea"/>
              </a:rPr>
              <a:t>（</a:t>
            </a:r>
            <a:r>
              <a:rPr lang="en-US" altLang="zh-CN" sz="2800" dirty="0" smtClean="0">
                <a:latin typeface="+mn-ea"/>
              </a:rPr>
              <a:t>3</a:t>
            </a:r>
            <a:r>
              <a:rPr lang="zh-CN" altLang="en-US" sz="2800" dirty="0" smtClean="0">
                <a:latin typeface="+mn-ea"/>
              </a:rPr>
              <a:t>）大众传媒</a:t>
            </a:r>
            <a:endParaRPr lang="en-US" altLang="zh-CN" sz="2800" dirty="0" smtClean="0">
              <a:latin typeface="+mn-ea"/>
            </a:endParaRPr>
          </a:p>
          <a:p>
            <a:r>
              <a:rPr lang="zh-CN" altLang="en-US" sz="2800" dirty="0" smtClean="0">
                <a:latin typeface="+mn-ea"/>
              </a:rPr>
              <a:t>（</a:t>
            </a:r>
            <a:r>
              <a:rPr lang="en-US" altLang="zh-CN" sz="2800" dirty="0" smtClean="0">
                <a:latin typeface="+mn-ea"/>
              </a:rPr>
              <a:t>4</a:t>
            </a:r>
            <a:r>
              <a:rPr lang="zh-CN" altLang="en-US" sz="2800" dirty="0" smtClean="0">
                <a:latin typeface="+mn-ea"/>
              </a:rPr>
              <a:t>）思想库</a:t>
            </a:r>
            <a:endParaRPr lang="en-US" altLang="zh-CN" sz="2800" dirty="0" smtClean="0">
              <a:latin typeface="+mn-ea"/>
            </a:endParaRPr>
          </a:p>
          <a:p>
            <a:pPr>
              <a:lnSpc>
                <a:spcPct val="150000"/>
              </a:lnSpc>
            </a:pPr>
            <a:r>
              <a:rPr lang="zh-CN" altLang="en-US" sz="2800" dirty="0">
                <a:latin typeface="微软雅黑" panose="020B0503020204020204" pitchFamily="34" charset="-122"/>
                <a:ea typeface="微软雅黑" panose="020B0503020204020204" pitchFamily="34" charset="-122"/>
              </a:rPr>
              <a:t>案</a:t>
            </a:r>
            <a:r>
              <a:rPr lang="zh-CN" altLang="en-US" sz="2800" dirty="0" smtClean="0">
                <a:latin typeface="微软雅黑" panose="020B0503020204020204" pitchFamily="34" charset="-122"/>
                <a:ea typeface="微软雅黑" panose="020B0503020204020204" pitchFamily="34" charset="-122"/>
              </a:rPr>
              <a:t>例</a:t>
            </a:r>
            <a:r>
              <a:rPr lang="en-US" altLang="zh-CN" sz="2800" dirty="0" smtClean="0">
                <a:latin typeface="微软雅黑" panose="020B0503020204020204" pitchFamily="34" charset="-122"/>
                <a:ea typeface="微软雅黑" panose="020B0503020204020204" pitchFamily="34" charset="-122"/>
              </a:rPr>
              <a:t>2-1-1</a:t>
            </a:r>
          </a:p>
          <a:p>
            <a:pPr>
              <a:lnSpc>
                <a:spcPct val="150000"/>
              </a:lnSpc>
            </a:pPr>
            <a:r>
              <a:rPr lang="zh-CN" altLang="en-US" sz="2800" dirty="0">
                <a:latin typeface="微软雅黑" panose="020B0503020204020204" pitchFamily="34" charset="-122"/>
                <a:ea typeface="微软雅黑" panose="020B0503020204020204" pitchFamily="34" charset="-122"/>
              </a:rPr>
              <a:t>案</a:t>
            </a:r>
            <a:r>
              <a:rPr lang="zh-CN" altLang="en-US" sz="2800" dirty="0" smtClean="0">
                <a:latin typeface="微软雅黑" panose="020B0503020204020204" pitchFamily="34" charset="-122"/>
                <a:ea typeface="微软雅黑" panose="020B0503020204020204" pitchFamily="34" charset="-122"/>
              </a:rPr>
              <a:t>例</a:t>
            </a:r>
            <a:r>
              <a:rPr lang="en-US" altLang="zh-CN" sz="2800" dirty="0" smtClean="0">
                <a:latin typeface="微软雅黑" panose="020B0503020204020204" pitchFamily="34" charset="-122"/>
                <a:ea typeface="微软雅黑" panose="020B0503020204020204" pitchFamily="34" charset="-122"/>
              </a:rPr>
              <a:t>2-1-2</a:t>
            </a:r>
          </a:p>
        </p:txBody>
      </p:sp>
    </p:spTree>
    <p:extLst>
      <p:ext uri="{BB962C8B-B14F-4D97-AF65-F5344CB8AC3E}">
        <p14:creationId xmlns:p14="http://schemas.microsoft.com/office/powerpoint/2010/main" val="1216521803"/>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2863384" y="1871029"/>
            <a:ext cx="4615366" cy="923330"/>
          </a:xfrm>
          <a:prstGeom prst="rect">
            <a:avLst/>
          </a:prstGeom>
          <a:noFill/>
        </p:spPr>
        <p:txBody>
          <a:bodyPr wrap="none" rtlCol="0">
            <a:spAutoFit/>
          </a:bodyPr>
          <a:lstStyle/>
          <a:p>
            <a:pPr>
              <a:lnSpc>
                <a:spcPct val="150000"/>
              </a:lnSpc>
            </a:pPr>
            <a:r>
              <a:rPr lang="zh-CN" altLang="en-US" sz="3600" b="1" dirty="0">
                <a:latin typeface="微软雅黑" panose="020B0503020204020204" pitchFamily="34" charset="-122"/>
                <a:ea typeface="微软雅黑" panose="020B0503020204020204" pitchFamily="34" charset="-122"/>
              </a:rPr>
              <a:t>单元二 </a:t>
            </a:r>
            <a:r>
              <a:rPr lang="zh-CN" altLang="en-US" sz="3600" b="1" dirty="0" smtClean="0">
                <a:latin typeface="微软雅黑" panose="020B0503020204020204" pitchFamily="34" charset="-122"/>
                <a:ea typeface="微软雅黑" panose="020B0503020204020204" pitchFamily="34" charset="-122"/>
              </a:rPr>
              <a:t>公共政策客体 </a:t>
            </a:r>
            <a:endParaRPr lang="zh-CN" altLang="en-US" sz="36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27996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707197" y="1005211"/>
            <a:ext cx="4309193" cy="784830"/>
          </a:xfrm>
          <a:prstGeom prst="rect">
            <a:avLst/>
          </a:prstGeom>
          <a:noFill/>
        </p:spPr>
        <p:txBody>
          <a:bodyPr wrap="none" rtlCol="0">
            <a:spAutoFit/>
          </a:bodyPr>
          <a:lstStyle/>
          <a:p>
            <a:pPr lvl="0">
              <a:lnSpc>
                <a:spcPct val="150000"/>
              </a:lnSpc>
            </a:pPr>
            <a:r>
              <a:rPr lang="en-US" altLang="zh-CN" sz="3000" b="1" dirty="0">
                <a:solidFill>
                  <a:prstClr val="black"/>
                </a:solidFill>
                <a:latin typeface="微软雅黑" panose="020B0503020204020204" pitchFamily="34" charset="-122"/>
                <a:ea typeface="微软雅黑" panose="020B0503020204020204" pitchFamily="34" charset="-122"/>
              </a:rPr>
              <a:t>2.2.1 </a:t>
            </a:r>
            <a:r>
              <a:rPr lang="zh-CN" altLang="en-US" sz="3000" b="1" dirty="0" smtClean="0">
                <a:solidFill>
                  <a:prstClr val="black"/>
                </a:solidFill>
                <a:latin typeface="微软雅黑" panose="020B0503020204020204" pitchFamily="34" charset="-122"/>
                <a:ea typeface="微软雅黑" panose="020B0503020204020204" pitchFamily="34" charset="-122"/>
              </a:rPr>
              <a:t>公共政策客体概念</a:t>
            </a:r>
            <a:endParaRPr lang="zh-CN" altLang="en-US" sz="3000" b="1" dirty="0">
              <a:solidFill>
                <a:prstClr val="black"/>
              </a:solidFill>
              <a:latin typeface="微软雅黑" panose="020B0503020204020204" pitchFamily="34" charset="-122"/>
              <a:ea typeface="微软雅黑" panose="020B0503020204020204" pitchFamily="34" charset="-122"/>
            </a:endParaRPr>
          </a:p>
        </p:txBody>
      </p:sp>
      <p:sp>
        <p:nvSpPr>
          <p:cNvPr id="4" name="矩形 3"/>
          <p:cNvSpPr/>
          <p:nvPr/>
        </p:nvSpPr>
        <p:spPr>
          <a:xfrm>
            <a:off x="707507" y="2058904"/>
            <a:ext cx="7577091" cy="2677656"/>
          </a:xfrm>
          <a:prstGeom prst="rect">
            <a:avLst/>
          </a:prstGeom>
        </p:spPr>
        <p:txBody>
          <a:bodyPr wrap="square">
            <a:spAutoFit/>
          </a:bodyPr>
          <a:lstStyle/>
          <a:p>
            <a:pPr lvl="0">
              <a:lnSpc>
                <a:spcPct val="150000"/>
              </a:lnSpc>
            </a:pPr>
            <a:r>
              <a:rPr lang="zh-CN" altLang="en-US" sz="2800" dirty="0" smtClean="0">
                <a:solidFill>
                  <a:prstClr val="black"/>
                </a:solidFill>
                <a:latin typeface="微软雅黑" panose="020B0503020204020204" pitchFamily="34" charset="-122"/>
                <a:ea typeface="微软雅黑" panose="020B0503020204020204" pitchFamily="34" charset="-122"/>
              </a:rPr>
              <a:t>     公</a:t>
            </a:r>
            <a:r>
              <a:rPr lang="zh-CN" altLang="en-US" sz="2800" dirty="0">
                <a:solidFill>
                  <a:prstClr val="black"/>
                </a:solidFill>
                <a:latin typeface="微软雅黑" panose="020B0503020204020204" pitchFamily="34" charset="-122"/>
                <a:ea typeface="微软雅黑" panose="020B0503020204020204" pitchFamily="34" charset="-122"/>
              </a:rPr>
              <a:t>共政策客体是指公共政策所发生作用的对象及其影响范围，包括公共政策所要解决的社会问题和所要对其产生作用和影响的社会成员，即事和人两个方面。</a:t>
            </a:r>
            <a:endParaRPr kumimoji="0" lang="zh-CN" altLang="en-US" sz="2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1402177448"/>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707197" y="843847"/>
            <a:ext cx="4195379" cy="784830"/>
          </a:xfrm>
          <a:prstGeom prst="rect">
            <a:avLst/>
          </a:prstGeom>
          <a:noFill/>
        </p:spPr>
        <p:txBody>
          <a:bodyPr wrap="non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3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2.2.2</a:t>
            </a:r>
            <a:r>
              <a:rPr kumimoji="0" lang="zh-CN" altLang="en-US" sz="30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公共政策客体类型</a:t>
            </a:r>
            <a:endParaRPr kumimoji="0" lang="zh-CN" altLang="en-US" sz="3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4" name="矩形 3"/>
          <p:cNvSpPr/>
          <p:nvPr/>
        </p:nvSpPr>
        <p:spPr>
          <a:xfrm>
            <a:off x="63500" y="1796365"/>
            <a:ext cx="9080500" cy="3323987"/>
          </a:xfrm>
          <a:prstGeom prst="rect">
            <a:avLst/>
          </a:prstGeom>
        </p:spPr>
        <p:txBody>
          <a:bodyPr wrap="square">
            <a:spAutoFit/>
          </a:bodyPr>
          <a:lstStyle/>
          <a:p>
            <a:pPr>
              <a:lnSpc>
                <a:spcPct val="150000"/>
              </a:lnSpc>
            </a:pPr>
            <a:r>
              <a:rPr lang="en-US" altLang="zh-CN" sz="2800" b="1" dirty="0"/>
              <a:t>1</a:t>
            </a:r>
            <a:r>
              <a:rPr lang="zh-CN" altLang="zh-CN" sz="2800" b="1" dirty="0"/>
              <a:t>、公共政策的制定与实施所要改变的状</a:t>
            </a:r>
            <a:r>
              <a:rPr lang="zh-CN" altLang="zh-CN" sz="2800" b="1" dirty="0" smtClean="0"/>
              <a:t>态</a:t>
            </a:r>
            <a:endParaRPr lang="en-US" altLang="zh-CN" sz="2800" b="1" dirty="0" smtClean="0"/>
          </a:p>
          <a:p>
            <a:pPr>
              <a:lnSpc>
                <a:spcPct val="150000"/>
              </a:lnSpc>
            </a:pPr>
            <a:r>
              <a:rPr lang="en-US" altLang="zh-CN" sz="2800" b="1" dirty="0"/>
              <a:t>2</a:t>
            </a:r>
            <a:r>
              <a:rPr lang="zh-CN" altLang="zh-CN" sz="2800" b="1" dirty="0"/>
              <a:t>、公共政策执行中所要直接作用的对象</a:t>
            </a:r>
            <a:endParaRPr lang="zh-CN" altLang="zh-CN" sz="2800" dirty="0"/>
          </a:p>
          <a:p>
            <a:pPr>
              <a:lnSpc>
                <a:spcPct val="150000"/>
              </a:lnSpc>
            </a:pPr>
            <a:r>
              <a:rPr lang="en-US" altLang="zh-CN" sz="2800" b="1" dirty="0"/>
              <a:t>3</a:t>
            </a:r>
            <a:r>
              <a:rPr lang="zh-CN" altLang="zh-CN" sz="2800" b="1" dirty="0"/>
              <a:t>、公共政策所要解决的核心问题即人们之间的利益矛盾</a:t>
            </a:r>
            <a:endParaRPr lang="zh-CN" altLang="zh-CN" sz="2800" dirty="0"/>
          </a:p>
          <a:p>
            <a:pPr>
              <a:lnSpc>
                <a:spcPct val="150000"/>
              </a:lnSpc>
            </a:pPr>
            <a:endParaRPr lang="zh-CN" altLang="zh-CN" sz="2800" dirty="0"/>
          </a:p>
          <a:p>
            <a:pPr lvl="0">
              <a:lnSpc>
                <a:spcPct val="150000"/>
              </a:lnSpc>
            </a:pPr>
            <a:endParaRPr lang="zh-CN" altLang="en-US" sz="2800"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57802535"/>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707197" y="655589"/>
            <a:ext cx="2770310" cy="703206"/>
          </a:xfrm>
          <a:prstGeom prst="rect">
            <a:avLst/>
          </a:prstGeom>
          <a:noFill/>
        </p:spPr>
        <p:txBody>
          <a:bodyPr wrap="none" rtlCol="0">
            <a:spAutoFit/>
          </a:bodyPr>
          <a:lstStyle/>
          <a:p>
            <a:pPr lvl="0">
              <a:lnSpc>
                <a:spcPct val="150000"/>
              </a:lnSpc>
            </a:pPr>
            <a:r>
              <a:rPr lang="en-US" altLang="zh-CN" sz="3000" b="1" dirty="0" smtClean="0">
                <a:solidFill>
                  <a:prstClr val="black"/>
                </a:solidFill>
                <a:latin typeface="微软雅黑" panose="020B0503020204020204" pitchFamily="34" charset="-122"/>
                <a:ea typeface="微软雅黑" panose="020B0503020204020204" pitchFamily="34" charset="-122"/>
              </a:rPr>
              <a:t>2.2.3 </a:t>
            </a:r>
            <a:r>
              <a:rPr lang="zh-CN" altLang="en-US" sz="3000" b="1" dirty="0">
                <a:solidFill>
                  <a:prstClr val="black"/>
                </a:solidFill>
                <a:latin typeface="微软雅黑" panose="020B0503020204020204" pitchFamily="34" charset="-122"/>
                <a:ea typeface="微软雅黑" panose="020B0503020204020204" pitchFamily="34" charset="-122"/>
              </a:rPr>
              <a:t>社会问题</a:t>
            </a:r>
            <a:endParaRPr kumimoji="0" lang="zh-CN" altLang="en-US" sz="3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4" name="矩形 3"/>
          <p:cNvSpPr/>
          <p:nvPr/>
        </p:nvSpPr>
        <p:spPr>
          <a:xfrm>
            <a:off x="482598" y="1565101"/>
            <a:ext cx="8069729" cy="1815882"/>
          </a:xfrm>
          <a:prstGeom prst="rect">
            <a:avLst/>
          </a:prstGeom>
        </p:spPr>
        <p:txBody>
          <a:bodyPr wrap="square">
            <a:spAutoFit/>
          </a:bodyPr>
          <a:lstStyle/>
          <a:p>
            <a:r>
              <a:rPr lang="en-US" altLang="zh-CN" sz="2800" dirty="0" smtClean="0"/>
              <a:t>         </a:t>
            </a:r>
            <a:r>
              <a:rPr lang="zh-CN" altLang="zh-CN" sz="2800" dirty="0" smtClean="0"/>
              <a:t>所</a:t>
            </a:r>
            <a:r>
              <a:rPr lang="zh-CN" altLang="zh-CN" sz="2800" dirty="0"/>
              <a:t>谓社会问题，就是社会正常发展过程中出现的偏差，或者说，实际状态与社会期望状态之间的差距。这种偏差和差距导致了社会的紧张状态，涉及到较为广泛的社会关系，从而具有了公共的性质。</a:t>
            </a:r>
          </a:p>
        </p:txBody>
      </p:sp>
    </p:spTree>
    <p:extLst>
      <p:ext uri="{BB962C8B-B14F-4D97-AF65-F5344CB8AC3E}">
        <p14:creationId xmlns:p14="http://schemas.microsoft.com/office/powerpoint/2010/main" val="349373435"/>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530</TotalTime>
  <Words>1870</Words>
  <Application>Microsoft Office PowerPoint</Application>
  <PresentationFormat>全屏显示(16:9)</PresentationFormat>
  <Paragraphs>122</Paragraphs>
  <Slides>29</Slides>
  <Notes>0</Notes>
  <HiddenSlides>0</HiddenSlides>
  <MMClips>0</MMClips>
  <ScaleCrop>false</ScaleCrop>
  <HeadingPairs>
    <vt:vector size="4" baseType="variant">
      <vt:variant>
        <vt:lpstr>主题</vt:lpstr>
      </vt:variant>
      <vt:variant>
        <vt:i4>1</vt:i4>
      </vt:variant>
      <vt:variant>
        <vt:lpstr>幻灯片标题</vt:lpstr>
      </vt:variant>
      <vt:variant>
        <vt:i4>29</vt:i4>
      </vt:variant>
    </vt:vector>
  </HeadingPairs>
  <TitlesOfParts>
    <vt:vector size="30"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admin</cp:lastModifiedBy>
  <cp:revision>74</cp:revision>
  <dcterms:created xsi:type="dcterms:W3CDTF">2016-09-21T01:56:00Z</dcterms:created>
  <dcterms:modified xsi:type="dcterms:W3CDTF">2019-05-19T03:51:47Z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2052-10.1.0.7106</vt:lpwstr>
  </property>
</Properties>
</file>