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8" r:id="rId2"/>
    <p:sldId id="267" r:id="rId3"/>
    <p:sldId id="266" r:id="rId4"/>
    <p:sldId id="261" r:id="rId5"/>
    <p:sldId id="274" r:id="rId6"/>
    <p:sldId id="275" r:id="rId7"/>
    <p:sldId id="276" r:id="rId8"/>
    <p:sldId id="277" r:id="rId9"/>
    <p:sldId id="278" r:id="rId10"/>
    <p:sldId id="279" r:id="rId11"/>
    <p:sldId id="285" r:id="rId12"/>
    <p:sldId id="286" r:id="rId13"/>
    <p:sldId id="281" r:id="rId14"/>
    <p:sldId id="282" r:id="rId15"/>
    <p:sldId id="283" r:id="rId16"/>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0" y="-96"/>
      </p:cViewPr>
      <p:guideLst>
        <p:guide orient="horz" pos="1620"/>
        <p:guide pos="28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74CE08-9C17-411E-B6DA-C3CE18A36208}" type="datetimeFigureOut">
              <a:rPr lang="zh-CN" altLang="en-US" smtClean="0"/>
              <a:t>2018/12/25 Tuesday</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EBC954-D995-4295-93F5-5A0884A1A899}" type="slidenum">
              <a:rPr lang="zh-CN" altLang="en-US" smtClean="0"/>
              <a:t>‹#›</a:t>
            </a:fld>
            <a:endParaRPr lang="zh-CN" altLang="en-US"/>
          </a:p>
        </p:txBody>
      </p:sp>
    </p:spTree>
    <p:extLst>
      <p:ext uri="{BB962C8B-B14F-4D97-AF65-F5344CB8AC3E}">
        <p14:creationId xmlns:p14="http://schemas.microsoft.com/office/powerpoint/2010/main" val="2662317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CEBC954-D995-4295-93F5-5A0884A1A899}" type="slidenum">
              <a:rPr lang="zh-CN" altLang="en-US" smtClean="0"/>
              <a:t>4</a:t>
            </a:fld>
            <a:endParaRPr lang="zh-CN" altLang="en-US"/>
          </a:p>
        </p:txBody>
      </p:sp>
    </p:spTree>
    <p:extLst>
      <p:ext uri="{BB962C8B-B14F-4D97-AF65-F5344CB8AC3E}">
        <p14:creationId xmlns:p14="http://schemas.microsoft.com/office/powerpoint/2010/main" val="2585261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CEBC954-D995-4295-93F5-5A0884A1A899}" type="slidenum">
              <a:rPr lang="zh-CN" altLang="en-US" smtClean="0"/>
              <a:t>5</a:t>
            </a:fld>
            <a:endParaRPr lang="zh-CN" altLang="en-US"/>
          </a:p>
        </p:txBody>
      </p:sp>
    </p:spTree>
    <p:extLst>
      <p:ext uri="{BB962C8B-B14F-4D97-AF65-F5344CB8AC3E}">
        <p14:creationId xmlns:p14="http://schemas.microsoft.com/office/powerpoint/2010/main" val="30155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CEBC954-D995-4295-93F5-5A0884A1A899}" type="slidenum">
              <a:rPr lang="zh-CN" altLang="en-US" smtClean="0"/>
              <a:t>7</a:t>
            </a:fld>
            <a:endParaRPr lang="zh-CN" altLang="en-US"/>
          </a:p>
        </p:txBody>
      </p:sp>
    </p:spTree>
    <p:extLst>
      <p:ext uri="{BB962C8B-B14F-4D97-AF65-F5344CB8AC3E}">
        <p14:creationId xmlns:p14="http://schemas.microsoft.com/office/powerpoint/2010/main" val="770849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t>2018/12/25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t>2018/12/25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t>2018/12/25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t>2018/12/25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t>2018/12/25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56BA9D-53B9-4113-B532-16A136D4E123}" type="datetimeFigureOut">
              <a:rPr lang="zh-CN" altLang="en-US" smtClean="0"/>
              <a:t>2018/12/25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56BA9D-53B9-4113-B532-16A136D4E123}" type="datetimeFigureOut">
              <a:rPr lang="zh-CN" altLang="en-US" smtClean="0"/>
              <a:t>2018/12/25 Tuesday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56BA9D-53B9-4113-B532-16A136D4E123}" type="datetimeFigureOut">
              <a:rPr lang="zh-CN" altLang="en-US" smtClean="0"/>
              <a:t>2018/12/25 Tuesday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t>2018/12/25 Tuesday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t>2018/12/25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t>2018/12/25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t>2018/12/25 Tuesday</a:t>
            </a:fld>
            <a:endParaRPr lang="zh-CN" altLang="en-US"/>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1887374" y="2391485"/>
            <a:ext cx="5077031" cy="825419"/>
          </a:xfrm>
          <a:prstGeom prst="rect">
            <a:avLst/>
          </a:prstGeom>
          <a:noFill/>
        </p:spPr>
        <p:txBody>
          <a:bodyPr wrap="none" rtlCol="0">
            <a:spAutoFit/>
          </a:bodyPr>
          <a:lstStyle/>
          <a:p>
            <a:pPr algn="ctr">
              <a:lnSpc>
                <a:spcPct val="150000"/>
              </a:lnSpc>
            </a:pPr>
            <a:r>
              <a:rPr lang="zh-CN" altLang="en-US" sz="3600" b="1" dirty="0" smtClean="0">
                <a:latin typeface="微软雅黑" panose="020B0503020204020204" pitchFamily="34" charset="-122"/>
                <a:ea typeface="微软雅黑" panose="020B0503020204020204" pitchFamily="34" charset="-122"/>
              </a:rPr>
              <a:t>第一</a:t>
            </a:r>
            <a:r>
              <a:rPr lang="zh-CN" altLang="en-US" sz="3600" b="1" dirty="0">
                <a:latin typeface="微软雅黑" panose="020B0503020204020204" pitchFamily="34" charset="-122"/>
                <a:ea typeface="微软雅黑" panose="020B0503020204020204" pitchFamily="34" charset="-122"/>
              </a:rPr>
              <a:t>单元  </a:t>
            </a:r>
            <a:r>
              <a:rPr lang="zh-CN" altLang="en-US" sz="3600" b="1" dirty="0" smtClean="0">
                <a:latin typeface="微软雅黑" panose="020B0503020204020204" pitchFamily="34" charset="-122"/>
                <a:ea typeface="微软雅黑" panose="020B0503020204020204" pitchFamily="34" charset="-122"/>
              </a:rPr>
              <a:t>公共政策制定</a:t>
            </a:r>
            <a:endParaRPr lang="zh-CN" altLang="en-US" sz="3600" b="1" dirty="0" smtClean="0">
              <a:latin typeface="微软雅黑" panose="020B0503020204020204" pitchFamily="34" charset="-122"/>
              <a:ea typeface="微软雅黑" panose="020B0503020204020204" pitchFamily="34" charset="-122"/>
            </a:endParaRPr>
          </a:p>
        </p:txBody>
      </p:sp>
      <p:sp>
        <p:nvSpPr>
          <p:cNvPr id="7" name="TextBox 6"/>
          <p:cNvSpPr txBox="1"/>
          <p:nvPr/>
        </p:nvSpPr>
        <p:spPr>
          <a:xfrm>
            <a:off x="2118207" y="1425835"/>
            <a:ext cx="4615366" cy="923330"/>
          </a:xfrm>
          <a:prstGeom prst="rect">
            <a:avLst/>
          </a:prstGeom>
          <a:noFill/>
        </p:spPr>
        <p:txBody>
          <a:bodyPr wrap="none" rtlCol="0">
            <a:spAutoFit/>
          </a:bodyPr>
          <a:lstStyle/>
          <a:p>
            <a:pPr>
              <a:lnSpc>
                <a:spcPct val="150000"/>
              </a:lnSpc>
            </a:pPr>
            <a:r>
              <a:rPr lang="zh-CN" altLang="en-US" sz="3600" b="1" dirty="0" smtClean="0">
                <a:latin typeface="微软雅黑" panose="020B0503020204020204" pitchFamily="34" charset="-122"/>
                <a:ea typeface="微软雅黑" panose="020B0503020204020204" pitchFamily="34" charset="-122"/>
              </a:rPr>
              <a:t>第三章  </a:t>
            </a:r>
            <a:r>
              <a:rPr lang="zh-CN" altLang="en-US" sz="3600" b="1" dirty="0" smtClean="0">
                <a:latin typeface="微软雅黑" panose="020B0503020204020204" pitchFamily="34" charset="-122"/>
                <a:ea typeface="微软雅黑" panose="020B0503020204020204" pitchFamily="34" charset="-122"/>
              </a:rPr>
              <a:t>公共政策流程</a:t>
            </a:r>
            <a:endParaRPr lang="zh-CN" altLang="en-US" sz="3600" b="1" dirty="0" smtClean="0">
              <a:latin typeface="微软雅黑" panose="020B0503020204020204" pitchFamily="34" charset="-122"/>
              <a:ea typeface="微软雅黑" panose="020B0503020204020204"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1403973" y="1344705"/>
            <a:ext cx="6186309" cy="2369303"/>
          </a:xfrm>
          <a:prstGeom prst="rect">
            <a:avLst/>
          </a:prstGeom>
          <a:noFill/>
        </p:spPr>
        <p:txBody>
          <a:bodyPr wrap="none" rtlCol="0">
            <a:spAutoFit/>
          </a:bodyPr>
          <a:lstStyle/>
          <a:p>
            <a:pPr>
              <a:lnSpc>
                <a:spcPts val="4500"/>
              </a:lnSpc>
            </a:pPr>
            <a:r>
              <a:rPr lang="zh-CN" altLang="zh-CN" sz="3600" dirty="0"/>
              <a:t>一、史密斯模型（过程模型）</a:t>
            </a:r>
          </a:p>
          <a:p>
            <a:pPr>
              <a:lnSpc>
                <a:spcPts val="4500"/>
              </a:lnSpc>
            </a:pPr>
            <a:r>
              <a:rPr lang="zh-CN" altLang="zh-CN" sz="3600" dirty="0"/>
              <a:t>二、系统模型</a:t>
            </a:r>
          </a:p>
          <a:p>
            <a:pPr>
              <a:lnSpc>
                <a:spcPts val="4500"/>
              </a:lnSpc>
            </a:pPr>
            <a:r>
              <a:rPr lang="zh-CN" altLang="zh-CN" sz="3600" dirty="0"/>
              <a:t>三、互适模型（互动模型）</a:t>
            </a:r>
          </a:p>
          <a:p>
            <a:pPr>
              <a:lnSpc>
                <a:spcPts val="4500"/>
              </a:lnSpc>
            </a:pPr>
            <a:r>
              <a:rPr lang="zh-CN" altLang="zh-CN" sz="3600" dirty="0"/>
              <a:t>四、影响政策有效执行的因素</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矩形 1"/>
          <p:cNvSpPr/>
          <p:nvPr/>
        </p:nvSpPr>
        <p:spPr>
          <a:xfrm>
            <a:off x="740228" y="712372"/>
            <a:ext cx="6774611" cy="646331"/>
          </a:xfrm>
          <a:prstGeom prst="rect">
            <a:avLst/>
          </a:prstGeom>
        </p:spPr>
        <p:txBody>
          <a:bodyPr wrap="none">
            <a:spAutoFit/>
          </a:bodyPr>
          <a:lstStyle/>
          <a:p>
            <a:r>
              <a:rPr lang="zh-CN" altLang="zh-CN" sz="3600" b="1" dirty="0">
                <a:latin typeface="微软雅黑" pitchFamily="34" charset="-122"/>
                <a:ea typeface="微软雅黑" pitchFamily="34" charset="-122"/>
              </a:rPr>
              <a:t>第三节 公共政策执行过程与方式</a:t>
            </a:r>
          </a:p>
        </p:txBody>
      </p:sp>
      <p:sp>
        <p:nvSpPr>
          <p:cNvPr id="3" name="矩形 2"/>
          <p:cNvSpPr/>
          <p:nvPr/>
        </p:nvSpPr>
        <p:spPr>
          <a:xfrm>
            <a:off x="740227" y="1574843"/>
            <a:ext cx="7805057" cy="3170099"/>
          </a:xfrm>
          <a:prstGeom prst="rect">
            <a:avLst/>
          </a:prstGeom>
        </p:spPr>
        <p:txBody>
          <a:bodyPr wrap="square">
            <a:spAutoFit/>
          </a:bodyPr>
          <a:lstStyle/>
          <a:p>
            <a:pPr>
              <a:lnSpc>
                <a:spcPts val="4000"/>
              </a:lnSpc>
            </a:pPr>
            <a:r>
              <a:rPr lang="en-US" altLang="zh-CN" sz="2800" dirty="0" smtClean="0"/>
              <a:t>         </a:t>
            </a:r>
            <a:r>
              <a:rPr lang="zh-CN" altLang="zh-CN" sz="2800" dirty="0" smtClean="0"/>
              <a:t>什么</a:t>
            </a:r>
            <a:r>
              <a:rPr lang="zh-CN" altLang="zh-CN" sz="2800" dirty="0"/>
              <a:t>是政策执行？所谓公共政策执行就是政策执行主体为了实现公共政策目标，通过各种措施和手段作用于公共政策对象，使公共政策内容变为现实的行动过程。是实现政策目标最直接、最重要、最关键的决定性因素，也是检验政策质量的根本环节。</a:t>
            </a:r>
          </a:p>
        </p:txBody>
      </p:sp>
    </p:spTree>
    <p:extLst>
      <p:ext uri="{BB962C8B-B14F-4D97-AF65-F5344CB8AC3E}">
        <p14:creationId xmlns:p14="http://schemas.microsoft.com/office/powerpoint/2010/main" val="3663082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2155088" y="1655268"/>
            <a:ext cx="4339650" cy="1215141"/>
          </a:xfrm>
          <a:prstGeom prst="rect">
            <a:avLst/>
          </a:prstGeom>
          <a:noFill/>
        </p:spPr>
        <p:txBody>
          <a:bodyPr wrap="none" rtlCol="0">
            <a:spAutoFit/>
          </a:bodyPr>
          <a:lstStyle/>
          <a:p>
            <a:pPr>
              <a:lnSpc>
                <a:spcPts val="4500"/>
              </a:lnSpc>
            </a:pPr>
            <a:r>
              <a:rPr lang="zh-CN" altLang="zh-CN" sz="3600" dirty="0"/>
              <a:t>一、政策执行的过程</a:t>
            </a:r>
          </a:p>
          <a:p>
            <a:pPr>
              <a:lnSpc>
                <a:spcPts val="4500"/>
              </a:lnSpc>
            </a:pPr>
            <a:r>
              <a:rPr lang="zh-CN" altLang="zh-CN" sz="3600" dirty="0"/>
              <a:t>二、政策执行的手段</a:t>
            </a:r>
          </a:p>
        </p:txBody>
      </p:sp>
    </p:spTree>
    <p:extLst>
      <p:ext uri="{BB962C8B-B14F-4D97-AF65-F5344CB8AC3E}">
        <p14:creationId xmlns:p14="http://schemas.microsoft.com/office/powerpoint/2010/main" val="3508753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912391" y="573543"/>
            <a:ext cx="5077031" cy="923330"/>
          </a:xfrm>
          <a:prstGeom prst="rect">
            <a:avLst/>
          </a:prstGeom>
          <a:noFill/>
        </p:spPr>
        <p:txBody>
          <a:bodyPr wrap="none" rtlCol="0">
            <a:spAutoFit/>
          </a:bodyPr>
          <a:lstStyle/>
          <a:p>
            <a:pPr>
              <a:lnSpc>
                <a:spcPct val="150000"/>
              </a:lnSpc>
            </a:pPr>
            <a:r>
              <a:rPr lang="zh-CN" altLang="en-US" sz="3600" b="1" dirty="0" smtClean="0">
                <a:latin typeface="微软雅黑" panose="020B0503020204020204" pitchFamily="34" charset="-122"/>
                <a:ea typeface="微软雅黑" panose="020B0503020204020204" pitchFamily="34" charset="-122"/>
              </a:rPr>
              <a:t>第三</a:t>
            </a:r>
            <a:r>
              <a:rPr lang="zh-CN" altLang="en-US" sz="3600" b="1" dirty="0">
                <a:latin typeface="微软雅黑" panose="020B0503020204020204" pitchFamily="34" charset="-122"/>
                <a:ea typeface="微软雅黑" panose="020B0503020204020204" pitchFamily="34" charset="-122"/>
              </a:rPr>
              <a:t>单元  </a:t>
            </a:r>
            <a:r>
              <a:rPr lang="zh-CN" altLang="en-US" sz="3600" b="1" dirty="0" smtClean="0">
                <a:latin typeface="微软雅黑" panose="020B0503020204020204" pitchFamily="34" charset="-122"/>
                <a:ea typeface="微软雅黑" panose="020B0503020204020204" pitchFamily="34" charset="-122"/>
              </a:rPr>
              <a:t>公共政策评估</a:t>
            </a:r>
            <a:endParaRPr lang="zh-CN" altLang="en-US" sz="3600" b="1" dirty="0" smtClean="0">
              <a:latin typeface="微软雅黑" panose="020B0503020204020204" pitchFamily="34" charset="-122"/>
              <a:ea typeface="微软雅黑" panose="020B0503020204020204" pitchFamily="34" charset="-122"/>
            </a:endParaRPr>
          </a:p>
        </p:txBody>
      </p:sp>
      <p:sp>
        <p:nvSpPr>
          <p:cNvPr id="2" name="矩形 1"/>
          <p:cNvSpPr/>
          <p:nvPr/>
        </p:nvSpPr>
        <p:spPr>
          <a:xfrm>
            <a:off x="912390" y="1761742"/>
            <a:ext cx="7251896" cy="1823576"/>
          </a:xfrm>
          <a:prstGeom prst="rect">
            <a:avLst/>
          </a:prstGeom>
        </p:spPr>
        <p:txBody>
          <a:bodyPr wrap="square">
            <a:spAutoFit/>
          </a:bodyPr>
          <a:lstStyle/>
          <a:p>
            <a:pPr algn="just">
              <a:lnSpc>
                <a:spcPts val="4500"/>
              </a:lnSpc>
            </a:pPr>
            <a:r>
              <a:rPr lang="en-US" altLang="zh-CN" sz="2800" dirty="0" smtClean="0">
                <a:latin typeface="+mn-ea"/>
              </a:rPr>
              <a:t>    </a:t>
            </a:r>
            <a:r>
              <a:rPr lang="zh-CN" altLang="zh-CN" sz="2800" dirty="0" smtClean="0">
                <a:latin typeface="+mn-ea"/>
              </a:rPr>
              <a:t>公共</a:t>
            </a:r>
            <a:r>
              <a:rPr lang="zh-CN" altLang="zh-CN" sz="2800" dirty="0">
                <a:latin typeface="+mn-ea"/>
              </a:rPr>
              <a:t>政策评估是公共政策过程的关键环节。公共政策评价，英文为“</a:t>
            </a:r>
            <a:r>
              <a:rPr lang="en-US" altLang="zh-CN" sz="2800" dirty="0">
                <a:latin typeface="+mn-ea"/>
              </a:rPr>
              <a:t>public policy evaluation</a:t>
            </a:r>
            <a:r>
              <a:rPr lang="zh-CN" altLang="zh-CN" sz="2800" dirty="0">
                <a:latin typeface="+mn-ea"/>
              </a:rPr>
              <a:t>”，亦可译为“公共政策评估”。</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4" name="组合 3"/>
          <p:cNvGrpSpPr/>
          <p:nvPr/>
        </p:nvGrpSpPr>
        <p:grpSpPr>
          <a:xfrm>
            <a:off x="1051191" y="886413"/>
            <a:ext cx="5725886" cy="3322545"/>
            <a:chOff x="811699" y="886413"/>
            <a:chExt cx="5725886" cy="3322545"/>
          </a:xfrm>
        </p:grpSpPr>
        <p:sp>
          <p:nvSpPr>
            <p:cNvPr id="6" name="TextBox 5"/>
            <p:cNvSpPr txBox="1"/>
            <p:nvPr/>
          </p:nvSpPr>
          <p:spPr>
            <a:xfrm>
              <a:off x="811699" y="886413"/>
              <a:ext cx="5384807" cy="646331"/>
            </a:xfrm>
            <a:prstGeom prst="rect">
              <a:avLst/>
            </a:prstGeom>
            <a:noFill/>
          </p:spPr>
          <p:txBody>
            <a:bodyPr wrap="none" rtlCol="0">
              <a:spAutoFit/>
            </a:bodyPr>
            <a:lstStyle/>
            <a:p>
              <a:r>
                <a:rPr lang="zh-CN" altLang="zh-CN" sz="3600" b="1" dirty="0">
                  <a:latin typeface="微软雅黑" pitchFamily="34" charset="-122"/>
                  <a:ea typeface="微软雅黑" pitchFamily="34" charset="-122"/>
                </a:rPr>
                <a:t>第一节 公共政策评价概述</a:t>
              </a:r>
            </a:p>
          </p:txBody>
        </p:sp>
        <p:sp>
          <p:nvSpPr>
            <p:cNvPr id="3" name="矩形 2"/>
            <p:cNvSpPr/>
            <p:nvPr/>
          </p:nvSpPr>
          <p:spPr>
            <a:xfrm>
              <a:off x="811699" y="1808301"/>
              <a:ext cx="5725886" cy="2400657"/>
            </a:xfrm>
            <a:prstGeom prst="rect">
              <a:avLst/>
            </a:prstGeom>
          </p:spPr>
          <p:txBody>
            <a:bodyPr wrap="square">
              <a:spAutoFit/>
            </a:bodyPr>
            <a:lstStyle/>
            <a:p>
              <a:pPr>
                <a:lnSpc>
                  <a:spcPts val="4500"/>
                </a:lnSpc>
              </a:pPr>
              <a:r>
                <a:rPr lang="zh-CN" altLang="zh-CN" sz="2800" dirty="0"/>
                <a:t>一、公共政策评价的含义</a:t>
              </a:r>
            </a:p>
            <a:p>
              <a:pPr>
                <a:lnSpc>
                  <a:spcPts val="4500"/>
                </a:lnSpc>
              </a:pPr>
              <a:r>
                <a:rPr lang="zh-CN" altLang="zh-CN" sz="2800" dirty="0"/>
                <a:t>二、公共政策评价的发展</a:t>
              </a:r>
            </a:p>
            <a:p>
              <a:pPr>
                <a:lnSpc>
                  <a:spcPts val="4500"/>
                </a:lnSpc>
              </a:pPr>
              <a:r>
                <a:rPr lang="zh-CN" altLang="zh-CN" sz="2800" dirty="0"/>
                <a:t>三、公共政策评价的功能与目的</a:t>
              </a:r>
            </a:p>
            <a:p>
              <a:pPr>
                <a:lnSpc>
                  <a:spcPts val="4500"/>
                </a:lnSpc>
              </a:pPr>
              <a:r>
                <a:rPr lang="zh-CN" altLang="zh-CN" sz="2800" dirty="0"/>
                <a:t>四、公共政策评价的类型</a:t>
              </a: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811699" y="700724"/>
            <a:ext cx="5848076" cy="646331"/>
          </a:xfrm>
          <a:prstGeom prst="rect">
            <a:avLst/>
          </a:prstGeom>
          <a:noFill/>
        </p:spPr>
        <p:txBody>
          <a:bodyPr wrap="none" rtlCol="0">
            <a:spAutoFit/>
          </a:bodyPr>
          <a:lstStyle/>
          <a:p>
            <a:r>
              <a:rPr lang="zh-CN" altLang="zh-CN" sz="3600" b="1" dirty="0">
                <a:latin typeface="微软雅黑" pitchFamily="34" charset="-122"/>
                <a:ea typeface="微软雅黑" pitchFamily="34" charset="-122"/>
              </a:rPr>
              <a:t>第二节 公共政策评价的操作</a:t>
            </a:r>
          </a:p>
        </p:txBody>
      </p:sp>
      <p:sp>
        <p:nvSpPr>
          <p:cNvPr id="3" name="矩形 2"/>
          <p:cNvSpPr/>
          <p:nvPr/>
        </p:nvSpPr>
        <p:spPr>
          <a:xfrm>
            <a:off x="811699" y="1615370"/>
            <a:ext cx="5747657" cy="2977738"/>
          </a:xfrm>
          <a:prstGeom prst="rect">
            <a:avLst/>
          </a:prstGeom>
        </p:spPr>
        <p:txBody>
          <a:bodyPr wrap="square">
            <a:spAutoFit/>
          </a:bodyPr>
          <a:lstStyle/>
          <a:p>
            <a:pPr>
              <a:lnSpc>
                <a:spcPts val="4500"/>
              </a:lnSpc>
            </a:pPr>
            <a:r>
              <a:rPr lang="zh-CN" altLang="zh-CN" sz="2800" dirty="0"/>
              <a:t>一、评价的系统要素</a:t>
            </a:r>
          </a:p>
          <a:p>
            <a:pPr>
              <a:lnSpc>
                <a:spcPts val="4500"/>
              </a:lnSpc>
            </a:pPr>
            <a:r>
              <a:rPr lang="zh-CN" altLang="zh-CN" sz="2800" dirty="0"/>
              <a:t>二、政策评价的标准</a:t>
            </a:r>
          </a:p>
          <a:p>
            <a:pPr>
              <a:lnSpc>
                <a:spcPts val="4500"/>
              </a:lnSpc>
            </a:pPr>
            <a:r>
              <a:rPr lang="zh-CN" altLang="zh-CN" sz="2800" dirty="0"/>
              <a:t>三、公共政策评价的程序</a:t>
            </a:r>
          </a:p>
          <a:p>
            <a:pPr>
              <a:lnSpc>
                <a:spcPts val="4500"/>
              </a:lnSpc>
            </a:pPr>
            <a:r>
              <a:rPr lang="zh-CN" altLang="zh-CN" sz="2800" dirty="0"/>
              <a:t>四、公共政策评价的影响因素</a:t>
            </a:r>
          </a:p>
          <a:p>
            <a:pPr>
              <a:lnSpc>
                <a:spcPts val="4500"/>
              </a:lnSpc>
            </a:pPr>
            <a:r>
              <a:rPr lang="zh-CN" altLang="zh-CN" sz="2800" dirty="0"/>
              <a:t>五、公共政策评价的基本方法</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822997" y="871889"/>
            <a:ext cx="7145353" cy="1395703"/>
          </a:xfrm>
          <a:prstGeom prst="rect">
            <a:avLst/>
          </a:prstGeom>
          <a:noFill/>
        </p:spPr>
        <p:txBody>
          <a:bodyPr wrap="square" rtlCol="0">
            <a:spAutoFit/>
          </a:bodyPr>
          <a:lstStyle/>
          <a:p>
            <a:pPr>
              <a:lnSpc>
                <a:spcPct val="150000"/>
              </a:lnSpc>
            </a:pPr>
            <a:r>
              <a:rPr lang="zh-CN" altLang="en-US" sz="3000" b="1" dirty="0" smtClean="0">
                <a:latin typeface="微软雅黑" panose="020B0503020204020204" pitchFamily="34" charset="-122"/>
                <a:ea typeface="微软雅黑" panose="020B0503020204020204" pitchFamily="34" charset="-122"/>
              </a:rPr>
              <a:t>第一节 </a:t>
            </a:r>
            <a:r>
              <a:rPr lang="zh-CN" altLang="zh-CN" sz="3000" b="1" dirty="0">
                <a:latin typeface="微软雅黑" panose="020B0503020204020204" pitchFamily="34" charset="-122"/>
                <a:ea typeface="微软雅黑" panose="020B0503020204020204" pitchFamily="34" charset="-122"/>
              </a:rPr>
              <a:t>公共</a:t>
            </a:r>
            <a:r>
              <a:rPr lang="zh-CN" altLang="zh-CN" sz="3000" b="1" dirty="0">
                <a:latin typeface="微软雅黑" panose="020B0503020204020204" pitchFamily="34" charset="-122"/>
                <a:ea typeface="微软雅黑" panose="020B0503020204020204" pitchFamily="34" charset="-122"/>
              </a:rPr>
              <a:t>政策问题</a:t>
            </a:r>
          </a:p>
          <a:p>
            <a:pPr>
              <a:lnSpc>
                <a:spcPct val="150000"/>
              </a:lnSpc>
            </a:pPr>
            <a:endParaRPr lang="zh-CN" altLang="en-US" sz="3000" b="1" dirty="0" smtClean="0">
              <a:latin typeface="微软雅黑" panose="020B0503020204020204" pitchFamily="34" charset="-122"/>
              <a:ea typeface="微软雅黑" panose="020B0503020204020204" pitchFamily="34" charset="-122"/>
            </a:endParaRPr>
          </a:p>
        </p:txBody>
      </p:sp>
      <p:sp>
        <p:nvSpPr>
          <p:cNvPr id="4" name="TextBox 3"/>
          <p:cNvSpPr txBox="1"/>
          <p:nvPr/>
        </p:nvSpPr>
        <p:spPr>
          <a:xfrm>
            <a:off x="789940" y="2060575"/>
            <a:ext cx="7433945" cy="1569660"/>
          </a:xfrm>
          <a:prstGeom prst="rect">
            <a:avLst/>
          </a:prstGeom>
          <a:noFill/>
        </p:spPr>
        <p:txBody>
          <a:bodyPr wrap="square" rtlCol="0">
            <a:spAutoFit/>
          </a:bodyPr>
          <a:lstStyle/>
          <a:p>
            <a:r>
              <a:rPr lang="en-US" altLang="zh-CN" sz="3200" dirty="0" smtClean="0"/>
              <a:t>        </a:t>
            </a:r>
            <a:r>
              <a:rPr lang="zh-CN" altLang="zh-CN" sz="3200" dirty="0" smtClean="0"/>
              <a:t>是</a:t>
            </a:r>
            <a:r>
              <a:rPr lang="zh-CN" altLang="zh-CN" sz="3200" dirty="0"/>
              <a:t>指基于特定的社会问题，由政府列入政策议程并采取行动通过公共行为希望实现或解决的问题。</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12680" y="1265849"/>
            <a:ext cx="7099210" cy="2356799"/>
          </a:xfrm>
          <a:prstGeom prst="rect">
            <a:avLst/>
          </a:prstGeom>
          <a:noFill/>
        </p:spPr>
        <p:txBody>
          <a:bodyPr wrap="square" rtlCol="0">
            <a:spAutoFit/>
          </a:bodyPr>
          <a:lstStyle/>
          <a:p>
            <a:pPr>
              <a:lnSpc>
                <a:spcPts val="4500"/>
              </a:lnSpc>
            </a:pPr>
            <a:r>
              <a:rPr lang="zh-CN" altLang="zh-CN" sz="3200" dirty="0"/>
              <a:t>一、公共政策问题定义</a:t>
            </a:r>
          </a:p>
          <a:p>
            <a:pPr>
              <a:lnSpc>
                <a:spcPts val="4500"/>
              </a:lnSpc>
            </a:pPr>
            <a:r>
              <a:rPr lang="zh-CN" altLang="zh-CN" sz="3200" dirty="0"/>
              <a:t>二、公共政策问题的特征（邓恩的主张）</a:t>
            </a:r>
          </a:p>
          <a:p>
            <a:pPr>
              <a:lnSpc>
                <a:spcPts val="4500"/>
              </a:lnSpc>
            </a:pPr>
            <a:r>
              <a:rPr lang="zh-CN" altLang="zh-CN" sz="3200" dirty="0"/>
              <a:t>三、公共政策问题的类型</a:t>
            </a:r>
          </a:p>
          <a:p>
            <a:pPr>
              <a:lnSpc>
                <a:spcPts val="4500"/>
              </a:lnSpc>
            </a:pPr>
            <a:r>
              <a:rPr lang="zh-CN" altLang="zh-CN" sz="3200" dirty="0"/>
              <a:t>四、公共政策问题构建的程序</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758092" y="670481"/>
            <a:ext cx="4915128" cy="553998"/>
          </a:xfrm>
          <a:prstGeom prst="rect">
            <a:avLst/>
          </a:prstGeom>
          <a:noFill/>
        </p:spPr>
        <p:txBody>
          <a:bodyPr wrap="none" rtlCol="0">
            <a:spAutoFit/>
          </a:bodyPr>
          <a:lstStyle/>
          <a:p>
            <a:r>
              <a:rPr lang="zh-CN" altLang="zh-CN" sz="3000" b="1" dirty="0">
                <a:latin typeface="微软雅黑" panose="020B0503020204020204" pitchFamily="34" charset="-122"/>
                <a:ea typeface="微软雅黑" panose="020B0503020204020204" pitchFamily="34" charset="-122"/>
              </a:rPr>
              <a:t>第二节 公共政策议程的建立</a:t>
            </a:r>
          </a:p>
        </p:txBody>
      </p:sp>
      <p:sp>
        <p:nvSpPr>
          <p:cNvPr id="4" name="矩形 3"/>
          <p:cNvSpPr/>
          <p:nvPr/>
        </p:nvSpPr>
        <p:spPr>
          <a:xfrm>
            <a:off x="830062" y="1446948"/>
            <a:ext cx="7577091" cy="2921249"/>
          </a:xfrm>
          <a:prstGeom prst="rect">
            <a:avLst/>
          </a:prstGeom>
        </p:spPr>
        <p:txBody>
          <a:bodyPr wrap="square">
            <a:spAutoFit/>
          </a:bodyPr>
          <a:lstStyle/>
          <a:p>
            <a:pPr>
              <a:lnSpc>
                <a:spcPts val="4500"/>
              </a:lnSpc>
            </a:pPr>
            <a:r>
              <a:rPr lang="zh-CN" altLang="zh-CN" sz="2800" dirty="0"/>
              <a:t>一、政府议程的含义与类型</a:t>
            </a:r>
          </a:p>
          <a:p>
            <a:pPr>
              <a:lnSpc>
                <a:spcPts val="4500"/>
              </a:lnSpc>
            </a:pPr>
            <a:r>
              <a:rPr lang="zh-CN" altLang="zh-CN" sz="2800" dirty="0"/>
              <a:t>二、社会问题进入政策议程的途径</a:t>
            </a:r>
          </a:p>
          <a:p>
            <a:pPr>
              <a:lnSpc>
                <a:spcPts val="4500"/>
              </a:lnSpc>
            </a:pPr>
            <a:r>
              <a:rPr lang="zh-CN" altLang="zh-CN" sz="2800" dirty="0"/>
              <a:t>三、影响社会问题进入政策议程的因素</a:t>
            </a:r>
          </a:p>
          <a:p>
            <a:pPr>
              <a:lnSpc>
                <a:spcPts val="4500"/>
              </a:lnSpc>
            </a:pPr>
            <a:r>
              <a:rPr lang="zh-CN" altLang="zh-CN" sz="2800" dirty="0"/>
              <a:t>四、社会问题进入政策议程的触发机制</a:t>
            </a:r>
          </a:p>
          <a:p>
            <a:pPr>
              <a:lnSpc>
                <a:spcPts val="4500"/>
              </a:lnSpc>
            </a:pPr>
            <a:r>
              <a:rPr lang="zh-CN" altLang="zh-CN" sz="2800" dirty="0"/>
              <a:t>五、社会问题进入政策议程的障碍</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94802" y="432801"/>
            <a:ext cx="5684569" cy="553998"/>
          </a:xfrm>
          <a:prstGeom prst="rect">
            <a:avLst/>
          </a:prstGeom>
          <a:noFill/>
        </p:spPr>
        <p:txBody>
          <a:bodyPr wrap="none" rtlCol="0">
            <a:spAutoFit/>
          </a:bodyPr>
          <a:lstStyle/>
          <a:p>
            <a:r>
              <a:rPr lang="zh-CN" altLang="zh-CN" sz="3000" b="1" dirty="0">
                <a:latin typeface="微软雅黑" panose="020B0503020204020204" pitchFamily="34" charset="-122"/>
                <a:ea typeface="微软雅黑" panose="020B0503020204020204" pitchFamily="34" charset="-122"/>
              </a:rPr>
              <a:t>第三节 公共政策方案的制定分析</a:t>
            </a:r>
          </a:p>
        </p:txBody>
      </p:sp>
      <p:sp>
        <p:nvSpPr>
          <p:cNvPr id="4" name="矩形 3"/>
          <p:cNvSpPr/>
          <p:nvPr/>
        </p:nvSpPr>
        <p:spPr>
          <a:xfrm>
            <a:off x="409740" y="1041462"/>
            <a:ext cx="8055998" cy="4253280"/>
          </a:xfrm>
          <a:prstGeom prst="rect">
            <a:avLst/>
          </a:prstGeom>
        </p:spPr>
        <p:txBody>
          <a:bodyPr wrap="square">
            <a:spAutoFit/>
          </a:bodyPr>
          <a:lstStyle/>
          <a:p>
            <a:pPr>
              <a:lnSpc>
                <a:spcPts val="4000"/>
              </a:lnSpc>
            </a:pPr>
            <a:r>
              <a:rPr lang="en-US" altLang="zh-CN" sz="2800" dirty="0" smtClean="0"/>
              <a:t>         </a:t>
            </a:r>
            <a:r>
              <a:rPr lang="zh-CN" altLang="zh-CN" sz="2800" dirty="0" smtClean="0"/>
              <a:t>公共</a:t>
            </a:r>
            <a:r>
              <a:rPr lang="zh-CN" altLang="zh-CN" sz="2800" dirty="0"/>
              <a:t>政策的制定，就是公共组织特别是政府，针对有关的重要政策问题，依照一定的程序和原则确定政策目标，拟定、评估和选择有关政策方案，并最终择定的过程。具体包括目标、方案、合法化三大环节。</a:t>
            </a:r>
          </a:p>
          <a:p>
            <a:pPr>
              <a:lnSpc>
                <a:spcPts val="4000"/>
              </a:lnSpc>
            </a:pPr>
            <a:r>
              <a:rPr lang="en-US" altLang="zh-CN" sz="2800" dirty="0" smtClean="0"/>
              <a:t>         </a:t>
            </a:r>
            <a:r>
              <a:rPr lang="zh-CN" altLang="zh-CN" sz="2800" dirty="0" smtClean="0"/>
              <a:t>公共</a:t>
            </a:r>
            <a:r>
              <a:rPr lang="zh-CN" altLang="zh-CN" sz="2800" dirty="0"/>
              <a:t>政策方案的组织基础是科学完善的决策体制。集体智慧的结晶要靠科学的组织合理的运行。</a:t>
            </a:r>
          </a:p>
          <a:p>
            <a:pPr>
              <a:lnSpc>
                <a:spcPct val="150000"/>
              </a:lnSpc>
            </a:pPr>
            <a:endParaRPr lang="zh-CN" altLang="en-US" sz="2800" dirty="0" smtClean="0">
              <a:latin typeface="微软雅黑" panose="020B0503020204020204" pitchFamily="34" charset="-122"/>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矩形 6"/>
          <p:cNvSpPr/>
          <p:nvPr/>
        </p:nvSpPr>
        <p:spPr>
          <a:xfrm>
            <a:off x="1785271" y="1360730"/>
            <a:ext cx="5606143" cy="2356799"/>
          </a:xfrm>
          <a:prstGeom prst="rect">
            <a:avLst/>
          </a:prstGeom>
        </p:spPr>
        <p:txBody>
          <a:bodyPr wrap="square">
            <a:spAutoFit/>
          </a:bodyPr>
          <a:lstStyle/>
          <a:p>
            <a:pPr>
              <a:lnSpc>
                <a:spcPts val="4500"/>
              </a:lnSpc>
            </a:pPr>
            <a:r>
              <a:rPr lang="zh-CN" altLang="zh-CN" sz="2800" dirty="0"/>
              <a:t>一、公共决策体制</a:t>
            </a:r>
          </a:p>
          <a:p>
            <a:pPr>
              <a:lnSpc>
                <a:spcPts val="4500"/>
              </a:lnSpc>
            </a:pPr>
            <a:r>
              <a:rPr lang="zh-CN" altLang="zh-CN" sz="2800" dirty="0"/>
              <a:t>二、政策方案规划的综合分析</a:t>
            </a:r>
          </a:p>
          <a:p>
            <a:pPr>
              <a:lnSpc>
                <a:spcPts val="4500"/>
              </a:lnSpc>
            </a:pPr>
            <a:r>
              <a:rPr lang="zh-CN" altLang="zh-CN" sz="2800" dirty="0"/>
              <a:t>三、政策方案规划的基本程序</a:t>
            </a:r>
          </a:p>
          <a:p>
            <a:pPr>
              <a:lnSpc>
                <a:spcPts val="4500"/>
              </a:lnSpc>
            </a:pPr>
            <a:r>
              <a:rPr lang="zh-CN" altLang="zh-CN" sz="2800" dirty="0"/>
              <a:t>四、公共政策合法化</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1080847" y="564743"/>
            <a:ext cx="5077031" cy="923330"/>
          </a:xfrm>
          <a:prstGeom prst="rect">
            <a:avLst/>
          </a:prstGeom>
          <a:noFill/>
        </p:spPr>
        <p:txBody>
          <a:bodyPr wrap="none" rtlCol="0">
            <a:spAutoFit/>
          </a:bodyPr>
          <a:lstStyle/>
          <a:p>
            <a:pPr>
              <a:lnSpc>
                <a:spcPct val="150000"/>
              </a:lnSpc>
            </a:pPr>
            <a:r>
              <a:rPr lang="zh-CN" altLang="en-US" sz="3600" b="1" dirty="0" smtClean="0">
                <a:latin typeface="微软雅黑" panose="020B0503020204020204" pitchFamily="34" charset="-122"/>
                <a:ea typeface="微软雅黑" panose="020B0503020204020204" pitchFamily="34" charset="-122"/>
              </a:rPr>
              <a:t>第二</a:t>
            </a:r>
            <a:r>
              <a:rPr lang="zh-CN" altLang="en-US" sz="3600" b="1" dirty="0">
                <a:latin typeface="微软雅黑" panose="020B0503020204020204" pitchFamily="34" charset="-122"/>
                <a:ea typeface="微软雅黑" panose="020B0503020204020204" pitchFamily="34" charset="-122"/>
              </a:rPr>
              <a:t>单元  </a:t>
            </a:r>
            <a:r>
              <a:rPr lang="zh-CN" altLang="en-US" sz="3600" b="1" dirty="0" smtClean="0">
                <a:latin typeface="微软雅黑" panose="020B0503020204020204" pitchFamily="34" charset="-122"/>
                <a:ea typeface="微软雅黑" panose="020B0503020204020204" pitchFamily="34" charset="-122"/>
              </a:rPr>
              <a:t>公共政策执行</a:t>
            </a:r>
            <a:endParaRPr lang="zh-CN" altLang="en-US" sz="3600" b="1" dirty="0" smtClean="0">
              <a:latin typeface="微软雅黑" panose="020B0503020204020204" pitchFamily="34" charset="-122"/>
              <a:ea typeface="微软雅黑" panose="020B0503020204020204" pitchFamily="34" charset="-122"/>
            </a:endParaRPr>
          </a:p>
        </p:txBody>
      </p:sp>
      <p:sp>
        <p:nvSpPr>
          <p:cNvPr id="2" name="矩形 1"/>
          <p:cNvSpPr/>
          <p:nvPr/>
        </p:nvSpPr>
        <p:spPr>
          <a:xfrm>
            <a:off x="1080847" y="1617976"/>
            <a:ext cx="7249886" cy="2400657"/>
          </a:xfrm>
          <a:prstGeom prst="rect">
            <a:avLst/>
          </a:prstGeom>
        </p:spPr>
        <p:txBody>
          <a:bodyPr wrap="square">
            <a:spAutoFit/>
          </a:bodyPr>
          <a:lstStyle/>
          <a:p>
            <a:pPr>
              <a:lnSpc>
                <a:spcPts val="4500"/>
              </a:lnSpc>
            </a:pPr>
            <a:r>
              <a:rPr lang="en-US" altLang="zh-CN" sz="2800" dirty="0" smtClean="0"/>
              <a:t>         </a:t>
            </a:r>
            <a:r>
              <a:rPr lang="zh-CN" altLang="zh-CN" sz="2800" dirty="0" smtClean="0"/>
              <a:t>公共</a:t>
            </a:r>
            <a:r>
              <a:rPr lang="zh-CN" altLang="zh-CN" sz="2800" dirty="0"/>
              <a:t>政策经合法化过程后，一经采纳即进入政策执行阶段。政策执行是将政策理想转化为政策实现、政策目标转化为政策效益的唯一途径。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674539" y="1025300"/>
            <a:ext cx="5848076" cy="646331"/>
          </a:xfrm>
          <a:prstGeom prst="rect">
            <a:avLst/>
          </a:prstGeom>
          <a:noFill/>
        </p:spPr>
        <p:txBody>
          <a:bodyPr wrap="none" rtlCol="0">
            <a:spAutoFit/>
          </a:bodyPr>
          <a:lstStyle/>
          <a:p>
            <a:r>
              <a:rPr lang="zh-CN" altLang="zh-CN" sz="3600" b="1" dirty="0">
                <a:latin typeface="微软雅黑" pitchFamily="34" charset="-122"/>
                <a:ea typeface="微软雅黑" pitchFamily="34" charset="-122"/>
              </a:rPr>
              <a:t>第一节 政策执行的理论研究</a:t>
            </a:r>
          </a:p>
        </p:txBody>
      </p:sp>
      <p:sp>
        <p:nvSpPr>
          <p:cNvPr id="2" name="TextBox 5"/>
          <p:cNvSpPr txBox="1"/>
          <p:nvPr/>
        </p:nvSpPr>
        <p:spPr>
          <a:xfrm>
            <a:off x="957385" y="2164111"/>
            <a:ext cx="6325157" cy="1384995"/>
          </a:xfrm>
          <a:prstGeom prst="rect">
            <a:avLst/>
          </a:prstGeom>
          <a:noFill/>
        </p:spPr>
        <p:txBody>
          <a:bodyPr wrap="square" rtlCol="0">
            <a:spAutoFit/>
          </a:bodyPr>
          <a:lstStyle/>
          <a:p>
            <a:r>
              <a:rPr lang="zh-CN" altLang="zh-CN" sz="2800" dirty="0"/>
              <a:t>一、公共政策执行理论研究的三个阶段（麦尔科姆·</a:t>
            </a:r>
            <a:r>
              <a:rPr lang="en-US" altLang="zh-CN" sz="2800" dirty="0"/>
              <a:t>L.</a:t>
            </a:r>
            <a:r>
              <a:rPr lang="zh-CN" altLang="zh-CN" sz="2800" dirty="0"/>
              <a:t>戈金）：</a:t>
            </a:r>
          </a:p>
          <a:p>
            <a:r>
              <a:rPr lang="zh-CN" altLang="zh-CN" sz="2800" dirty="0"/>
              <a:t>二、政策执行研究的基本理论</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625644" y="990734"/>
            <a:ext cx="5848076" cy="646331"/>
          </a:xfrm>
          <a:prstGeom prst="rect">
            <a:avLst/>
          </a:prstGeom>
          <a:noFill/>
        </p:spPr>
        <p:txBody>
          <a:bodyPr wrap="none" rtlCol="0">
            <a:spAutoFit/>
          </a:bodyPr>
          <a:lstStyle/>
          <a:p>
            <a:r>
              <a:rPr lang="zh-CN" altLang="zh-CN" sz="3600" b="1" dirty="0">
                <a:latin typeface="微软雅黑" pitchFamily="34" charset="-122"/>
                <a:ea typeface="微软雅黑" pitchFamily="34" charset="-122"/>
              </a:rPr>
              <a:t>第二节 公共政策执行的模型</a:t>
            </a:r>
          </a:p>
        </p:txBody>
      </p:sp>
      <p:sp>
        <p:nvSpPr>
          <p:cNvPr id="2" name="TextBox 5"/>
          <p:cNvSpPr txBox="1"/>
          <p:nvPr/>
        </p:nvSpPr>
        <p:spPr>
          <a:xfrm>
            <a:off x="889633" y="2101410"/>
            <a:ext cx="7365365" cy="954107"/>
          </a:xfrm>
          <a:prstGeom prst="rect">
            <a:avLst/>
          </a:prstGeom>
          <a:noFill/>
        </p:spPr>
        <p:txBody>
          <a:bodyPr wrap="square" rtlCol="0">
            <a:spAutoFit/>
          </a:bodyPr>
          <a:lstStyle/>
          <a:p>
            <a:r>
              <a:rPr lang="en-US" altLang="zh-CN" sz="2800" dirty="0" smtClean="0"/>
              <a:t>         </a:t>
            </a:r>
            <a:r>
              <a:rPr lang="zh-CN" altLang="zh-CN" sz="2800" dirty="0" smtClean="0"/>
              <a:t>影响</a:t>
            </a:r>
            <a:r>
              <a:rPr lang="zh-CN" altLang="zh-CN" sz="2800" dirty="0"/>
              <a:t>政策执行的因素有哪些？执行的过程和机制又是怎样的？</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572</Words>
  <Application>Microsoft Office PowerPoint</Application>
  <PresentationFormat>全屏显示(16:9)</PresentationFormat>
  <Paragraphs>52</Paragraphs>
  <Slides>15</Slides>
  <Notes>3</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Administrator</cp:lastModifiedBy>
  <cp:revision>12</cp:revision>
  <dcterms:created xsi:type="dcterms:W3CDTF">2016-09-21T01:56:00Z</dcterms:created>
  <dcterms:modified xsi:type="dcterms:W3CDTF">2018-12-25T09:06:38Z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2052-10.1.0.6207</vt:lpwstr>
  </property>
</Properties>
</file>