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 id="2147483684" r:id="rId3"/>
    <p:sldMasterId id="2147483696" r:id="rId4"/>
    <p:sldMasterId id="2147483708" r:id="rId5"/>
    <p:sldMasterId id="2147483720" r:id="rId6"/>
    <p:sldMasterId id="2147483732" r:id="rId7"/>
    <p:sldMasterId id="2147483744" r:id="rId8"/>
  </p:sldMasterIdLst>
  <p:notesMasterIdLst>
    <p:notesMasterId r:id="rId62"/>
  </p:notesMasterIdLst>
  <p:sldIdLst>
    <p:sldId id="268" r:id="rId9"/>
    <p:sldId id="289" r:id="rId10"/>
    <p:sldId id="267" r:id="rId11"/>
    <p:sldId id="290" r:id="rId12"/>
    <p:sldId id="291" r:id="rId13"/>
    <p:sldId id="292" r:id="rId14"/>
    <p:sldId id="293" r:id="rId15"/>
    <p:sldId id="294" r:id="rId16"/>
    <p:sldId id="295" r:id="rId17"/>
    <p:sldId id="272" r:id="rId18"/>
    <p:sldId id="296" r:id="rId19"/>
    <p:sldId id="297" r:id="rId20"/>
    <p:sldId id="298" r:id="rId21"/>
    <p:sldId id="299" r:id="rId22"/>
    <p:sldId id="300" r:id="rId23"/>
    <p:sldId id="301" r:id="rId24"/>
    <p:sldId id="302" r:id="rId25"/>
    <p:sldId id="303" r:id="rId26"/>
    <p:sldId id="304" r:id="rId27"/>
    <p:sldId id="270" r:id="rId28"/>
    <p:sldId id="274" r:id="rId29"/>
    <p:sldId id="305" r:id="rId30"/>
    <p:sldId id="306" r:id="rId31"/>
    <p:sldId id="288" r:id="rId32"/>
    <p:sldId id="308" r:id="rId33"/>
    <p:sldId id="307" r:id="rId34"/>
    <p:sldId id="309" r:id="rId35"/>
    <p:sldId id="275" r:id="rId36"/>
    <p:sldId id="310" r:id="rId37"/>
    <p:sldId id="312" r:id="rId38"/>
    <p:sldId id="313" r:id="rId39"/>
    <p:sldId id="314" r:id="rId40"/>
    <p:sldId id="315" r:id="rId41"/>
    <p:sldId id="316" r:id="rId42"/>
    <p:sldId id="279" r:id="rId43"/>
    <p:sldId id="280" r:id="rId44"/>
    <p:sldId id="317" r:id="rId45"/>
    <p:sldId id="318" r:id="rId46"/>
    <p:sldId id="281" r:id="rId47"/>
    <p:sldId id="320" r:id="rId48"/>
    <p:sldId id="319" r:id="rId49"/>
    <p:sldId id="282" r:id="rId50"/>
    <p:sldId id="322" r:id="rId51"/>
    <p:sldId id="321" r:id="rId52"/>
    <p:sldId id="283" r:id="rId53"/>
    <p:sldId id="284" r:id="rId54"/>
    <p:sldId id="323" r:id="rId55"/>
    <p:sldId id="285" r:id="rId56"/>
    <p:sldId id="326" r:id="rId57"/>
    <p:sldId id="325" r:id="rId58"/>
    <p:sldId id="324" r:id="rId59"/>
    <p:sldId id="329" r:id="rId60"/>
    <p:sldId id="327" r:id="rId61"/>
  </p:sldIdLst>
  <p:sldSz cx="9144000" cy="5143500" type="screen16x9"/>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370" autoAdjust="0"/>
  </p:normalViewPr>
  <p:slideViewPr>
    <p:cSldViewPr snapToGrid="0">
      <p:cViewPr varScale="1">
        <p:scale>
          <a:sx n="88" d="100"/>
          <a:sy n="88" d="100"/>
        </p:scale>
        <p:origin x="-876" y="-102"/>
      </p:cViewPr>
      <p:guideLst>
        <p:guide orient="horz" pos="1596"/>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slide" Target="slides/slide31.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slide" Target="slides/slide34.xml"/><Relationship Id="rId47" Type="http://schemas.openxmlformats.org/officeDocument/2006/relationships/slide" Target="slides/slide39.xml"/><Relationship Id="rId50" Type="http://schemas.openxmlformats.org/officeDocument/2006/relationships/slide" Target="slides/slide42.xml"/><Relationship Id="rId55" Type="http://schemas.openxmlformats.org/officeDocument/2006/relationships/slide" Target="slides/slide47.xml"/><Relationship Id="rId63" Type="http://schemas.openxmlformats.org/officeDocument/2006/relationships/presProps" Target="presProps.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41" Type="http://schemas.openxmlformats.org/officeDocument/2006/relationships/slide" Target="slides/slide33.xml"/><Relationship Id="rId54" Type="http://schemas.openxmlformats.org/officeDocument/2006/relationships/slide" Target="slides/slide46.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slide" Target="slides/slide29.xml"/><Relationship Id="rId40" Type="http://schemas.openxmlformats.org/officeDocument/2006/relationships/slide" Target="slides/slide32.xml"/><Relationship Id="rId45" Type="http://schemas.openxmlformats.org/officeDocument/2006/relationships/slide" Target="slides/slide37.xml"/><Relationship Id="rId53" Type="http://schemas.openxmlformats.org/officeDocument/2006/relationships/slide" Target="slides/slide45.xml"/><Relationship Id="rId58" Type="http://schemas.openxmlformats.org/officeDocument/2006/relationships/slide" Target="slides/slide50.xml"/><Relationship Id="rId66"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49" Type="http://schemas.openxmlformats.org/officeDocument/2006/relationships/slide" Target="slides/slide41.xml"/><Relationship Id="rId57" Type="http://schemas.openxmlformats.org/officeDocument/2006/relationships/slide" Target="slides/slide49.xml"/><Relationship Id="rId61" Type="http://schemas.openxmlformats.org/officeDocument/2006/relationships/slide" Target="slides/slide53.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4" Type="http://schemas.openxmlformats.org/officeDocument/2006/relationships/slide" Target="slides/slide36.xml"/><Relationship Id="rId52" Type="http://schemas.openxmlformats.org/officeDocument/2006/relationships/slide" Target="slides/slide44.xml"/><Relationship Id="rId60" Type="http://schemas.openxmlformats.org/officeDocument/2006/relationships/slide" Target="slides/slide52.xml"/><Relationship Id="rId65"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slide" Target="slides/slide35.xml"/><Relationship Id="rId48" Type="http://schemas.openxmlformats.org/officeDocument/2006/relationships/slide" Target="slides/slide40.xml"/><Relationship Id="rId56" Type="http://schemas.openxmlformats.org/officeDocument/2006/relationships/slide" Target="slides/slide48.xml"/><Relationship Id="rId64" Type="http://schemas.openxmlformats.org/officeDocument/2006/relationships/viewProps" Target="viewProps.xml"/><Relationship Id="rId8" Type="http://schemas.openxmlformats.org/officeDocument/2006/relationships/slideMaster" Target="slideMasters/slideMaster8.xml"/><Relationship Id="rId51" Type="http://schemas.openxmlformats.org/officeDocument/2006/relationships/slide" Target="slides/slide43.xml"/><Relationship Id="rId3" Type="http://schemas.openxmlformats.org/officeDocument/2006/relationships/slideMaster" Target="slideMasters/slideMaster3.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slide" Target="slides/slide30.xml"/><Relationship Id="rId46" Type="http://schemas.openxmlformats.org/officeDocument/2006/relationships/slide" Target="slides/slide38.xml"/><Relationship Id="rId59"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37A002-DEF4-4B1C-80CB-AECB3F66F177}" type="datetimeFigureOut">
              <a:rPr lang="zh-CN" altLang="en-US" smtClean="0"/>
              <a:t>2019-01-23</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523A04-8775-4CF9-856E-74DFB685CE9A}" type="slidenum">
              <a:rPr lang="zh-CN" altLang="en-US" smtClean="0"/>
              <a:t>‹#›</a:t>
            </a:fld>
            <a:endParaRPr lang="zh-CN" altLang="en-US"/>
          </a:p>
        </p:txBody>
      </p:sp>
    </p:spTree>
    <p:extLst>
      <p:ext uri="{BB962C8B-B14F-4D97-AF65-F5344CB8AC3E}">
        <p14:creationId xmlns:p14="http://schemas.microsoft.com/office/powerpoint/2010/main" val="36962491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F523A04-8775-4CF9-856E-74DFB685CE9A}" type="slidenum">
              <a:rPr lang="zh-CN" altLang="en-US" smtClean="0"/>
              <a:t>49</a:t>
            </a:fld>
            <a:endParaRPr lang="zh-CN" altLang="en-US"/>
          </a:p>
        </p:txBody>
      </p:sp>
    </p:spTree>
    <p:extLst>
      <p:ext uri="{BB962C8B-B14F-4D97-AF65-F5344CB8AC3E}">
        <p14:creationId xmlns:p14="http://schemas.microsoft.com/office/powerpoint/2010/main" val="1527249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F523A04-8775-4CF9-856E-74DFB685CE9A}" type="slidenum">
              <a:rPr lang="zh-CN" altLang="en-US" smtClean="0"/>
              <a:t>50</a:t>
            </a:fld>
            <a:endParaRPr lang="zh-CN" altLang="en-US"/>
          </a:p>
        </p:txBody>
      </p:sp>
    </p:spTree>
    <p:extLst>
      <p:ext uri="{BB962C8B-B14F-4D97-AF65-F5344CB8AC3E}">
        <p14:creationId xmlns:p14="http://schemas.microsoft.com/office/powerpoint/2010/main" val="15272490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772"/>
            <a:ext cx="6858000" cy="17907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2701528"/>
            <a:ext cx="6858000" cy="124182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F956BA9D-53B9-4113-B532-16A136D4E123}" type="datetimeFigureOut">
              <a:rPr lang="zh-CN" altLang="en-US" smtClean="0"/>
              <a:t>2019-01-23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BB7C437-60B0-490A-BEB5-9629E48331B6}"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956BA9D-53B9-4113-B532-16A136D4E123}" type="datetimeFigureOut">
              <a:rPr lang="zh-CN" altLang="en-US" smtClean="0"/>
              <a:t>2019-01-23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BB7C437-60B0-490A-BEB5-9629E48331B6}"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6" y="273844"/>
            <a:ext cx="1971675" cy="4358879"/>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1"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956BA9D-53B9-4113-B532-16A136D4E123}" type="datetimeFigureOut">
              <a:rPr lang="zh-CN" altLang="en-US" smtClean="0"/>
              <a:t>2019-01-23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BB7C437-60B0-490A-BEB5-9629E48331B6}"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772"/>
            <a:ext cx="6858000" cy="17907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2701528"/>
            <a:ext cx="6858000" cy="124182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282305"/>
            <a:ext cx="7886700" cy="2139553"/>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3442099"/>
            <a:ext cx="7886700" cy="1125140"/>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273845"/>
            <a:ext cx="7886700" cy="994172"/>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260872"/>
            <a:ext cx="3868340" cy="61793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1" y="1260872"/>
            <a:ext cx="3887391" cy="61793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29151"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8" name="页脚占位符 7"/>
          <p:cNvSpPr>
            <a:spLocks noGrp="1"/>
          </p:cNvSpPr>
          <p:nvPr>
            <p:ph type="ftr" sz="quarter" idx="11"/>
          </p:nvPr>
        </p:nvSpPr>
        <p:spPr/>
        <p:txBody>
          <a:bodyPr/>
          <a:lstStyle/>
          <a:p>
            <a:endParaRPr lang="zh-CN" altLang="en-US">
              <a:solidFill>
                <a:prstClr val="black">
                  <a:tint val="75000"/>
                </a:prstClr>
              </a:solidFill>
            </a:endParaRPr>
          </a:p>
        </p:txBody>
      </p:sp>
      <p:sp>
        <p:nvSpPr>
          <p:cNvPr id="9" name="灯片编号占位符 8"/>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4" name="页脚占位符 3"/>
          <p:cNvSpPr>
            <a:spLocks noGrp="1"/>
          </p:cNvSpPr>
          <p:nvPr>
            <p:ph type="ftr" sz="quarter" idx="11"/>
          </p:nvPr>
        </p:nvSpPr>
        <p:spPr/>
        <p:txBody>
          <a:bodyPr/>
          <a:lstStyle/>
          <a:p>
            <a:endParaRPr lang="zh-CN" altLang="en-US">
              <a:solidFill>
                <a:prstClr val="black">
                  <a:tint val="75000"/>
                </a:prstClr>
              </a:solidFill>
            </a:endParaRPr>
          </a:p>
        </p:txBody>
      </p:sp>
      <p:sp>
        <p:nvSpPr>
          <p:cNvPr id="5" name="灯片编号占位符 4"/>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3" name="页脚占位符 2"/>
          <p:cNvSpPr>
            <a:spLocks noGrp="1"/>
          </p:cNvSpPr>
          <p:nvPr>
            <p:ph type="ftr" sz="quarter" idx="11"/>
          </p:nvPr>
        </p:nvSpPr>
        <p:spPr/>
        <p:txBody>
          <a:bodyPr/>
          <a:lstStyle/>
          <a:p>
            <a:endParaRPr lang="zh-CN" altLang="en-US">
              <a:solidFill>
                <a:prstClr val="black">
                  <a:tint val="75000"/>
                </a:prstClr>
              </a:solidFill>
            </a:endParaRPr>
          </a:p>
        </p:txBody>
      </p:sp>
      <p:sp>
        <p:nvSpPr>
          <p:cNvPr id="4" name="灯片编号占位符 3"/>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740570"/>
            <a:ext cx="4629150" cy="365521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1543050"/>
            <a:ext cx="2949178" cy="28586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956BA9D-53B9-4113-B532-16A136D4E123}" type="datetimeFigureOut">
              <a:rPr lang="zh-CN" altLang="en-US" smtClean="0"/>
              <a:t>2019-01-23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BB7C437-60B0-490A-BEB5-9629E48331B6}" type="slidenum">
              <a:rPr lang="zh-CN" altLang="en-US" smtClean="0"/>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740570"/>
            <a:ext cx="4629150" cy="365521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629841" y="1543050"/>
            <a:ext cx="2949178" cy="28586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6" y="273844"/>
            <a:ext cx="1971675" cy="4358879"/>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1"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772"/>
            <a:ext cx="6858000" cy="17907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2701528"/>
            <a:ext cx="6858000" cy="124182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282305"/>
            <a:ext cx="7886700" cy="2139553"/>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3442099"/>
            <a:ext cx="7886700" cy="1125140"/>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273845"/>
            <a:ext cx="7886700" cy="994172"/>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260872"/>
            <a:ext cx="3868340" cy="61793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1" y="1260872"/>
            <a:ext cx="3887391" cy="61793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29151"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8" name="页脚占位符 7"/>
          <p:cNvSpPr>
            <a:spLocks noGrp="1"/>
          </p:cNvSpPr>
          <p:nvPr>
            <p:ph type="ftr" sz="quarter" idx="11"/>
          </p:nvPr>
        </p:nvSpPr>
        <p:spPr/>
        <p:txBody>
          <a:bodyPr/>
          <a:lstStyle/>
          <a:p>
            <a:endParaRPr lang="zh-CN" altLang="en-US">
              <a:solidFill>
                <a:prstClr val="black">
                  <a:tint val="75000"/>
                </a:prstClr>
              </a:solidFill>
            </a:endParaRPr>
          </a:p>
        </p:txBody>
      </p:sp>
      <p:sp>
        <p:nvSpPr>
          <p:cNvPr id="9" name="灯片编号占位符 8"/>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4" name="页脚占位符 3"/>
          <p:cNvSpPr>
            <a:spLocks noGrp="1"/>
          </p:cNvSpPr>
          <p:nvPr>
            <p:ph type="ftr" sz="quarter" idx="11"/>
          </p:nvPr>
        </p:nvSpPr>
        <p:spPr/>
        <p:txBody>
          <a:bodyPr/>
          <a:lstStyle/>
          <a:p>
            <a:endParaRPr lang="zh-CN" altLang="en-US">
              <a:solidFill>
                <a:prstClr val="black">
                  <a:tint val="75000"/>
                </a:prstClr>
              </a:solidFill>
            </a:endParaRPr>
          </a:p>
        </p:txBody>
      </p:sp>
      <p:sp>
        <p:nvSpPr>
          <p:cNvPr id="5" name="灯片编号占位符 4"/>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3" name="页脚占位符 2"/>
          <p:cNvSpPr>
            <a:spLocks noGrp="1"/>
          </p:cNvSpPr>
          <p:nvPr>
            <p:ph type="ftr" sz="quarter" idx="11"/>
          </p:nvPr>
        </p:nvSpPr>
        <p:spPr/>
        <p:txBody>
          <a:bodyPr/>
          <a:lstStyle/>
          <a:p>
            <a:endParaRPr lang="zh-CN" altLang="en-US">
              <a:solidFill>
                <a:prstClr val="black">
                  <a:tint val="75000"/>
                </a:prstClr>
              </a:solidFill>
            </a:endParaRPr>
          </a:p>
        </p:txBody>
      </p:sp>
      <p:sp>
        <p:nvSpPr>
          <p:cNvPr id="4" name="灯片编号占位符 3"/>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282305"/>
            <a:ext cx="7886700" cy="2139553"/>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3442099"/>
            <a:ext cx="7886700" cy="1125140"/>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F956BA9D-53B9-4113-B532-16A136D4E123}" type="datetimeFigureOut">
              <a:rPr lang="zh-CN" altLang="en-US" smtClean="0"/>
              <a:t>2019-01-23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BB7C437-60B0-490A-BEB5-9629E48331B6}" type="slidenum">
              <a:rPr lang="zh-CN" altLang="en-US" smtClean="0"/>
              <a:t>‹#›</a:t>
            </a:fld>
            <a:endParaRPr lang="zh-CN"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740570"/>
            <a:ext cx="4629150" cy="365521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1543050"/>
            <a:ext cx="2949178" cy="28586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740570"/>
            <a:ext cx="4629150" cy="365521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629841" y="1543050"/>
            <a:ext cx="2949178" cy="28586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6" y="273844"/>
            <a:ext cx="1971675" cy="4358879"/>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1"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772"/>
            <a:ext cx="6858000" cy="17907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2701528"/>
            <a:ext cx="6858000" cy="124182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282305"/>
            <a:ext cx="7886700" cy="2139553"/>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3442099"/>
            <a:ext cx="7886700" cy="1125140"/>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273845"/>
            <a:ext cx="7886700" cy="994172"/>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260872"/>
            <a:ext cx="3868340" cy="61793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1" y="1260872"/>
            <a:ext cx="3887391" cy="61793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29151"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8" name="页脚占位符 7"/>
          <p:cNvSpPr>
            <a:spLocks noGrp="1"/>
          </p:cNvSpPr>
          <p:nvPr>
            <p:ph type="ftr" sz="quarter" idx="11"/>
          </p:nvPr>
        </p:nvSpPr>
        <p:spPr/>
        <p:txBody>
          <a:bodyPr/>
          <a:lstStyle/>
          <a:p>
            <a:endParaRPr lang="zh-CN" altLang="en-US">
              <a:solidFill>
                <a:prstClr val="black">
                  <a:tint val="75000"/>
                </a:prstClr>
              </a:solidFill>
            </a:endParaRPr>
          </a:p>
        </p:txBody>
      </p:sp>
      <p:sp>
        <p:nvSpPr>
          <p:cNvPr id="9" name="灯片编号占位符 8"/>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4" name="页脚占位符 3"/>
          <p:cNvSpPr>
            <a:spLocks noGrp="1"/>
          </p:cNvSpPr>
          <p:nvPr>
            <p:ph type="ftr" sz="quarter" idx="11"/>
          </p:nvPr>
        </p:nvSpPr>
        <p:spPr/>
        <p:txBody>
          <a:bodyPr/>
          <a:lstStyle/>
          <a:p>
            <a:endParaRPr lang="zh-CN" altLang="en-US">
              <a:solidFill>
                <a:prstClr val="black">
                  <a:tint val="75000"/>
                </a:prstClr>
              </a:solidFill>
            </a:endParaRPr>
          </a:p>
        </p:txBody>
      </p:sp>
      <p:sp>
        <p:nvSpPr>
          <p:cNvPr id="5" name="灯片编号占位符 4"/>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F956BA9D-53B9-4113-B532-16A136D4E123}" type="datetimeFigureOut">
              <a:rPr lang="zh-CN" altLang="en-US" smtClean="0"/>
              <a:t>2019-01-23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BB7C437-60B0-490A-BEB5-9629E48331B6}" type="slidenum">
              <a:rPr lang="zh-CN" altLang="en-US" smtClean="0"/>
              <a:t>‹#›</a:t>
            </a:fld>
            <a:endParaRPr lang="zh-CN" alt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3" name="页脚占位符 2"/>
          <p:cNvSpPr>
            <a:spLocks noGrp="1"/>
          </p:cNvSpPr>
          <p:nvPr>
            <p:ph type="ftr" sz="quarter" idx="11"/>
          </p:nvPr>
        </p:nvSpPr>
        <p:spPr/>
        <p:txBody>
          <a:bodyPr/>
          <a:lstStyle/>
          <a:p>
            <a:endParaRPr lang="zh-CN" altLang="en-US">
              <a:solidFill>
                <a:prstClr val="black">
                  <a:tint val="75000"/>
                </a:prstClr>
              </a:solidFill>
            </a:endParaRPr>
          </a:p>
        </p:txBody>
      </p:sp>
      <p:sp>
        <p:nvSpPr>
          <p:cNvPr id="4" name="灯片编号占位符 3"/>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740570"/>
            <a:ext cx="4629150" cy="365521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1543050"/>
            <a:ext cx="2949178" cy="28586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740570"/>
            <a:ext cx="4629150" cy="365521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629841" y="1543050"/>
            <a:ext cx="2949178" cy="28586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6" y="273844"/>
            <a:ext cx="1971675" cy="4358879"/>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1"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772"/>
            <a:ext cx="6858000" cy="17907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2701528"/>
            <a:ext cx="6858000" cy="124182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282305"/>
            <a:ext cx="7886700" cy="2139553"/>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3442099"/>
            <a:ext cx="7886700" cy="1125140"/>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273845"/>
            <a:ext cx="7886700" cy="994172"/>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260872"/>
            <a:ext cx="3868340" cy="61793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1" y="1260872"/>
            <a:ext cx="3887391" cy="61793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29151"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8" name="页脚占位符 7"/>
          <p:cNvSpPr>
            <a:spLocks noGrp="1"/>
          </p:cNvSpPr>
          <p:nvPr>
            <p:ph type="ftr" sz="quarter" idx="11"/>
          </p:nvPr>
        </p:nvSpPr>
        <p:spPr/>
        <p:txBody>
          <a:bodyPr/>
          <a:lstStyle/>
          <a:p>
            <a:endParaRPr lang="zh-CN" altLang="en-US">
              <a:solidFill>
                <a:prstClr val="black">
                  <a:tint val="75000"/>
                </a:prstClr>
              </a:solidFill>
            </a:endParaRPr>
          </a:p>
        </p:txBody>
      </p:sp>
      <p:sp>
        <p:nvSpPr>
          <p:cNvPr id="9" name="灯片编号占位符 8"/>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273845"/>
            <a:ext cx="7886700" cy="994172"/>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260872"/>
            <a:ext cx="3868340" cy="61793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1" y="1260872"/>
            <a:ext cx="3887391" cy="61793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29151"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F956BA9D-53B9-4113-B532-16A136D4E123}" type="datetimeFigureOut">
              <a:rPr lang="zh-CN" altLang="en-US" smtClean="0"/>
              <a:t>2019-01-23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BB7C437-60B0-490A-BEB5-9629E48331B6}" type="slidenum">
              <a:rPr lang="zh-CN" altLang="en-US" smtClean="0"/>
              <a:t>‹#›</a:t>
            </a:fld>
            <a:endParaRPr lang="zh-CN" alt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4" name="页脚占位符 3"/>
          <p:cNvSpPr>
            <a:spLocks noGrp="1"/>
          </p:cNvSpPr>
          <p:nvPr>
            <p:ph type="ftr" sz="quarter" idx="11"/>
          </p:nvPr>
        </p:nvSpPr>
        <p:spPr/>
        <p:txBody>
          <a:bodyPr/>
          <a:lstStyle/>
          <a:p>
            <a:endParaRPr lang="zh-CN" altLang="en-US">
              <a:solidFill>
                <a:prstClr val="black">
                  <a:tint val="75000"/>
                </a:prstClr>
              </a:solidFill>
            </a:endParaRPr>
          </a:p>
        </p:txBody>
      </p:sp>
      <p:sp>
        <p:nvSpPr>
          <p:cNvPr id="5" name="灯片编号占位符 4"/>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3" name="页脚占位符 2"/>
          <p:cNvSpPr>
            <a:spLocks noGrp="1"/>
          </p:cNvSpPr>
          <p:nvPr>
            <p:ph type="ftr" sz="quarter" idx="11"/>
          </p:nvPr>
        </p:nvSpPr>
        <p:spPr/>
        <p:txBody>
          <a:bodyPr/>
          <a:lstStyle/>
          <a:p>
            <a:endParaRPr lang="zh-CN" altLang="en-US">
              <a:solidFill>
                <a:prstClr val="black">
                  <a:tint val="75000"/>
                </a:prstClr>
              </a:solidFill>
            </a:endParaRPr>
          </a:p>
        </p:txBody>
      </p:sp>
      <p:sp>
        <p:nvSpPr>
          <p:cNvPr id="4" name="灯片编号占位符 3"/>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740570"/>
            <a:ext cx="4629150" cy="365521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1543050"/>
            <a:ext cx="2949178" cy="28586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740570"/>
            <a:ext cx="4629150" cy="365521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629841" y="1543050"/>
            <a:ext cx="2949178" cy="28586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6" y="273844"/>
            <a:ext cx="1971675" cy="4358879"/>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1"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772"/>
            <a:ext cx="6858000" cy="17907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2701528"/>
            <a:ext cx="6858000" cy="124182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282305"/>
            <a:ext cx="7886700" cy="2139553"/>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3442099"/>
            <a:ext cx="7886700" cy="1125140"/>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F956BA9D-53B9-4113-B532-16A136D4E123}" type="datetimeFigureOut">
              <a:rPr lang="zh-CN" altLang="en-US" smtClean="0"/>
              <a:t>2019-01-23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BB7C437-60B0-490A-BEB5-9629E48331B6}" type="slidenum">
              <a:rPr lang="zh-CN" altLang="en-US" smtClean="0"/>
              <a:t>‹#›</a:t>
            </a:fld>
            <a:endParaRPr lang="zh-CN" alt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273845"/>
            <a:ext cx="7886700" cy="994172"/>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260872"/>
            <a:ext cx="3868340" cy="61793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1" y="1260872"/>
            <a:ext cx="3887391" cy="61793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29151"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8" name="页脚占位符 7"/>
          <p:cNvSpPr>
            <a:spLocks noGrp="1"/>
          </p:cNvSpPr>
          <p:nvPr>
            <p:ph type="ftr" sz="quarter" idx="11"/>
          </p:nvPr>
        </p:nvSpPr>
        <p:spPr/>
        <p:txBody>
          <a:bodyPr/>
          <a:lstStyle/>
          <a:p>
            <a:endParaRPr lang="zh-CN" altLang="en-US">
              <a:solidFill>
                <a:prstClr val="black">
                  <a:tint val="75000"/>
                </a:prstClr>
              </a:solidFill>
            </a:endParaRPr>
          </a:p>
        </p:txBody>
      </p:sp>
      <p:sp>
        <p:nvSpPr>
          <p:cNvPr id="9" name="灯片编号占位符 8"/>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4" name="页脚占位符 3"/>
          <p:cNvSpPr>
            <a:spLocks noGrp="1"/>
          </p:cNvSpPr>
          <p:nvPr>
            <p:ph type="ftr" sz="quarter" idx="11"/>
          </p:nvPr>
        </p:nvSpPr>
        <p:spPr/>
        <p:txBody>
          <a:bodyPr/>
          <a:lstStyle/>
          <a:p>
            <a:endParaRPr lang="zh-CN" altLang="en-US">
              <a:solidFill>
                <a:prstClr val="black">
                  <a:tint val="75000"/>
                </a:prstClr>
              </a:solidFill>
            </a:endParaRPr>
          </a:p>
        </p:txBody>
      </p:sp>
      <p:sp>
        <p:nvSpPr>
          <p:cNvPr id="5" name="灯片编号占位符 4"/>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3" name="页脚占位符 2"/>
          <p:cNvSpPr>
            <a:spLocks noGrp="1"/>
          </p:cNvSpPr>
          <p:nvPr>
            <p:ph type="ftr" sz="quarter" idx="11"/>
          </p:nvPr>
        </p:nvSpPr>
        <p:spPr/>
        <p:txBody>
          <a:bodyPr/>
          <a:lstStyle/>
          <a:p>
            <a:endParaRPr lang="zh-CN" altLang="en-US">
              <a:solidFill>
                <a:prstClr val="black">
                  <a:tint val="75000"/>
                </a:prstClr>
              </a:solidFill>
            </a:endParaRPr>
          </a:p>
        </p:txBody>
      </p:sp>
      <p:sp>
        <p:nvSpPr>
          <p:cNvPr id="4" name="灯片编号占位符 3"/>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740570"/>
            <a:ext cx="4629150" cy="365521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1543050"/>
            <a:ext cx="2949178" cy="28586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740570"/>
            <a:ext cx="4629150" cy="365521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629841" y="1543050"/>
            <a:ext cx="2949178" cy="28586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6" y="273844"/>
            <a:ext cx="1971675" cy="4358879"/>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1"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772"/>
            <a:ext cx="6858000" cy="17907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2701528"/>
            <a:ext cx="6858000" cy="124182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282305"/>
            <a:ext cx="7886700" cy="2139553"/>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3442099"/>
            <a:ext cx="7886700" cy="1125140"/>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956BA9D-53B9-4113-B532-16A136D4E123}" type="datetimeFigureOut">
              <a:rPr lang="zh-CN" altLang="en-US" smtClean="0"/>
              <a:t>2019-01-23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BB7C437-60B0-490A-BEB5-9629E48331B6}" type="slidenum">
              <a:rPr lang="zh-CN" altLang="en-US" smtClean="0"/>
              <a:t>‹#›</a:t>
            </a:fld>
            <a:endParaRPr lang="zh-CN" altLang="en-US"/>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273845"/>
            <a:ext cx="7886700" cy="994172"/>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260872"/>
            <a:ext cx="3868340" cy="61793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1" y="1260872"/>
            <a:ext cx="3887391" cy="61793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29151"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8" name="页脚占位符 7"/>
          <p:cNvSpPr>
            <a:spLocks noGrp="1"/>
          </p:cNvSpPr>
          <p:nvPr>
            <p:ph type="ftr" sz="quarter" idx="11"/>
          </p:nvPr>
        </p:nvSpPr>
        <p:spPr/>
        <p:txBody>
          <a:bodyPr/>
          <a:lstStyle/>
          <a:p>
            <a:endParaRPr lang="zh-CN" altLang="en-US">
              <a:solidFill>
                <a:prstClr val="black">
                  <a:tint val="75000"/>
                </a:prstClr>
              </a:solidFill>
            </a:endParaRPr>
          </a:p>
        </p:txBody>
      </p:sp>
      <p:sp>
        <p:nvSpPr>
          <p:cNvPr id="9" name="灯片编号占位符 8"/>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4" name="页脚占位符 3"/>
          <p:cNvSpPr>
            <a:spLocks noGrp="1"/>
          </p:cNvSpPr>
          <p:nvPr>
            <p:ph type="ftr" sz="quarter" idx="11"/>
          </p:nvPr>
        </p:nvSpPr>
        <p:spPr/>
        <p:txBody>
          <a:bodyPr/>
          <a:lstStyle/>
          <a:p>
            <a:endParaRPr lang="zh-CN" altLang="en-US">
              <a:solidFill>
                <a:prstClr val="black">
                  <a:tint val="75000"/>
                </a:prstClr>
              </a:solidFill>
            </a:endParaRPr>
          </a:p>
        </p:txBody>
      </p:sp>
      <p:sp>
        <p:nvSpPr>
          <p:cNvPr id="5" name="灯片编号占位符 4"/>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3" name="页脚占位符 2"/>
          <p:cNvSpPr>
            <a:spLocks noGrp="1"/>
          </p:cNvSpPr>
          <p:nvPr>
            <p:ph type="ftr" sz="quarter" idx="11"/>
          </p:nvPr>
        </p:nvSpPr>
        <p:spPr/>
        <p:txBody>
          <a:bodyPr/>
          <a:lstStyle/>
          <a:p>
            <a:endParaRPr lang="zh-CN" altLang="en-US">
              <a:solidFill>
                <a:prstClr val="black">
                  <a:tint val="75000"/>
                </a:prstClr>
              </a:solidFill>
            </a:endParaRPr>
          </a:p>
        </p:txBody>
      </p:sp>
      <p:sp>
        <p:nvSpPr>
          <p:cNvPr id="4" name="灯片编号占位符 3"/>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740570"/>
            <a:ext cx="4629150" cy="365521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1543050"/>
            <a:ext cx="2949178" cy="28586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740570"/>
            <a:ext cx="4629150" cy="365521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629841" y="1543050"/>
            <a:ext cx="2949178" cy="28586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6" y="273844"/>
            <a:ext cx="1971675" cy="4358879"/>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1"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772"/>
            <a:ext cx="6858000" cy="17907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2701528"/>
            <a:ext cx="6858000" cy="124182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740570"/>
            <a:ext cx="4629150" cy="365521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1543050"/>
            <a:ext cx="2949178" cy="28586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F956BA9D-53B9-4113-B532-16A136D4E123}" type="datetimeFigureOut">
              <a:rPr lang="zh-CN" altLang="en-US" smtClean="0"/>
              <a:t>2019-01-23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BB7C437-60B0-490A-BEB5-9629E48331B6}" type="slidenum">
              <a:rPr lang="zh-CN" altLang="en-US" smtClean="0"/>
              <a:t>‹#›</a:t>
            </a:fld>
            <a:endParaRPr lang="zh-CN" altLang="en-US"/>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282305"/>
            <a:ext cx="7886700" cy="2139553"/>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3442099"/>
            <a:ext cx="7886700" cy="1125140"/>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273845"/>
            <a:ext cx="7886700" cy="994172"/>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260872"/>
            <a:ext cx="3868340" cy="61793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1" y="1260872"/>
            <a:ext cx="3887391" cy="61793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29151"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8" name="页脚占位符 7"/>
          <p:cNvSpPr>
            <a:spLocks noGrp="1"/>
          </p:cNvSpPr>
          <p:nvPr>
            <p:ph type="ftr" sz="quarter" idx="11"/>
          </p:nvPr>
        </p:nvSpPr>
        <p:spPr/>
        <p:txBody>
          <a:bodyPr/>
          <a:lstStyle/>
          <a:p>
            <a:endParaRPr lang="zh-CN" altLang="en-US">
              <a:solidFill>
                <a:prstClr val="black">
                  <a:tint val="75000"/>
                </a:prstClr>
              </a:solidFill>
            </a:endParaRPr>
          </a:p>
        </p:txBody>
      </p:sp>
      <p:sp>
        <p:nvSpPr>
          <p:cNvPr id="9" name="灯片编号占位符 8"/>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4" name="页脚占位符 3"/>
          <p:cNvSpPr>
            <a:spLocks noGrp="1"/>
          </p:cNvSpPr>
          <p:nvPr>
            <p:ph type="ftr" sz="quarter" idx="11"/>
          </p:nvPr>
        </p:nvSpPr>
        <p:spPr/>
        <p:txBody>
          <a:bodyPr/>
          <a:lstStyle/>
          <a:p>
            <a:endParaRPr lang="zh-CN" altLang="en-US">
              <a:solidFill>
                <a:prstClr val="black">
                  <a:tint val="75000"/>
                </a:prstClr>
              </a:solidFill>
            </a:endParaRPr>
          </a:p>
        </p:txBody>
      </p:sp>
      <p:sp>
        <p:nvSpPr>
          <p:cNvPr id="5" name="灯片编号占位符 4"/>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3" name="页脚占位符 2"/>
          <p:cNvSpPr>
            <a:spLocks noGrp="1"/>
          </p:cNvSpPr>
          <p:nvPr>
            <p:ph type="ftr" sz="quarter" idx="11"/>
          </p:nvPr>
        </p:nvSpPr>
        <p:spPr/>
        <p:txBody>
          <a:bodyPr/>
          <a:lstStyle/>
          <a:p>
            <a:endParaRPr lang="zh-CN" altLang="en-US">
              <a:solidFill>
                <a:prstClr val="black">
                  <a:tint val="75000"/>
                </a:prstClr>
              </a:solidFill>
            </a:endParaRPr>
          </a:p>
        </p:txBody>
      </p:sp>
      <p:sp>
        <p:nvSpPr>
          <p:cNvPr id="4" name="灯片编号占位符 3"/>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740570"/>
            <a:ext cx="4629150" cy="365521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1543050"/>
            <a:ext cx="2949178" cy="28586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740570"/>
            <a:ext cx="4629150" cy="365521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629841" y="1543050"/>
            <a:ext cx="2949178" cy="28586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6" y="273844"/>
            <a:ext cx="1971675" cy="4358879"/>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1"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740570"/>
            <a:ext cx="4629150" cy="365521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629841" y="1543050"/>
            <a:ext cx="2949178" cy="28586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F956BA9D-53B9-4113-B532-16A136D4E123}" type="datetimeFigureOut">
              <a:rPr lang="zh-CN" altLang="en-US" smtClean="0"/>
              <a:t>2019-01-23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BB7C437-60B0-490A-BEB5-9629E48331B6}"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273845"/>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4767264"/>
            <a:ext cx="20574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956BA9D-53B9-4113-B532-16A136D4E123}" type="datetimeFigureOut">
              <a:rPr lang="zh-CN" altLang="en-US" smtClean="0"/>
              <a:t>2019-01-23</a:t>
            </a:fld>
            <a:endParaRPr lang="zh-CN" altLang="en-US"/>
          </a:p>
        </p:txBody>
      </p:sp>
      <p:sp>
        <p:nvSpPr>
          <p:cNvPr id="5" name="页脚占位符 4"/>
          <p:cNvSpPr>
            <a:spLocks noGrp="1"/>
          </p:cNvSpPr>
          <p:nvPr>
            <p:ph type="ftr" sz="quarter" idx="3"/>
          </p:nvPr>
        </p:nvSpPr>
        <p:spPr>
          <a:xfrm>
            <a:off x="3028950" y="4767264"/>
            <a:ext cx="30861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4767264"/>
            <a:ext cx="20574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BB7C437-60B0-490A-BEB5-9629E48331B6}"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273845"/>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4767264"/>
            <a:ext cx="20574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5" name="页脚占位符 4"/>
          <p:cNvSpPr>
            <a:spLocks noGrp="1"/>
          </p:cNvSpPr>
          <p:nvPr>
            <p:ph type="ftr" sz="quarter" idx="3"/>
          </p:nvPr>
        </p:nvSpPr>
        <p:spPr>
          <a:xfrm>
            <a:off x="3028950" y="4767264"/>
            <a:ext cx="30861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灯片编号占位符 5"/>
          <p:cNvSpPr>
            <a:spLocks noGrp="1"/>
          </p:cNvSpPr>
          <p:nvPr>
            <p:ph type="sldNum" sz="quarter" idx="4"/>
          </p:nvPr>
        </p:nvSpPr>
        <p:spPr>
          <a:xfrm>
            <a:off x="6457950" y="4767264"/>
            <a:ext cx="20574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273845"/>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4767264"/>
            <a:ext cx="20574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5" name="页脚占位符 4"/>
          <p:cNvSpPr>
            <a:spLocks noGrp="1"/>
          </p:cNvSpPr>
          <p:nvPr>
            <p:ph type="ftr" sz="quarter" idx="3"/>
          </p:nvPr>
        </p:nvSpPr>
        <p:spPr>
          <a:xfrm>
            <a:off x="3028950" y="4767264"/>
            <a:ext cx="30861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灯片编号占位符 5"/>
          <p:cNvSpPr>
            <a:spLocks noGrp="1"/>
          </p:cNvSpPr>
          <p:nvPr>
            <p:ph type="sldNum" sz="quarter" idx="4"/>
          </p:nvPr>
        </p:nvSpPr>
        <p:spPr>
          <a:xfrm>
            <a:off x="6457950" y="4767264"/>
            <a:ext cx="20574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273845"/>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4767264"/>
            <a:ext cx="20574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5" name="页脚占位符 4"/>
          <p:cNvSpPr>
            <a:spLocks noGrp="1"/>
          </p:cNvSpPr>
          <p:nvPr>
            <p:ph type="ftr" sz="quarter" idx="3"/>
          </p:nvPr>
        </p:nvSpPr>
        <p:spPr>
          <a:xfrm>
            <a:off x="3028950" y="4767264"/>
            <a:ext cx="30861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灯片编号占位符 5"/>
          <p:cNvSpPr>
            <a:spLocks noGrp="1"/>
          </p:cNvSpPr>
          <p:nvPr>
            <p:ph type="sldNum" sz="quarter" idx="4"/>
          </p:nvPr>
        </p:nvSpPr>
        <p:spPr>
          <a:xfrm>
            <a:off x="6457950" y="4767264"/>
            <a:ext cx="20574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273845"/>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4767264"/>
            <a:ext cx="20574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5" name="页脚占位符 4"/>
          <p:cNvSpPr>
            <a:spLocks noGrp="1"/>
          </p:cNvSpPr>
          <p:nvPr>
            <p:ph type="ftr" sz="quarter" idx="3"/>
          </p:nvPr>
        </p:nvSpPr>
        <p:spPr>
          <a:xfrm>
            <a:off x="3028950" y="4767264"/>
            <a:ext cx="30861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灯片编号占位符 5"/>
          <p:cNvSpPr>
            <a:spLocks noGrp="1"/>
          </p:cNvSpPr>
          <p:nvPr>
            <p:ph type="sldNum" sz="quarter" idx="4"/>
          </p:nvPr>
        </p:nvSpPr>
        <p:spPr>
          <a:xfrm>
            <a:off x="6457950" y="4767264"/>
            <a:ext cx="20574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273845"/>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4767264"/>
            <a:ext cx="20574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5" name="页脚占位符 4"/>
          <p:cNvSpPr>
            <a:spLocks noGrp="1"/>
          </p:cNvSpPr>
          <p:nvPr>
            <p:ph type="ftr" sz="quarter" idx="3"/>
          </p:nvPr>
        </p:nvSpPr>
        <p:spPr>
          <a:xfrm>
            <a:off x="3028950" y="4767264"/>
            <a:ext cx="30861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灯片编号占位符 5"/>
          <p:cNvSpPr>
            <a:spLocks noGrp="1"/>
          </p:cNvSpPr>
          <p:nvPr>
            <p:ph type="sldNum" sz="quarter" idx="4"/>
          </p:nvPr>
        </p:nvSpPr>
        <p:spPr>
          <a:xfrm>
            <a:off x="6457950" y="4767264"/>
            <a:ext cx="20574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273845"/>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4767264"/>
            <a:ext cx="20574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5" name="页脚占位符 4"/>
          <p:cNvSpPr>
            <a:spLocks noGrp="1"/>
          </p:cNvSpPr>
          <p:nvPr>
            <p:ph type="ftr" sz="quarter" idx="3"/>
          </p:nvPr>
        </p:nvSpPr>
        <p:spPr>
          <a:xfrm>
            <a:off x="3028950" y="4767264"/>
            <a:ext cx="30861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灯片编号占位符 5"/>
          <p:cNvSpPr>
            <a:spLocks noGrp="1"/>
          </p:cNvSpPr>
          <p:nvPr>
            <p:ph type="sldNum" sz="quarter" idx="4"/>
          </p:nvPr>
        </p:nvSpPr>
        <p:spPr>
          <a:xfrm>
            <a:off x="6457950" y="4767264"/>
            <a:ext cx="20574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273845"/>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4767264"/>
            <a:ext cx="20574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956BA9D-53B9-4113-B532-16A136D4E123}" type="datetimeFigureOut">
              <a:rPr lang="zh-CN" altLang="en-US" smtClean="0">
                <a:solidFill>
                  <a:prstClr val="black">
                    <a:tint val="75000"/>
                  </a:prstClr>
                </a:solidFill>
              </a:rPr>
              <a:t>2019-01-23</a:t>
            </a:fld>
            <a:endParaRPr lang="zh-CN" altLang="en-US">
              <a:solidFill>
                <a:prstClr val="black">
                  <a:tint val="75000"/>
                </a:prstClr>
              </a:solidFill>
            </a:endParaRPr>
          </a:p>
        </p:txBody>
      </p:sp>
      <p:sp>
        <p:nvSpPr>
          <p:cNvPr id="5" name="页脚占位符 4"/>
          <p:cNvSpPr>
            <a:spLocks noGrp="1"/>
          </p:cNvSpPr>
          <p:nvPr>
            <p:ph type="ftr" sz="quarter" idx="3"/>
          </p:nvPr>
        </p:nvSpPr>
        <p:spPr>
          <a:xfrm>
            <a:off x="3028950" y="4767264"/>
            <a:ext cx="30861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灯片编号占位符 5"/>
          <p:cNvSpPr>
            <a:spLocks noGrp="1"/>
          </p:cNvSpPr>
          <p:nvPr>
            <p:ph type="sldNum" sz="quarter" idx="4"/>
          </p:nvPr>
        </p:nvSpPr>
        <p:spPr>
          <a:xfrm>
            <a:off x="6457950" y="4767264"/>
            <a:ext cx="20574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BB7C437-60B0-490A-BEB5-9629E48331B6}" type="slidenum">
              <a:rPr lang="zh-CN" altLang="en-US" smtClean="0">
                <a:solidFill>
                  <a:prstClr val="black">
                    <a:tint val="75000"/>
                  </a:prstClr>
                </a:solidFill>
              </a:rPr>
              <a:t>‹#›</a:t>
            </a:fld>
            <a:endParaRPr lang="zh-CN" alt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5.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5.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5.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5.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5.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5.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5.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6.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6.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6.xml"/></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7.xml"/></Relationships>
</file>

<file path=ppt/slides/_rels/slide4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7.xml"/></Relationships>
</file>

<file path=ppt/slides/_rels/slide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7.xml"/></Relationships>
</file>

<file path=ppt/slides/_rels/slide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8.xml"/></Relationships>
</file>

<file path=ppt/slides/_rels/slide4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9.xml"/></Relationships>
</file>

<file path=ppt/slides/_rels/slide4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9.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9.xml"/></Relationships>
</file>

<file path=ppt/slides/_rels/slide5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9.xml"/></Relationships>
</file>

<file path=ppt/slides/_rels/slide5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9.xml"/></Relationships>
</file>

<file path=ppt/slides/_rels/slide5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9.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6" name="TextBox 5"/>
          <p:cNvSpPr txBox="1"/>
          <p:nvPr/>
        </p:nvSpPr>
        <p:spPr>
          <a:xfrm>
            <a:off x="265577" y="2771208"/>
            <a:ext cx="8613140" cy="1014730"/>
          </a:xfrm>
          <a:prstGeom prst="rect">
            <a:avLst/>
          </a:prstGeom>
          <a:noFill/>
        </p:spPr>
        <p:txBody>
          <a:bodyPr wrap="none" rtlCol="0">
            <a:spAutoFit/>
          </a:bodyPr>
          <a:lstStyle/>
          <a:p>
            <a:pPr algn="l">
              <a:lnSpc>
                <a:spcPct val="150000"/>
              </a:lnSpc>
            </a:pPr>
            <a:r>
              <a:rPr lang="zh-CN" altLang="en-US" sz="4000" b="1" dirty="0">
                <a:solidFill>
                  <a:prstClr val="black"/>
                </a:solidFill>
                <a:latin typeface="微软雅黑" panose="020B0503020204020204" pitchFamily="34" charset="-122"/>
                <a:ea typeface="微软雅黑" panose="020B0503020204020204" pitchFamily="34" charset="-122"/>
              </a:rPr>
              <a:t>单元</a:t>
            </a:r>
            <a:r>
              <a:rPr lang="zh-CN" altLang="en-US" sz="4000" b="1" dirty="0" smtClean="0">
                <a:solidFill>
                  <a:prstClr val="black"/>
                </a:solidFill>
                <a:latin typeface="微软雅黑" panose="020B0503020204020204" pitchFamily="34" charset="-122"/>
                <a:ea typeface="微软雅黑" panose="020B0503020204020204" pitchFamily="34" charset="-122"/>
              </a:rPr>
              <a:t>一  公共政策监控概述和功能活动</a:t>
            </a:r>
          </a:p>
        </p:txBody>
      </p:sp>
      <p:sp>
        <p:nvSpPr>
          <p:cNvPr id="7" name="TextBox 6"/>
          <p:cNvSpPr txBox="1"/>
          <p:nvPr/>
        </p:nvSpPr>
        <p:spPr>
          <a:xfrm>
            <a:off x="727286" y="1120028"/>
            <a:ext cx="7861300" cy="1198880"/>
          </a:xfrm>
          <a:prstGeom prst="rect">
            <a:avLst/>
          </a:prstGeom>
          <a:noFill/>
        </p:spPr>
        <p:txBody>
          <a:bodyPr wrap="none" rtlCol="0">
            <a:spAutoFit/>
          </a:bodyPr>
          <a:lstStyle/>
          <a:p>
            <a:pPr algn="ctr">
              <a:lnSpc>
                <a:spcPct val="150000"/>
              </a:lnSpc>
            </a:pPr>
            <a:r>
              <a:rPr lang="zh-CN" altLang="en-US" sz="4800" b="1" dirty="0" smtClean="0">
                <a:solidFill>
                  <a:prstClr val="black"/>
                </a:solidFill>
                <a:latin typeface="微软雅黑" panose="020B0503020204020204" pitchFamily="34" charset="-122"/>
                <a:ea typeface="微软雅黑" panose="020B0503020204020204" pitchFamily="34" charset="-122"/>
              </a:rPr>
              <a:t>第四章  公共政策监控和终结</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631369" y="1114728"/>
            <a:ext cx="2646878" cy="830997"/>
          </a:xfrm>
          <a:prstGeom prst="rect">
            <a:avLst/>
          </a:prstGeom>
          <a:noFill/>
        </p:spPr>
        <p:txBody>
          <a:bodyPr wrap="none" rtlCol="0">
            <a:spAutoFit/>
          </a:bodyPr>
          <a:lstStyle/>
          <a:p>
            <a:pPr algn="l">
              <a:lnSpc>
                <a:spcPct val="150000"/>
              </a:lnSpc>
            </a:pPr>
            <a:r>
              <a:rPr lang="zh-CN" altLang="en-US" sz="3200" b="1" dirty="0">
                <a:solidFill>
                  <a:prstClr val="black"/>
                </a:solidFill>
                <a:latin typeface="微软雅黑" panose="020B0503020204020204" pitchFamily="34" charset="-122"/>
                <a:ea typeface="微软雅黑" panose="020B0503020204020204" pitchFamily="34" charset="-122"/>
              </a:rPr>
              <a:t>一</a:t>
            </a:r>
            <a:r>
              <a:rPr lang="zh-CN" altLang="en-US" sz="3200" b="1" dirty="0" smtClean="0">
                <a:solidFill>
                  <a:prstClr val="black"/>
                </a:solidFill>
                <a:latin typeface="微软雅黑" panose="020B0503020204020204" pitchFamily="34" charset="-122"/>
                <a:ea typeface="微软雅黑" panose="020B0503020204020204" pitchFamily="34" charset="-122"/>
              </a:rPr>
              <a:t>、政策监督</a:t>
            </a:r>
          </a:p>
        </p:txBody>
      </p:sp>
      <p:sp>
        <p:nvSpPr>
          <p:cNvPr id="5" name="TextBox 4"/>
          <p:cNvSpPr txBox="1"/>
          <p:nvPr/>
        </p:nvSpPr>
        <p:spPr>
          <a:xfrm>
            <a:off x="631369" y="1987898"/>
            <a:ext cx="8048217" cy="2400657"/>
          </a:xfrm>
          <a:prstGeom prst="rect">
            <a:avLst/>
          </a:prstGeom>
          <a:noFill/>
        </p:spPr>
        <p:txBody>
          <a:bodyPr wrap="square" rtlCol="0">
            <a:spAutoFit/>
          </a:bodyPr>
          <a:lstStyle/>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1</a:t>
            </a:r>
            <a:r>
              <a:rPr lang="en-US" altLang="zh-CN" sz="2000" b="1" dirty="0">
                <a:solidFill>
                  <a:prstClr val="black"/>
                </a:solidFill>
                <a:latin typeface="微软雅黑" panose="020B0503020204020204" pitchFamily="34" charset="-122"/>
                <a:ea typeface="微软雅黑" panose="020B0503020204020204" pitchFamily="34" charset="-122"/>
              </a:rPr>
              <a:t>.</a:t>
            </a:r>
            <a:r>
              <a:rPr lang="zh-CN" altLang="en-US" sz="2000" b="1" dirty="0" smtClean="0">
                <a:solidFill>
                  <a:prstClr val="black"/>
                </a:solidFill>
                <a:latin typeface="微软雅黑" panose="020B0503020204020204" pitchFamily="34" charset="-122"/>
                <a:ea typeface="微软雅黑" panose="020B0503020204020204" pitchFamily="34" charset="-122"/>
              </a:rPr>
              <a:t>政策</a:t>
            </a:r>
            <a:r>
              <a:rPr lang="zh-CN" altLang="en-US" sz="2000" b="1" dirty="0">
                <a:solidFill>
                  <a:prstClr val="black"/>
                </a:solidFill>
                <a:latin typeface="微软雅黑" panose="020B0503020204020204" pitchFamily="34" charset="-122"/>
                <a:ea typeface="微软雅黑" panose="020B0503020204020204" pitchFamily="34" charset="-122"/>
              </a:rPr>
              <a:t>监督概念</a:t>
            </a: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       政策</a:t>
            </a:r>
            <a:r>
              <a:rPr lang="zh-CN" altLang="en-US" sz="2000" b="1" dirty="0">
                <a:solidFill>
                  <a:prstClr val="black"/>
                </a:solidFill>
                <a:latin typeface="微软雅黑" panose="020B0503020204020204" pitchFamily="34" charset="-122"/>
                <a:ea typeface="微软雅黑" panose="020B0503020204020204" pitchFamily="34" charset="-122"/>
              </a:rPr>
              <a:t>监督是指政策监控的主体从一定的制度、法规的依据出发对政策系统的运行包括政策的制定、执行与评估及终结活动进行监视和督促的行为</a:t>
            </a:r>
            <a:r>
              <a:rPr lang="zh-CN" altLang="en-US" sz="2000" b="1" dirty="0" smtClean="0">
                <a:solidFill>
                  <a:prstClr val="black"/>
                </a:solidFill>
                <a:latin typeface="微软雅黑" panose="020B0503020204020204" pitchFamily="34" charset="-122"/>
                <a:ea typeface="微软雅黑" panose="020B0503020204020204" pitchFamily="34" charset="-122"/>
              </a:rPr>
              <a:t>。由于现代社会是法治的社会，所以，依法对公共政策的过程进行监督就具有特别重要的意义。</a:t>
            </a:r>
          </a:p>
        </p:txBody>
      </p:sp>
      <p:sp>
        <p:nvSpPr>
          <p:cNvPr id="4" name="TextBox 3"/>
          <p:cNvSpPr txBox="1"/>
          <p:nvPr/>
        </p:nvSpPr>
        <p:spPr>
          <a:xfrm>
            <a:off x="631369" y="471647"/>
            <a:ext cx="6999515" cy="646331"/>
          </a:xfrm>
          <a:prstGeom prst="rect">
            <a:avLst/>
          </a:prstGeom>
          <a:noFill/>
        </p:spPr>
        <p:txBody>
          <a:bodyPr wrap="square" rtlCol="0">
            <a:spAutoFit/>
          </a:bodyPr>
          <a:lstStyle/>
          <a:p>
            <a:r>
              <a:rPr lang="en-US" altLang="zh-CN" sz="3600" b="1" dirty="0" smtClean="0">
                <a:latin typeface="微软雅黑" pitchFamily="34" charset="-122"/>
                <a:ea typeface="微软雅黑" pitchFamily="34" charset="-122"/>
              </a:rPr>
              <a:t>4.1.2</a:t>
            </a:r>
            <a:r>
              <a:rPr lang="zh-CN" altLang="en-US" sz="3600" b="1" dirty="0" smtClean="0">
                <a:latin typeface="微软雅黑" pitchFamily="34" charset="-122"/>
                <a:ea typeface="微软雅黑" pitchFamily="34" charset="-122"/>
              </a:rPr>
              <a:t>公共</a:t>
            </a:r>
            <a:r>
              <a:rPr lang="zh-CN" altLang="en-US" sz="3600" b="1" dirty="0">
                <a:latin typeface="微软雅黑" pitchFamily="34" charset="-122"/>
                <a:ea typeface="微软雅黑" pitchFamily="34" charset="-122"/>
              </a:rPr>
              <a:t>政策监控的功能活动</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631369" y="1114728"/>
            <a:ext cx="2646878" cy="830997"/>
          </a:xfrm>
          <a:prstGeom prst="rect">
            <a:avLst/>
          </a:prstGeom>
          <a:noFill/>
        </p:spPr>
        <p:txBody>
          <a:bodyPr wrap="none" rtlCol="0">
            <a:spAutoFit/>
          </a:bodyPr>
          <a:lstStyle/>
          <a:p>
            <a:pPr algn="l">
              <a:lnSpc>
                <a:spcPct val="150000"/>
              </a:lnSpc>
            </a:pPr>
            <a:r>
              <a:rPr lang="zh-CN" altLang="en-US" sz="3200" b="1" dirty="0">
                <a:solidFill>
                  <a:prstClr val="black"/>
                </a:solidFill>
                <a:latin typeface="微软雅黑" panose="020B0503020204020204" pitchFamily="34" charset="-122"/>
                <a:ea typeface="微软雅黑" panose="020B0503020204020204" pitchFamily="34" charset="-122"/>
              </a:rPr>
              <a:t>一</a:t>
            </a:r>
            <a:r>
              <a:rPr lang="zh-CN" altLang="en-US" sz="3200" b="1" dirty="0" smtClean="0">
                <a:solidFill>
                  <a:prstClr val="black"/>
                </a:solidFill>
                <a:latin typeface="微软雅黑" panose="020B0503020204020204" pitchFamily="34" charset="-122"/>
                <a:ea typeface="微软雅黑" panose="020B0503020204020204" pitchFamily="34" charset="-122"/>
              </a:rPr>
              <a:t>、政策监督</a:t>
            </a:r>
          </a:p>
        </p:txBody>
      </p:sp>
      <p:sp>
        <p:nvSpPr>
          <p:cNvPr id="5" name="TextBox 4"/>
          <p:cNvSpPr txBox="1"/>
          <p:nvPr/>
        </p:nvSpPr>
        <p:spPr>
          <a:xfrm>
            <a:off x="631369" y="1933469"/>
            <a:ext cx="8048217" cy="2862322"/>
          </a:xfrm>
          <a:prstGeom prst="rect">
            <a:avLst/>
          </a:prstGeom>
          <a:noFill/>
        </p:spPr>
        <p:txBody>
          <a:bodyPr wrap="square" rtlCol="0">
            <a:spAutoFit/>
          </a:bodyPr>
          <a:lstStyle/>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2.</a:t>
            </a:r>
            <a:r>
              <a:rPr lang="zh-CN" altLang="en-US" sz="2000" b="1" dirty="0" smtClean="0">
                <a:solidFill>
                  <a:prstClr val="black"/>
                </a:solidFill>
                <a:latin typeface="微软雅黑" panose="020B0503020204020204" pitchFamily="34" charset="-122"/>
                <a:ea typeface="微软雅黑" panose="020B0503020204020204" pitchFamily="34" charset="-122"/>
              </a:rPr>
              <a:t>政策监督的三个步骤</a:t>
            </a: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       第一</a:t>
            </a:r>
            <a:r>
              <a:rPr lang="zh-CN" altLang="en-US" sz="2000" b="1" dirty="0">
                <a:solidFill>
                  <a:prstClr val="black"/>
                </a:solidFill>
                <a:latin typeface="微软雅黑" panose="020B0503020204020204" pitchFamily="34" charset="-122"/>
                <a:ea typeface="微软雅黑" panose="020B0503020204020204" pitchFamily="34" charset="-122"/>
              </a:rPr>
              <a:t>，建立必要的制度、法规，明确职责；第二，监督政策系统的运行情况，即通过各种监督机构或机制及时了解政策系统运行尤其是政策执行情况；第三，对违反制度、法规和政策者加以处罚，以纠正政策过程中的各种错误和偏差。</a:t>
            </a:r>
          </a:p>
          <a:p>
            <a:pPr algn="l">
              <a:lnSpc>
                <a:spcPct val="150000"/>
              </a:lnSpc>
            </a:pPr>
            <a:endParaRPr lang="zh-CN" altLang="en-US" sz="2000" b="1" dirty="0" smtClean="0">
              <a:solidFill>
                <a:prstClr val="black"/>
              </a:solidFill>
              <a:latin typeface="微软雅黑" panose="020B0503020204020204" pitchFamily="34" charset="-122"/>
              <a:ea typeface="微软雅黑" panose="020B0503020204020204" pitchFamily="34" charset="-122"/>
            </a:endParaRPr>
          </a:p>
        </p:txBody>
      </p:sp>
      <p:sp>
        <p:nvSpPr>
          <p:cNvPr id="4" name="TextBox 3"/>
          <p:cNvSpPr txBox="1"/>
          <p:nvPr/>
        </p:nvSpPr>
        <p:spPr>
          <a:xfrm>
            <a:off x="631369" y="471647"/>
            <a:ext cx="6999515" cy="646331"/>
          </a:xfrm>
          <a:prstGeom prst="rect">
            <a:avLst/>
          </a:prstGeom>
          <a:noFill/>
        </p:spPr>
        <p:txBody>
          <a:bodyPr wrap="square" rtlCol="0">
            <a:spAutoFit/>
          </a:bodyPr>
          <a:lstStyle/>
          <a:p>
            <a:r>
              <a:rPr lang="en-US" altLang="zh-CN" sz="3600" b="1" dirty="0" smtClean="0">
                <a:latin typeface="微软雅黑" pitchFamily="34" charset="-122"/>
                <a:ea typeface="微软雅黑" pitchFamily="34" charset="-122"/>
              </a:rPr>
              <a:t>4.1.2</a:t>
            </a:r>
            <a:r>
              <a:rPr lang="zh-CN" altLang="en-US" sz="3600" b="1" dirty="0" smtClean="0">
                <a:latin typeface="微软雅黑" pitchFamily="34" charset="-122"/>
                <a:ea typeface="微软雅黑" pitchFamily="34" charset="-122"/>
              </a:rPr>
              <a:t>公共</a:t>
            </a:r>
            <a:r>
              <a:rPr lang="zh-CN" altLang="en-US" sz="3600" b="1" dirty="0">
                <a:latin typeface="微软雅黑" pitchFamily="34" charset="-122"/>
                <a:ea typeface="微软雅黑" pitchFamily="34" charset="-122"/>
              </a:rPr>
              <a:t>政策监控的功能活动</a:t>
            </a:r>
          </a:p>
        </p:txBody>
      </p:sp>
    </p:spTree>
    <p:extLst>
      <p:ext uri="{BB962C8B-B14F-4D97-AF65-F5344CB8AC3E}">
        <p14:creationId xmlns:p14="http://schemas.microsoft.com/office/powerpoint/2010/main" val="11943406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631369" y="1114728"/>
            <a:ext cx="2646878" cy="830997"/>
          </a:xfrm>
          <a:prstGeom prst="rect">
            <a:avLst/>
          </a:prstGeom>
          <a:noFill/>
        </p:spPr>
        <p:txBody>
          <a:bodyPr wrap="none" rtlCol="0">
            <a:spAutoFit/>
          </a:bodyPr>
          <a:lstStyle/>
          <a:p>
            <a:pPr algn="l">
              <a:lnSpc>
                <a:spcPct val="150000"/>
              </a:lnSpc>
            </a:pPr>
            <a:r>
              <a:rPr lang="zh-CN" altLang="en-US" sz="3200" b="1" dirty="0">
                <a:solidFill>
                  <a:prstClr val="black"/>
                </a:solidFill>
                <a:latin typeface="微软雅黑" panose="020B0503020204020204" pitchFamily="34" charset="-122"/>
                <a:ea typeface="微软雅黑" panose="020B0503020204020204" pitchFamily="34" charset="-122"/>
              </a:rPr>
              <a:t>一</a:t>
            </a:r>
            <a:r>
              <a:rPr lang="zh-CN" altLang="en-US" sz="3200" b="1" dirty="0" smtClean="0">
                <a:solidFill>
                  <a:prstClr val="black"/>
                </a:solidFill>
                <a:latin typeface="微软雅黑" panose="020B0503020204020204" pitchFamily="34" charset="-122"/>
                <a:ea typeface="微软雅黑" panose="020B0503020204020204" pitchFamily="34" charset="-122"/>
              </a:rPr>
              <a:t>、政策监督</a:t>
            </a:r>
          </a:p>
        </p:txBody>
      </p:sp>
      <p:sp>
        <p:nvSpPr>
          <p:cNvPr id="5" name="TextBox 4"/>
          <p:cNvSpPr txBox="1"/>
          <p:nvPr/>
        </p:nvSpPr>
        <p:spPr>
          <a:xfrm>
            <a:off x="631369" y="1933469"/>
            <a:ext cx="8048217" cy="2400657"/>
          </a:xfrm>
          <a:prstGeom prst="rect">
            <a:avLst/>
          </a:prstGeom>
          <a:noFill/>
        </p:spPr>
        <p:txBody>
          <a:bodyPr wrap="square" rtlCol="0">
            <a:spAutoFit/>
          </a:bodyPr>
          <a:lstStyle/>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3.</a:t>
            </a:r>
            <a:r>
              <a:rPr lang="zh-CN" altLang="en-US" sz="2000" b="1" dirty="0" smtClean="0">
                <a:solidFill>
                  <a:prstClr val="black"/>
                </a:solidFill>
                <a:latin typeface="微软雅黑" panose="020B0503020204020204" pitchFamily="34" charset="-122"/>
                <a:ea typeface="微软雅黑" panose="020B0503020204020204" pitchFamily="34" charset="-122"/>
              </a:rPr>
              <a:t>政策</a:t>
            </a:r>
            <a:r>
              <a:rPr lang="zh-CN" altLang="en-US" sz="2000" b="1" dirty="0">
                <a:solidFill>
                  <a:prstClr val="black"/>
                </a:solidFill>
                <a:latin typeface="微软雅黑" panose="020B0503020204020204" pitchFamily="34" charset="-122"/>
                <a:ea typeface="微软雅黑" panose="020B0503020204020204" pitchFamily="34" charset="-122"/>
              </a:rPr>
              <a:t>监督的内容</a:t>
            </a:r>
          </a:p>
          <a:p>
            <a:pPr>
              <a:lnSpc>
                <a:spcPct val="150000"/>
              </a:lnSpc>
            </a:pPr>
            <a:r>
              <a:rPr lang="zh-CN" altLang="en-US" sz="2000" b="1" dirty="0">
                <a:solidFill>
                  <a:prstClr val="black"/>
                </a:solidFill>
                <a:latin typeface="微软雅黑" panose="020B0503020204020204" pitchFamily="34" charset="-122"/>
                <a:ea typeface="微软雅黑" panose="020B0503020204020204" pitchFamily="34" charset="-122"/>
              </a:rPr>
              <a:t>（</a:t>
            </a:r>
            <a:r>
              <a:rPr lang="en-US" altLang="zh-CN" sz="2000" b="1" dirty="0">
                <a:solidFill>
                  <a:prstClr val="black"/>
                </a:solidFill>
                <a:latin typeface="微软雅黑" panose="020B0503020204020204" pitchFamily="34" charset="-122"/>
                <a:ea typeface="微软雅黑" panose="020B0503020204020204" pitchFamily="34" charset="-122"/>
              </a:rPr>
              <a:t>1</a:t>
            </a:r>
            <a:r>
              <a:rPr lang="zh-CN" altLang="en-US" sz="2000" b="1" dirty="0">
                <a:solidFill>
                  <a:prstClr val="black"/>
                </a:solidFill>
                <a:latin typeface="微软雅黑" panose="020B0503020204020204" pitchFamily="34" charset="-122"/>
                <a:ea typeface="微软雅黑" panose="020B0503020204020204" pitchFamily="34" charset="-122"/>
              </a:rPr>
              <a:t>）对政策制定活动进行监督</a:t>
            </a:r>
            <a:r>
              <a:rPr lang="zh-CN" altLang="en-US" sz="2000" b="1" dirty="0" smtClean="0">
                <a:solidFill>
                  <a:prstClr val="black"/>
                </a:solidFill>
                <a:latin typeface="微软雅黑" panose="020B0503020204020204" pitchFamily="34" charset="-122"/>
                <a:ea typeface="微软雅黑" panose="020B0503020204020204" pitchFamily="34" charset="-122"/>
              </a:rPr>
              <a:t>。</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a:solidFill>
                  <a:prstClr val="black"/>
                </a:solidFill>
                <a:latin typeface="微软雅黑" panose="020B0503020204020204" pitchFamily="34" charset="-122"/>
                <a:ea typeface="微软雅黑" panose="020B0503020204020204" pitchFamily="34" charset="-122"/>
              </a:rPr>
              <a:t>（</a:t>
            </a:r>
            <a:r>
              <a:rPr lang="en-US" altLang="zh-CN" sz="2000" b="1" dirty="0">
                <a:solidFill>
                  <a:prstClr val="black"/>
                </a:solidFill>
                <a:latin typeface="微软雅黑" panose="020B0503020204020204" pitchFamily="34" charset="-122"/>
                <a:ea typeface="微软雅黑" panose="020B0503020204020204" pitchFamily="34" charset="-122"/>
              </a:rPr>
              <a:t>2</a:t>
            </a:r>
            <a:r>
              <a:rPr lang="zh-CN" altLang="en-US" sz="2000" b="1" dirty="0">
                <a:solidFill>
                  <a:prstClr val="black"/>
                </a:solidFill>
                <a:latin typeface="微软雅黑" panose="020B0503020204020204" pitchFamily="34" charset="-122"/>
                <a:ea typeface="微软雅黑" panose="020B0503020204020204" pitchFamily="34" charset="-122"/>
              </a:rPr>
              <a:t>）对政策的执行活动进行监督</a:t>
            </a:r>
            <a:r>
              <a:rPr lang="zh-CN" altLang="en-US" sz="2000" b="1" dirty="0" smtClean="0">
                <a:solidFill>
                  <a:prstClr val="black"/>
                </a:solidFill>
                <a:latin typeface="微软雅黑" panose="020B0503020204020204" pitchFamily="34" charset="-122"/>
                <a:ea typeface="微软雅黑" panose="020B0503020204020204" pitchFamily="34" charset="-122"/>
              </a:rPr>
              <a:t>。</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a:solidFill>
                  <a:prstClr val="black"/>
                </a:solidFill>
                <a:latin typeface="微软雅黑" panose="020B0503020204020204" pitchFamily="34" charset="-122"/>
                <a:ea typeface="微软雅黑" panose="020B0503020204020204" pitchFamily="34" charset="-122"/>
              </a:rPr>
              <a:t>（</a:t>
            </a:r>
            <a:r>
              <a:rPr lang="en-US" altLang="zh-CN" sz="2000" b="1" dirty="0">
                <a:solidFill>
                  <a:prstClr val="black"/>
                </a:solidFill>
                <a:latin typeface="微软雅黑" panose="020B0503020204020204" pitchFamily="34" charset="-122"/>
                <a:ea typeface="微软雅黑" panose="020B0503020204020204" pitchFamily="34" charset="-122"/>
              </a:rPr>
              <a:t>3</a:t>
            </a:r>
            <a:r>
              <a:rPr lang="zh-CN" altLang="en-US" sz="2000" b="1" dirty="0">
                <a:solidFill>
                  <a:prstClr val="black"/>
                </a:solidFill>
                <a:latin typeface="微软雅黑" panose="020B0503020204020204" pitchFamily="34" charset="-122"/>
                <a:ea typeface="微软雅黑" panose="020B0503020204020204" pitchFamily="34" charset="-122"/>
              </a:rPr>
              <a:t>）对政策评估活动进行监督</a:t>
            </a:r>
            <a:r>
              <a:rPr lang="zh-CN" altLang="en-US" sz="2000" b="1" dirty="0" smtClean="0">
                <a:solidFill>
                  <a:prstClr val="black"/>
                </a:solidFill>
                <a:latin typeface="微软雅黑" panose="020B0503020204020204" pitchFamily="34" charset="-122"/>
                <a:ea typeface="微软雅黑" panose="020B0503020204020204" pitchFamily="34" charset="-122"/>
              </a:rPr>
              <a:t>。</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a:solidFill>
                  <a:prstClr val="black"/>
                </a:solidFill>
                <a:latin typeface="微软雅黑" panose="020B0503020204020204" pitchFamily="34" charset="-122"/>
                <a:ea typeface="微软雅黑" panose="020B0503020204020204" pitchFamily="34" charset="-122"/>
              </a:rPr>
              <a:t>（</a:t>
            </a:r>
            <a:r>
              <a:rPr lang="en-US" altLang="zh-CN" sz="2000" b="1" dirty="0">
                <a:solidFill>
                  <a:prstClr val="black"/>
                </a:solidFill>
                <a:latin typeface="微软雅黑" panose="020B0503020204020204" pitchFamily="34" charset="-122"/>
                <a:ea typeface="微软雅黑" panose="020B0503020204020204" pitchFamily="34" charset="-122"/>
              </a:rPr>
              <a:t>4</a:t>
            </a:r>
            <a:r>
              <a:rPr lang="zh-CN" altLang="en-US" sz="2000" b="1" dirty="0">
                <a:solidFill>
                  <a:prstClr val="black"/>
                </a:solidFill>
                <a:latin typeface="微软雅黑" panose="020B0503020204020204" pitchFamily="34" charset="-122"/>
                <a:ea typeface="微软雅黑" panose="020B0503020204020204" pitchFamily="34" charset="-122"/>
              </a:rPr>
              <a:t>）对政策终结活动进行监督。</a:t>
            </a:r>
            <a:endParaRPr lang="zh-CN" altLang="en-US" sz="2000" b="1" dirty="0" smtClean="0">
              <a:solidFill>
                <a:prstClr val="black"/>
              </a:solidFill>
              <a:latin typeface="微软雅黑" panose="020B0503020204020204" pitchFamily="34" charset="-122"/>
              <a:ea typeface="微软雅黑" panose="020B0503020204020204" pitchFamily="34" charset="-122"/>
            </a:endParaRPr>
          </a:p>
        </p:txBody>
      </p:sp>
      <p:sp>
        <p:nvSpPr>
          <p:cNvPr id="4" name="TextBox 3"/>
          <p:cNvSpPr txBox="1"/>
          <p:nvPr/>
        </p:nvSpPr>
        <p:spPr>
          <a:xfrm>
            <a:off x="631369" y="471647"/>
            <a:ext cx="6999515" cy="646331"/>
          </a:xfrm>
          <a:prstGeom prst="rect">
            <a:avLst/>
          </a:prstGeom>
          <a:noFill/>
        </p:spPr>
        <p:txBody>
          <a:bodyPr wrap="square" rtlCol="0">
            <a:spAutoFit/>
          </a:bodyPr>
          <a:lstStyle/>
          <a:p>
            <a:r>
              <a:rPr lang="en-US" altLang="zh-CN" sz="3600" b="1" dirty="0" smtClean="0">
                <a:latin typeface="微软雅黑" pitchFamily="34" charset="-122"/>
                <a:ea typeface="微软雅黑" pitchFamily="34" charset="-122"/>
              </a:rPr>
              <a:t>4.1.2</a:t>
            </a:r>
            <a:r>
              <a:rPr lang="zh-CN" altLang="en-US" sz="3600" b="1" dirty="0" smtClean="0">
                <a:latin typeface="微软雅黑" pitchFamily="34" charset="-122"/>
                <a:ea typeface="微软雅黑" pitchFamily="34" charset="-122"/>
              </a:rPr>
              <a:t>公共</a:t>
            </a:r>
            <a:r>
              <a:rPr lang="zh-CN" altLang="en-US" sz="3600" b="1" dirty="0">
                <a:latin typeface="微软雅黑" pitchFamily="34" charset="-122"/>
                <a:ea typeface="微软雅黑" pitchFamily="34" charset="-122"/>
              </a:rPr>
              <a:t>政策监控的功能活动</a:t>
            </a:r>
          </a:p>
        </p:txBody>
      </p:sp>
    </p:spTree>
    <p:extLst>
      <p:ext uri="{BB962C8B-B14F-4D97-AF65-F5344CB8AC3E}">
        <p14:creationId xmlns:p14="http://schemas.microsoft.com/office/powerpoint/2010/main" val="42188003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631369" y="1114728"/>
            <a:ext cx="2646878" cy="830997"/>
          </a:xfrm>
          <a:prstGeom prst="rect">
            <a:avLst/>
          </a:prstGeom>
          <a:noFill/>
        </p:spPr>
        <p:txBody>
          <a:bodyPr wrap="none" rtlCol="0">
            <a:spAutoFit/>
          </a:bodyPr>
          <a:lstStyle/>
          <a:p>
            <a:pPr algn="l">
              <a:lnSpc>
                <a:spcPct val="150000"/>
              </a:lnSpc>
            </a:pPr>
            <a:r>
              <a:rPr lang="zh-CN" altLang="en-US" sz="3200" b="1" dirty="0">
                <a:solidFill>
                  <a:prstClr val="black"/>
                </a:solidFill>
                <a:latin typeface="微软雅黑" panose="020B0503020204020204" pitchFamily="34" charset="-122"/>
                <a:ea typeface="微软雅黑" panose="020B0503020204020204" pitchFamily="34" charset="-122"/>
              </a:rPr>
              <a:t>二</a:t>
            </a:r>
            <a:r>
              <a:rPr lang="zh-CN" altLang="en-US" sz="3200" b="1" dirty="0" smtClean="0">
                <a:solidFill>
                  <a:prstClr val="black"/>
                </a:solidFill>
                <a:latin typeface="微软雅黑" panose="020B0503020204020204" pitchFamily="34" charset="-122"/>
                <a:ea typeface="微软雅黑" panose="020B0503020204020204" pitchFamily="34" charset="-122"/>
              </a:rPr>
              <a:t>、政策控制</a:t>
            </a:r>
          </a:p>
        </p:txBody>
      </p:sp>
      <p:sp>
        <p:nvSpPr>
          <p:cNvPr id="5" name="TextBox 4"/>
          <p:cNvSpPr txBox="1"/>
          <p:nvPr/>
        </p:nvSpPr>
        <p:spPr>
          <a:xfrm>
            <a:off x="631369" y="1933469"/>
            <a:ext cx="8048217" cy="1884618"/>
          </a:xfrm>
          <a:prstGeom prst="rect">
            <a:avLst/>
          </a:prstGeom>
          <a:noFill/>
        </p:spPr>
        <p:txBody>
          <a:bodyPr wrap="square" rtlCol="0">
            <a:spAutoFit/>
          </a:bodyPr>
          <a:lstStyle/>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1.</a:t>
            </a:r>
            <a:r>
              <a:rPr lang="zh-CN" altLang="en-US" sz="2000" b="1" dirty="0">
                <a:solidFill>
                  <a:prstClr val="black"/>
                </a:solidFill>
                <a:latin typeface="微软雅黑" panose="020B0503020204020204" pitchFamily="34" charset="-122"/>
                <a:ea typeface="微软雅黑" panose="020B0503020204020204" pitchFamily="34" charset="-122"/>
              </a:rPr>
              <a:t>政策控制概念</a:t>
            </a: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       政策</a:t>
            </a:r>
            <a:r>
              <a:rPr lang="zh-CN" altLang="en-US" sz="2000" b="1" dirty="0">
                <a:solidFill>
                  <a:prstClr val="black"/>
                </a:solidFill>
                <a:latin typeface="微软雅黑" panose="020B0503020204020204" pitchFamily="34" charset="-122"/>
                <a:ea typeface="微软雅黑" panose="020B0503020204020204" pitchFamily="34" charset="-122"/>
              </a:rPr>
              <a:t>控制是指政策监控主体在政策过程尤其是政策执行中，为了保证政策的权威性、合法性和政策的有效执行，达成特定的政策目标而对政策过程尤其是执行过程的偏差的发现与纠正的行为。</a:t>
            </a:r>
            <a:endParaRPr lang="zh-CN" altLang="en-US" sz="2000" b="1" dirty="0" smtClean="0">
              <a:solidFill>
                <a:prstClr val="black"/>
              </a:solidFill>
              <a:latin typeface="微软雅黑" panose="020B0503020204020204" pitchFamily="34" charset="-122"/>
              <a:ea typeface="微软雅黑" panose="020B0503020204020204" pitchFamily="34" charset="-122"/>
            </a:endParaRPr>
          </a:p>
        </p:txBody>
      </p:sp>
      <p:sp>
        <p:nvSpPr>
          <p:cNvPr id="4" name="TextBox 3"/>
          <p:cNvSpPr txBox="1"/>
          <p:nvPr/>
        </p:nvSpPr>
        <p:spPr>
          <a:xfrm>
            <a:off x="631369" y="471647"/>
            <a:ext cx="6999515" cy="646331"/>
          </a:xfrm>
          <a:prstGeom prst="rect">
            <a:avLst/>
          </a:prstGeom>
          <a:noFill/>
        </p:spPr>
        <p:txBody>
          <a:bodyPr wrap="square" rtlCol="0">
            <a:spAutoFit/>
          </a:bodyPr>
          <a:lstStyle/>
          <a:p>
            <a:r>
              <a:rPr lang="en-US" altLang="zh-CN" sz="3600" b="1" dirty="0" smtClean="0">
                <a:latin typeface="微软雅黑" pitchFamily="34" charset="-122"/>
                <a:ea typeface="微软雅黑" pitchFamily="34" charset="-122"/>
              </a:rPr>
              <a:t>4.1.2</a:t>
            </a:r>
            <a:r>
              <a:rPr lang="zh-CN" altLang="en-US" sz="3600" b="1" dirty="0" smtClean="0">
                <a:latin typeface="微软雅黑" pitchFamily="34" charset="-122"/>
                <a:ea typeface="微软雅黑" pitchFamily="34" charset="-122"/>
              </a:rPr>
              <a:t>公共</a:t>
            </a:r>
            <a:r>
              <a:rPr lang="zh-CN" altLang="en-US" sz="3600" b="1" dirty="0">
                <a:latin typeface="微软雅黑" pitchFamily="34" charset="-122"/>
                <a:ea typeface="微软雅黑" pitchFamily="34" charset="-122"/>
              </a:rPr>
              <a:t>政策监控的功能活动</a:t>
            </a:r>
          </a:p>
        </p:txBody>
      </p:sp>
    </p:spTree>
    <p:extLst>
      <p:ext uri="{BB962C8B-B14F-4D97-AF65-F5344CB8AC3E}">
        <p14:creationId xmlns:p14="http://schemas.microsoft.com/office/powerpoint/2010/main" val="35566271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631369" y="1102472"/>
            <a:ext cx="2646878" cy="830997"/>
          </a:xfrm>
          <a:prstGeom prst="rect">
            <a:avLst/>
          </a:prstGeom>
          <a:noFill/>
        </p:spPr>
        <p:txBody>
          <a:bodyPr wrap="none" rtlCol="0">
            <a:spAutoFit/>
          </a:bodyPr>
          <a:lstStyle/>
          <a:p>
            <a:pPr algn="l">
              <a:lnSpc>
                <a:spcPct val="150000"/>
              </a:lnSpc>
            </a:pPr>
            <a:r>
              <a:rPr lang="zh-CN" altLang="en-US" sz="3200" b="1" dirty="0">
                <a:solidFill>
                  <a:prstClr val="black"/>
                </a:solidFill>
                <a:latin typeface="微软雅黑" panose="020B0503020204020204" pitchFamily="34" charset="-122"/>
                <a:ea typeface="微软雅黑" panose="020B0503020204020204" pitchFamily="34" charset="-122"/>
              </a:rPr>
              <a:t>二</a:t>
            </a:r>
            <a:r>
              <a:rPr lang="zh-CN" altLang="en-US" sz="3200" b="1" dirty="0" smtClean="0">
                <a:solidFill>
                  <a:prstClr val="black"/>
                </a:solidFill>
                <a:latin typeface="微软雅黑" panose="020B0503020204020204" pitchFamily="34" charset="-122"/>
                <a:ea typeface="微软雅黑" panose="020B0503020204020204" pitchFamily="34" charset="-122"/>
              </a:rPr>
              <a:t>、政策控制</a:t>
            </a:r>
          </a:p>
        </p:txBody>
      </p:sp>
      <p:sp>
        <p:nvSpPr>
          <p:cNvPr id="5" name="TextBox 4"/>
          <p:cNvSpPr txBox="1"/>
          <p:nvPr/>
        </p:nvSpPr>
        <p:spPr>
          <a:xfrm>
            <a:off x="642255" y="1835498"/>
            <a:ext cx="8048217" cy="3269613"/>
          </a:xfrm>
          <a:prstGeom prst="rect">
            <a:avLst/>
          </a:prstGeom>
          <a:noFill/>
        </p:spPr>
        <p:txBody>
          <a:bodyPr wrap="square" rtlCol="0">
            <a:spAutoFit/>
          </a:bodyPr>
          <a:lstStyle/>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2.</a:t>
            </a:r>
            <a:r>
              <a:rPr lang="zh-CN" altLang="en-US" sz="2000" b="1" dirty="0">
                <a:solidFill>
                  <a:prstClr val="black"/>
                </a:solidFill>
                <a:latin typeface="微软雅黑" panose="020B0503020204020204" pitchFamily="34" charset="-122"/>
                <a:ea typeface="微软雅黑" panose="020B0503020204020204" pitchFamily="34" charset="-122"/>
              </a:rPr>
              <a:t> </a:t>
            </a:r>
            <a:r>
              <a:rPr lang="zh-CN" altLang="en-US" sz="2000" b="1" dirty="0" smtClean="0">
                <a:solidFill>
                  <a:prstClr val="black"/>
                </a:solidFill>
                <a:latin typeface="微软雅黑" panose="020B0503020204020204" pitchFamily="34" charset="-122"/>
                <a:ea typeface="微软雅黑" panose="020B0503020204020204" pitchFamily="34" charset="-122"/>
              </a:rPr>
              <a:t>政策</a:t>
            </a:r>
            <a:r>
              <a:rPr lang="zh-CN" altLang="en-US" sz="2000" b="1" dirty="0">
                <a:solidFill>
                  <a:prstClr val="black"/>
                </a:solidFill>
                <a:latin typeface="微软雅黑" panose="020B0503020204020204" pitchFamily="34" charset="-122"/>
                <a:ea typeface="微软雅黑" panose="020B0503020204020204" pitchFamily="34" charset="-122"/>
              </a:rPr>
              <a:t>控制的程序政策控制的程序或过程</a:t>
            </a: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      是</a:t>
            </a:r>
            <a:r>
              <a:rPr lang="zh-CN" altLang="en-US" sz="2000" b="1" dirty="0">
                <a:solidFill>
                  <a:prstClr val="black"/>
                </a:solidFill>
                <a:latin typeface="微软雅黑" panose="020B0503020204020204" pitchFamily="34" charset="-122"/>
                <a:ea typeface="微软雅黑" panose="020B0503020204020204" pitchFamily="34" charset="-122"/>
              </a:rPr>
              <a:t>由如下三个基本环节构成的，即确立标准、衡量绩效和纠正偏差。这个过程的功能活动可以用下图表示</a:t>
            </a:r>
            <a:r>
              <a:rPr lang="en-US" altLang="zh-CN" sz="2000" b="1" dirty="0">
                <a:solidFill>
                  <a:prstClr val="black"/>
                </a:solidFill>
                <a:latin typeface="微软雅黑" panose="020B0503020204020204" pitchFamily="34" charset="-122"/>
                <a:ea typeface="微软雅黑" panose="020B0503020204020204" pitchFamily="34" charset="-122"/>
              </a:rPr>
              <a:t>:</a:t>
            </a: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    预期</a:t>
            </a:r>
            <a:r>
              <a:rPr lang="zh-CN" altLang="en-US" sz="2000" b="1" dirty="0">
                <a:solidFill>
                  <a:prstClr val="black"/>
                </a:solidFill>
                <a:latin typeface="微软雅黑" panose="020B0503020204020204" pitchFamily="34" charset="-122"/>
                <a:ea typeface="微软雅黑" panose="020B0503020204020204" pitchFamily="34" charset="-122"/>
              </a:rPr>
              <a:t>绩效→实际绩效→实际绩效的衡量→实际绩效与标准的比较</a:t>
            </a: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       ↓                                                                            </a:t>
            </a:r>
            <a:r>
              <a:rPr lang="zh-CN" altLang="en-US" sz="2000" b="1" dirty="0">
                <a:solidFill>
                  <a:prstClr val="black"/>
                </a:solidFill>
                <a:latin typeface="微软雅黑" panose="020B0503020204020204" pitchFamily="34" charset="-122"/>
                <a:ea typeface="微软雅黑" panose="020B0503020204020204" pitchFamily="34" charset="-122"/>
              </a:rPr>
              <a:t>↓</a:t>
            </a:r>
          </a:p>
          <a:p>
            <a:pPr>
              <a:lnSpc>
                <a:spcPct val="150000"/>
              </a:lnSpc>
            </a:pPr>
            <a:r>
              <a:rPr lang="zh-CN" altLang="en-US" sz="2000" b="1" dirty="0">
                <a:solidFill>
                  <a:prstClr val="black"/>
                </a:solidFill>
                <a:latin typeface="微软雅黑" panose="020B0503020204020204" pitchFamily="34" charset="-122"/>
                <a:ea typeface="微软雅黑" panose="020B0503020204020204" pitchFamily="34" charset="-122"/>
              </a:rPr>
              <a:t>执行纠编措施←纠编措施的方案←分析</a:t>
            </a:r>
            <a:r>
              <a:rPr lang="zh-CN" altLang="en-US" sz="2000" b="1" dirty="0" smtClean="0">
                <a:solidFill>
                  <a:prstClr val="black"/>
                </a:solidFill>
                <a:latin typeface="微软雅黑" panose="020B0503020204020204" pitchFamily="34" charset="-122"/>
                <a:ea typeface="微软雅黑" panose="020B0503020204020204" pitchFamily="34" charset="-122"/>
              </a:rPr>
              <a:t>偏差产生原因←</a:t>
            </a:r>
            <a:r>
              <a:rPr lang="zh-CN" altLang="en-US" sz="2000" b="1" dirty="0">
                <a:solidFill>
                  <a:prstClr val="black"/>
                </a:solidFill>
                <a:latin typeface="微软雅黑" panose="020B0503020204020204" pitchFamily="34" charset="-122"/>
                <a:ea typeface="微软雅黑" panose="020B0503020204020204" pitchFamily="34" charset="-122"/>
              </a:rPr>
              <a:t>发现确定偏差</a:t>
            </a:r>
          </a:p>
          <a:p>
            <a:pPr>
              <a:lnSpc>
                <a:spcPct val="150000"/>
              </a:lnSpc>
            </a:pPr>
            <a:r>
              <a:rPr lang="zh-CN" altLang="en-US" sz="2000" b="1" dirty="0">
                <a:solidFill>
                  <a:prstClr val="black"/>
                </a:solidFill>
                <a:latin typeface="微软雅黑" panose="020B0503020204020204" pitchFamily="34" charset="-122"/>
                <a:ea typeface="微软雅黑" panose="020B0503020204020204" pitchFamily="34" charset="-122"/>
              </a:rPr>
              <a:t>                              </a:t>
            </a:r>
            <a:endParaRPr lang="zh-CN" altLang="en-US" sz="2000" b="1" dirty="0" smtClean="0">
              <a:solidFill>
                <a:prstClr val="black"/>
              </a:solidFill>
              <a:latin typeface="微软雅黑" panose="020B0503020204020204" pitchFamily="34" charset="-122"/>
              <a:ea typeface="微软雅黑" panose="020B0503020204020204" pitchFamily="34" charset="-122"/>
            </a:endParaRPr>
          </a:p>
        </p:txBody>
      </p:sp>
      <p:sp>
        <p:nvSpPr>
          <p:cNvPr id="4" name="TextBox 3"/>
          <p:cNvSpPr txBox="1"/>
          <p:nvPr/>
        </p:nvSpPr>
        <p:spPr>
          <a:xfrm>
            <a:off x="631369" y="471647"/>
            <a:ext cx="6999515" cy="646331"/>
          </a:xfrm>
          <a:prstGeom prst="rect">
            <a:avLst/>
          </a:prstGeom>
          <a:noFill/>
        </p:spPr>
        <p:txBody>
          <a:bodyPr wrap="square" rtlCol="0">
            <a:spAutoFit/>
          </a:bodyPr>
          <a:lstStyle/>
          <a:p>
            <a:r>
              <a:rPr lang="en-US" altLang="zh-CN" sz="3600" b="1" dirty="0" smtClean="0">
                <a:latin typeface="微软雅黑" pitchFamily="34" charset="-122"/>
                <a:ea typeface="微软雅黑" pitchFamily="34" charset="-122"/>
              </a:rPr>
              <a:t>4.1.2</a:t>
            </a:r>
            <a:r>
              <a:rPr lang="zh-CN" altLang="en-US" sz="3600" b="1" dirty="0" smtClean="0">
                <a:latin typeface="微软雅黑" pitchFamily="34" charset="-122"/>
                <a:ea typeface="微软雅黑" pitchFamily="34" charset="-122"/>
              </a:rPr>
              <a:t>公共</a:t>
            </a:r>
            <a:r>
              <a:rPr lang="zh-CN" altLang="en-US" sz="3600" b="1" dirty="0">
                <a:latin typeface="微软雅黑" pitchFamily="34" charset="-122"/>
                <a:ea typeface="微软雅黑" pitchFamily="34" charset="-122"/>
              </a:rPr>
              <a:t>政策监控的功能活动</a:t>
            </a:r>
          </a:p>
        </p:txBody>
      </p:sp>
    </p:spTree>
    <p:extLst>
      <p:ext uri="{BB962C8B-B14F-4D97-AF65-F5344CB8AC3E}">
        <p14:creationId xmlns:p14="http://schemas.microsoft.com/office/powerpoint/2010/main" val="29059542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631369" y="1114728"/>
            <a:ext cx="2646878" cy="830997"/>
          </a:xfrm>
          <a:prstGeom prst="rect">
            <a:avLst/>
          </a:prstGeom>
          <a:noFill/>
        </p:spPr>
        <p:txBody>
          <a:bodyPr wrap="none" rtlCol="0">
            <a:spAutoFit/>
          </a:bodyPr>
          <a:lstStyle/>
          <a:p>
            <a:pPr algn="l">
              <a:lnSpc>
                <a:spcPct val="150000"/>
              </a:lnSpc>
            </a:pPr>
            <a:r>
              <a:rPr lang="zh-CN" altLang="en-US" sz="3200" b="1" dirty="0">
                <a:solidFill>
                  <a:prstClr val="black"/>
                </a:solidFill>
                <a:latin typeface="微软雅黑" panose="020B0503020204020204" pitchFamily="34" charset="-122"/>
                <a:ea typeface="微软雅黑" panose="020B0503020204020204" pitchFamily="34" charset="-122"/>
              </a:rPr>
              <a:t>二</a:t>
            </a:r>
            <a:r>
              <a:rPr lang="zh-CN" altLang="en-US" sz="3200" b="1" dirty="0" smtClean="0">
                <a:solidFill>
                  <a:prstClr val="black"/>
                </a:solidFill>
                <a:latin typeface="微软雅黑" panose="020B0503020204020204" pitchFamily="34" charset="-122"/>
                <a:ea typeface="微软雅黑" panose="020B0503020204020204" pitchFamily="34" charset="-122"/>
              </a:rPr>
              <a:t>、政策控制</a:t>
            </a:r>
          </a:p>
        </p:txBody>
      </p:sp>
      <p:sp>
        <p:nvSpPr>
          <p:cNvPr id="5" name="TextBox 4"/>
          <p:cNvSpPr txBox="1"/>
          <p:nvPr/>
        </p:nvSpPr>
        <p:spPr>
          <a:xfrm>
            <a:off x="631369" y="1933469"/>
            <a:ext cx="8048217" cy="3269613"/>
          </a:xfrm>
          <a:prstGeom prst="rect">
            <a:avLst/>
          </a:prstGeom>
          <a:noFill/>
        </p:spPr>
        <p:txBody>
          <a:bodyPr wrap="square" rtlCol="0">
            <a:spAutoFit/>
          </a:bodyPr>
          <a:lstStyle/>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3.</a:t>
            </a:r>
            <a:r>
              <a:rPr lang="zh-CN" altLang="en-US" sz="2000" b="1" dirty="0">
                <a:solidFill>
                  <a:prstClr val="black"/>
                </a:solidFill>
                <a:latin typeface="微软雅黑" panose="020B0503020204020204" pitchFamily="34" charset="-122"/>
                <a:ea typeface="微软雅黑" panose="020B0503020204020204" pitchFamily="34" charset="-122"/>
              </a:rPr>
              <a:t>控制的循环</a:t>
            </a: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       政策</a:t>
            </a:r>
            <a:r>
              <a:rPr lang="zh-CN" altLang="en-US" sz="2000" b="1" dirty="0">
                <a:solidFill>
                  <a:prstClr val="black"/>
                </a:solidFill>
                <a:latin typeface="微软雅黑" panose="020B0503020204020204" pitchFamily="34" charset="-122"/>
                <a:ea typeface="微软雅黑" panose="020B0503020204020204" pitchFamily="34" charset="-122"/>
              </a:rPr>
              <a:t>控制的主要功能在于通过政策控制的主体对政策计划、目标、标准等的掌握，及时发现预期政策绩效与实际的政策绩效之间的差距，并分析产生差距的原因，最后决定是重新调配资源以加大执行力度或是对政策进行调整终结等。由此可见，政策控制并不是一个单</a:t>
            </a:r>
          </a:p>
          <a:p>
            <a:pPr>
              <a:lnSpc>
                <a:spcPct val="150000"/>
              </a:lnSpc>
            </a:pPr>
            <a:r>
              <a:rPr lang="zh-CN" altLang="en-US" sz="2000" b="1" dirty="0">
                <a:solidFill>
                  <a:prstClr val="black"/>
                </a:solidFill>
                <a:latin typeface="微软雅黑" panose="020B0503020204020204" pitchFamily="34" charset="-122"/>
                <a:ea typeface="微软雅黑" panose="020B0503020204020204" pitchFamily="34" charset="-122"/>
              </a:rPr>
              <a:t>向的不可逆的过程，而是一个永无止境的循环。</a:t>
            </a:r>
          </a:p>
          <a:p>
            <a:pPr>
              <a:lnSpc>
                <a:spcPct val="150000"/>
              </a:lnSpc>
            </a:pPr>
            <a:endParaRPr lang="zh-CN" altLang="en-US" sz="2000" b="1" dirty="0" smtClean="0">
              <a:solidFill>
                <a:prstClr val="black"/>
              </a:solidFill>
              <a:latin typeface="微软雅黑" panose="020B0503020204020204" pitchFamily="34" charset="-122"/>
              <a:ea typeface="微软雅黑" panose="020B0503020204020204" pitchFamily="34" charset="-122"/>
            </a:endParaRPr>
          </a:p>
        </p:txBody>
      </p:sp>
      <p:sp>
        <p:nvSpPr>
          <p:cNvPr id="4" name="TextBox 3"/>
          <p:cNvSpPr txBox="1"/>
          <p:nvPr/>
        </p:nvSpPr>
        <p:spPr>
          <a:xfrm>
            <a:off x="631369" y="471647"/>
            <a:ext cx="6999515" cy="646331"/>
          </a:xfrm>
          <a:prstGeom prst="rect">
            <a:avLst/>
          </a:prstGeom>
          <a:noFill/>
        </p:spPr>
        <p:txBody>
          <a:bodyPr wrap="square" rtlCol="0">
            <a:spAutoFit/>
          </a:bodyPr>
          <a:lstStyle/>
          <a:p>
            <a:r>
              <a:rPr lang="en-US" altLang="zh-CN" sz="3600" b="1" dirty="0" smtClean="0">
                <a:latin typeface="微软雅黑" pitchFamily="34" charset="-122"/>
                <a:ea typeface="微软雅黑" pitchFamily="34" charset="-122"/>
              </a:rPr>
              <a:t>4.1.2</a:t>
            </a:r>
            <a:r>
              <a:rPr lang="zh-CN" altLang="en-US" sz="3600" b="1" dirty="0" smtClean="0">
                <a:latin typeface="微软雅黑" pitchFamily="34" charset="-122"/>
                <a:ea typeface="微软雅黑" pitchFamily="34" charset="-122"/>
              </a:rPr>
              <a:t>公共</a:t>
            </a:r>
            <a:r>
              <a:rPr lang="zh-CN" altLang="en-US" sz="3600" b="1" dirty="0">
                <a:latin typeface="微软雅黑" pitchFamily="34" charset="-122"/>
                <a:ea typeface="微软雅黑" pitchFamily="34" charset="-122"/>
              </a:rPr>
              <a:t>政策监控的功能活动</a:t>
            </a:r>
          </a:p>
        </p:txBody>
      </p:sp>
    </p:spTree>
    <p:extLst>
      <p:ext uri="{BB962C8B-B14F-4D97-AF65-F5344CB8AC3E}">
        <p14:creationId xmlns:p14="http://schemas.microsoft.com/office/powerpoint/2010/main" val="42085730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631369" y="1114728"/>
            <a:ext cx="2646878" cy="830997"/>
          </a:xfrm>
          <a:prstGeom prst="rect">
            <a:avLst/>
          </a:prstGeom>
          <a:noFill/>
        </p:spPr>
        <p:txBody>
          <a:bodyPr wrap="none" rtlCol="0">
            <a:spAutoFit/>
          </a:bodyPr>
          <a:lstStyle/>
          <a:p>
            <a:pPr algn="l">
              <a:lnSpc>
                <a:spcPct val="150000"/>
              </a:lnSpc>
            </a:pPr>
            <a:r>
              <a:rPr lang="zh-CN" altLang="en-US" sz="3200" b="1" dirty="0">
                <a:solidFill>
                  <a:prstClr val="black"/>
                </a:solidFill>
                <a:latin typeface="微软雅黑" panose="020B0503020204020204" pitchFamily="34" charset="-122"/>
                <a:ea typeface="微软雅黑" panose="020B0503020204020204" pitchFamily="34" charset="-122"/>
              </a:rPr>
              <a:t>二</a:t>
            </a:r>
            <a:r>
              <a:rPr lang="zh-CN" altLang="en-US" sz="3200" b="1" dirty="0" smtClean="0">
                <a:solidFill>
                  <a:prstClr val="black"/>
                </a:solidFill>
                <a:latin typeface="微软雅黑" panose="020B0503020204020204" pitchFamily="34" charset="-122"/>
                <a:ea typeface="微软雅黑" panose="020B0503020204020204" pitchFamily="34" charset="-122"/>
              </a:rPr>
              <a:t>、政策控制</a:t>
            </a:r>
          </a:p>
        </p:txBody>
      </p:sp>
      <p:sp>
        <p:nvSpPr>
          <p:cNvPr id="5" name="TextBox 4"/>
          <p:cNvSpPr txBox="1"/>
          <p:nvPr/>
        </p:nvSpPr>
        <p:spPr>
          <a:xfrm>
            <a:off x="631369" y="1933469"/>
            <a:ext cx="8048217" cy="2400657"/>
          </a:xfrm>
          <a:prstGeom prst="rect">
            <a:avLst/>
          </a:prstGeom>
          <a:noFill/>
        </p:spPr>
        <p:txBody>
          <a:bodyPr wrap="square" rtlCol="0">
            <a:spAutoFit/>
          </a:bodyPr>
          <a:lstStyle/>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4.</a:t>
            </a:r>
            <a:r>
              <a:rPr lang="zh-CN" altLang="en-US" sz="2000" b="1" dirty="0">
                <a:solidFill>
                  <a:prstClr val="black"/>
                </a:solidFill>
                <a:latin typeface="微软雅黑" panose="020B0503020204020204" pitchFamily="34" charset="-122"/>
                <a:ea typeface="微软雅黑" panose="020B0503020204020204" pitchFamily="34" charset="-122"/>
              </a:rPr>
              <a:t>政策控制的方法</a:t>
            </a: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       政策控制的方法多种多样，其中的两种是矩阵控制法，例外导向控制法。前者注重政策控制的各个环节与绩效因素之间的关系，后者则注重于发现执行过程中的例外情况并随时采取纠正行为。</a:t>
            </a:r>
            <a:endParaRPr lang="zh-CN" altLang="en-US" sz="2000" b="1" dirty="0">
              <a:solidFill>
                <a:prstClr val="black"/>
              </a:solidFill>
              <a:latin typeface="微软雅黑" panose="020B0503020204020204" pitchFamily="34" charset="-122"/>
              <a:ea typeface="微软雅黑" panose="020B0503020204020204" pitchFamily="34" charset="-122"/>
            </a:endParaRPr>
          </a:p>
          <a:p>
            <a:pPr>
              <a:lnSpc>
                <a:spcPct val="150000"/>
              </a:lnSpc>
            </a:pPr>
            <a:endParaRPr lang="zh-CN" altLang="en-US" sz="2000" b="1" dirty="0" smtClean="0">
              <a:solidFill>
                <a:prstClr val="black"/>
              </a:solidFill>
              <a:latin typeface="微软雅黑" panose="020B0503020204020204" pitchFamily="34" charset="-122"/>
              <a:ea typeface="微软雅黑" panose="020B0503020204020204" pitchFamily="34" charset="-122"/>
            </a:endParaRPr>
          </a:p>
        </p:txBody>
      </p:sp>
      <p:sp>
        <p:nvSpPr>
          <p:cNvPr id="4" name="TextBox 3"/>
          <p:cNvSpPr txBox="1"/>
          <p:nvPr/>
        </p:nvSpPr>
        <p:spPr>
          <a:xfrm>
            <a:off x="631369" y="471647"/>
            <a:ext cx="6999515" cy="646331"/>
          </a:xfrm>
          <a:prstGeom prst="rect">
            <a:avLst/>
          </a:prstGeom>
          <a:noFill/>
        </p:spPr>
        <p:txBody>
          <a:bodyPr wrap="square" rtlCol="0">
            <a:spAutoFit/>
          </a:bodyPr>
          <a:lstStyle/>
          <a:p>
            <a:r>
              <a:rPr lang="en-US" altLang="zh-CN" sz="3600" b="1" dirty="0" smtClean="0">
                <a:latin typeface="微软雅黑" pitchFamily="34" charset="-122"/>
                <a:ea typeface="微软雅黑" pitchFamily="34" charset="-122"/>
              </a:rPr>
              <a:t>4.1.2</a:t>
            </a:r>
            <a:r>
              <a:rPr lang="zh-CN" altLang="en-US" sz="3600" b="1" dirty="0" smtClean="0">
                <a:latin typeface="微软雅黑" pitchFamily="34" charset="-122"/>
                <a:ea typeface="微软雅黑" pitchFamily="34" charset="-122"/>
              </a:rPr>
              <a:t>公共</a:t>
            </a:r>
            <a:r>
              <a:rPr lang="zh-CN" altLang="en-US" sz="3600" b="1" dirty="0">
                <a:latin typeface="微软雅黑" pitchFamily="34" charset="-122"/>
                <a:ea typeface="微软雅黑" pitchFamily="34" charset="-122"/>
              </a:rPr>
              <a:t>政策监控的功能活动</a:t>
            </a:r>
          </a:p>
        </p:txBody>
      </p:sp>
    </p:spTree>
    <p:extLst>
      <p:ext uri="{BB962C8B-B14F-4D97-AF65-F5344CB8AC3E}">
        <p14:creationId xmlns:p14="http://schemas.microsoft.com/office/powerpoint/2010/main" val="42338128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631369" y="1114728"/>
            <a:ext cx="2646878" cy="830997"/>
          </a:xfrm>
          <a:prstGeom prst="rect">
            <a:avLst/>
          </a:prstGeom>
          <a:noFill/>
        </p:spPr>
        <p:txBody>
          <a:bodyPr wrap="none" rtlCol="0">
            <a:spAutoFit/>
          </a:bodyPr>
          <a:lstStyle/>
          <a:p>
            <a:pPr algn="l">
              <a:lnSpc>
                <a:spcPct val="150000"/>
              </a:lnSpc>
            </a:pPr>
            <a:r>
              <a:rPr lang="zh-CN" altLang="en-US" sz="3200" b="1" dirty="0" smtClean="0">
                <a:solidFill>
                  <a:prstClr val="black"/>
                </a:solidFill>
                <a:latin typeface="微软雅黑" panose="020B0503020204020204" pitchFamily="34" charset="-122"/>
                <a:ea typeface="微软雅黑" panose="020B0503020204020204" pitchFamily="34" charset="-122"/>
              </a:rPr>
              <a:t>三、政策调整</a:t>
            </a:r>
          </a:p>
        </p:txBody>
      </p:sp>
      <p:sp>
        <p:nvSpPr>
          <p:cNvPr id="5" name="TextBox 4"/>
          <p:cNvSpPr txBox="1"/>
          <p:nvPr/>
        </p:nvSpPr>
        <p:spPr>
          <a:xfrm>
            <a:off x="631369" y="1873887"/>
            <a:ext cx="8048217" cy="2862322"/>
          </a:xfrm>
          <a:prstGeom prst="rect">
            <a:avLst/>
          </a:prstGeom>
          <a:noFill/>
        </p:spPr>
        <p:txBody>
          <a:bodyPr wrap="square" rtlCol="0">
            <a:spAutoFit/>
          </a:bodyPr>
          <a:lstStyle/>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1</a:t>
            </a:r>
            <a:r>
              <a:rPr lang="en-US" altLang="zh-CN" sz="2000" b="1" dirty="0">
                <a:solidFill>
                  <a:prstClr val="black"/>
                </a:solidFill>
                <a:latin typeface="微软雅黑" panose="020B0503020204020204" pitchFamily="34" charset="-122"/>
                <a:ea typeface="微软雅黑" panose="020B0503020204020204" pitchFamily="34" charset="-122"/>
              </a:rPr>
              <a:t>.</a:t>
            </a:r>
            <a:r>
              <a:rPr lang="zh-CN" altLang="en-US" sz="2000" b="1" dirty="0" smtClean="0">
                <a:solidFill>
                  <a:prstClr val="black"/>
                </a:solidFill>
                <a:latin typeface="微软雅黑" panose="020B0503020204020204" pitchFamily="34" charset="-122"/>
                <a:ea typeface="微软雅黑" panose="020B0503020204020204" pitchFamily="34" charset="-122"/>
              </a:rPr>
              <a:t>政策</a:t>
            </a:r>
            <a:r>
              <a:rPr lang="zh-CN" altLang="en-US" sz="2000" b="1" dirty="0">
                <a:solidFill>
                  <a:prstClr val="black"/>
                </a:solidFill>
                <a:latin typeface="微软雅黑" panose="020B0503020204020204" pitchFamily="34" charset="-122"/>
                <a:ea typeface="微软雅黑" panose="020B0503020204020204" pitchFamily="34" charset="-122"/>
              </a:rPr>
              <a:t>调整概念</a:t>
            </a: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       政策</a:t>
            </a:r>
            <a:r>
              <a:rPr lang="zh-CN" altLang="en-US" sz="2000" b="1" dirty="0">
                <a:solidFill>
                  <a:prstClr val="black"/>
                </a:solidFill>
                <a:latin typeface="微软雅黑" panose="020B0503020204020204" pitchFamily="34" charset="-122"/>
                <a:ea typeface="微软雅黑" panose="020B0503020204020204" pitchFamily="34" charset="-122"/>
              </a:rPr>
              <a:t>调整是指在政策监督和控制所获得的有关政策系统运行（尤其是政策执行的效果）的反馈信息的基础上，对政策方案、方案与目标之间的关系等进行不断的修正、补对政策方案、方案与目标之间的关系等进行不断的修正、补充和发展，以便达成预期政策效果的一种政策行为</a:t>
            </a:r>
            <a:r>
              <a:rPr lang="zh-CN" altLang="en-US" sz="2000" b="1" dirty="0" smtClean="0">
                <a:solidFill>
                  <a:prstClr val="black"/>
                </a:solidFill>
                <a:latin typeface="微软雅黑" panose="020B0503020204020204" pitchFamily="34" charset="-122"/>
                <a:ea typeface="微软雅黑" panose="020B0503020204020204" pitchFamily="34" charset="-122"/>
              </a:rPr>
              <a:t>。</a:t>
            </a:r>
            <a:endParaRPr lang="zh-CN" altLang="en-US" sz="2000" b="1" dirty="0">
              <a:solidFill>
                <a:prstClr val="black"/>
              </a:solidFill>
              <a:latin typeface="微软雅黑" panose="020B0503020204020204" pitchFamily="34" charset="-122"/>
              <a:ea typeface="微软雅黑" panose="020B0503020204020204" pitchFamily="34" charset="-122"/>
            </a:endParaRPr>
          </a:p>
        </p:txBody>
      </p:sp>
      <p:sp>
        <p:nvSpPr>
          <p:cNvPr id="4" name="TextBox 3"/>
          <p:cNvSpPr txBox="1"/>
          <p:nvPr/>
        </p:nvSpPr>
        <p:spPr>
          <a:xfrm>
            <a:off x="631369" y="471647"/>
            <a:ext cx="6999515" cy="646331"/>
          </a:xfrm>
          <a:prstGeom prst="rect">
            <a:avLst/>
          </a:prstGeom>
          <a:noFill/>
        </p:spPr>
        <p:txBody>
          <a:bodyPr wrap="square" rtlCol="0">
            <a:spAutoFit/>
          </a:bodyPr>
          <a:lstStyle/>
          <a:p>
            <a:r>
              <a:rPr lang="en-US" altLang="zh-CN" sz="3600" b="1" dirty="0" smtClean="0">
                <a:latin typeface="微软雅黑" pitchFamily="34" charset="-122"/>
                <a:ea typeface="微软雅黑" pitchFamily="34" charset="-122"/>
              </a:rPr>
              <a:t>4.1.2</a:t>
            </a:r>
            <a:r>
              <a:rPr lang="zh-CN" altLang="en-US" sz="3600" b="1" dirty="0" smtClean="0">
                <a:latin typeface="微软雅黑" pitchFamily="34" charset="-122"/>
                <a:ea typeface="微软雅黑" pitchFamily="34" charset="-122"/>
              </a:rPr>
              <a:t>公共</a:t>
            </a:r>
            <a:r>
              <a:rPr lang="zh-CN" altLang="en-US" sz="3600" b="1" dirty="0">
                <a:latin typeface="微软雅黑" pitchFamily="34" charset="-122"/>
                <a:ea typeface="微软雅黑" pitchFamily="34" charset="-122"/>
              </a:rPr>
              <a:t>政策监控的功能活动</a:t>
            </a:r>
          </a:p>
        </p:txBody>
      </p:sp>
    </p:spTree>
    <p:extLst>
      <p:ext uri="{BB962C8B-B14F-4D97-AF65-F5344CB8AC3E}">
        <p14:creationId xmlns:p14="http://schemas.microsoft.com/office/powerpoint/2010/main" val="24431399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631369" y="1017868"/>
            <a:ext cx="2646878" cy="830997"/>
          </a:xfrm>
          <a:prstGeom prst="rect">
            <a:avLst/>
          </a:prstGeom>
          <a:noFill/>
        </p:spPr>
        <p:txBody>
          <a:bodyPr wrap="none" rtlCol="0">
            <a:spAutoFit/>
          </a:bodyPr>
          <a:lstStyle/>
          <a:p>
            <a:pPr algn="l">
              <a:lnSpc>
                <a:spcPct val="150000"/>
              </a:lnSpc>
            </a:pPr>
            <a:r>
              <a:rPr lang="zh-CN" altLang="en-US" sz="3200" b="1" dirty="0" smtClean="0">
                <a:solidFill>
                  <a:prstClr val="black"/>
                </a:solidFill>
                <a:latin typeface="微软雅黑" panose="020B0503020204020204" pitchFamily="34" charset="-122"/>
                <a:ea typeface="微软雅黑" panose="020B0503020204020204" pitchFamily="34" charset="-122"/>
              </a:rPr>
              <a:t>三、政策调整</a:t>
            </a:r>
          </a:p>
        </p:txBody>
      </p:sp>
      <p:sp>
        <p:nvSpPr>
          <p:cNvPr id="5" name="TextBox 4"/>
          <p:cNvSpPr txBox="1"/>
          <p:nvPr/>
        </p:nvSpPr>
        <p:spPr>
          <a:xfrm>
            <a:off x="631369" y="1848865"/>
            <a:ext cx="8048217" cy="2400657"/>
          </a:xfrm>
          <a:prstGeom prst="rect">
            <a:avLst/>
          </a:prstGeom>
          <a:noFill/>
        </p:spPr>
        <p:txBody>
          <a:bodyPr wrap="square" rtlCol="0">
            <a:spAutoFit/>
          </a:bodyPr>
          <a:lstStyle/>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2.</a:t>
            </a:r>
            <a:r>
              <a:rPr lang="zh-CN" altLang="en-US" sz="2000" b="1" dirty="0">
                <a:solidFill>
                  <a:prstClr val="black"/>
                </a:solidFill>
                <a:latin typeface="微软雅黑" panose="020B0503020204020204" pitchFamily="34" charset="-122"/>
                <a:ea typeface="微软雅黑" panose="020B0503020204020204" pitchFamily="34" charset="-122"/>
              </a:rPr>
              <a:t>政策调整的内容</a:t>
            </a: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   主要</a:t>
            </a:r>
            <a:r>
              <a:rPr lang="zh-CN" altLang="en-US" sz="2000" b="1" dirty="0">
                <a:solidFill>
                  <a:prstClr val="black"/>
                </a:solidFill>
                <a:latin typeface="微软雅黑" panose="020B0503020204020204" pitchFamily="34" charset="-122"/>
                <a:ea typeface="微软雅黑" panose="020B0503020204020204" pitchFamily="34" charset="-122"/>
              </a:rPr>
              <a:t>包括问题的重新界定、目标的重新确定和方案的重新拟定等方面</a:t>
            </a:r>
            <a:r>
              <a:rPr lang="zh-CN" altLang="en-US" sz="2000" b="1" dirty="0" smtClean="0">
                <a:solidFill>
                  <a:prstClr val="black"/>
                </a:solidFill>
                <a:latin typeface="微软雅黑" panose="020B0503020204020204" pitchFamily="34" charset="-122"/>
                <a:ea typeface="微软雅黑" panose="020B0503020204020204" pitchFamily="34" charset="-122"/>
              </a:rPr>
              <a:t>。</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3.</a:t>
            </a:r>
            <a:r>
              <a:rPr lang="zh-CN" altLang="en-US" sz="2000" b="1" dirty="0">
                <a:solidFill>
                  <a:prstClr val="black"/>
                </a:solidFill>
                <a:latin typeface="微软雅黑" panose="020B0503020204020204" pitchFamily="34" charset="-122"/>
                <a:ea typeface="微软雅黑" panose="020B0503020204020204" pitchFamily="34" charset="-122"/>
              </a:rPr>
              <a:t> </a:t>
            </a:r>
            <a:r>
              <a:rPr lang="zh-CN" altLang="en-US" sz="2000" b="1" dirty="0" smtClean="0">
                <a:solidFill>
                  <a:prstClr val="black"/>
                </a:solidFill>
                <a:latin typeface="微软雅黑" panose="020B0503020204020204" pitchFamily="34" charset="-122"/>
                <a:ea typeface="微软雅黑" panose="020B0503020204020204" pitchFamily="34" charset="-122"/>
              </a:rPr>
              <a:t>政策</a:t>
            </a:r>
            <a:r>
              <a:rPr lang="zh-CN" altLang="en-US" sz="2000" b="1" dirty="0">
                <a:solidFill>
                  <a:prstClr val="black"/>
                </a:solidFill>
                <a:latin typeface="微软雅黑" panose="020B0503020204020204" pitchFamily="34" charset="-122"/>
                <a:ea typeface="微软雅黑" panose="020B0503020204020204" pitchFamily="34" charset="-122"/>
              </a:rPr>
              <a:t>调整的程序</a:t>
            </a:r>
          </a:p>
          <a:p>
            <a:pPr>
              <a:lnSpc>
                <a:spcPct val="150000"/>
              </a:lnSpc>
            </a:pPr>
            <a:r>
              <a:rPr lang="zh-CN" altLang="en-US" sz="2000" b="1" dirty="0">
                <a:solidFill>
                  <a:prstClr val="black"/>
                </a:solidFill>
                <a:latin typeface="微软雅黑" panose="020B0503020204020204" pitchFamily="34" charset="-122"/>
                <a:ea typeface="微软雅黑" panose="020B0503020204020204" pitchFamily="34" charset="-122"/>
              </a:rPr>
              <a:t>第一，获取反馈信息，即掌握由监控机构在政策监督和控制中所获得的关于政策系统运行尤其是政策执行结果方面的信息</a:t>
            </a:r>
            <a:r>
              <a:rPr lang="zh-CN" altLang="en-US" sz="2000" b="1" dirty="0" smtClean="0">
                <a:solidFill>
                  <a:prstClr val="black"/>
                </a:solidFill>
                <a:latin typeface="微软雅黑" panose="020B0503020204020204" pitchFamily="34" charset="-122"/>
                <a:ea typeface="微软雅黑" panose="020B0503020204020204" pitchFamily="34" charset="-122"/>
              </a:rPr>
              <a:t>；</a:t>
            </a:r>
            <a:endParaRPr lang="zh-CN" altLang="en-US" sz="2000" b="1" dirty="0">
              <a:solidFill>
                <a:prstClr val="black"/>
              </a:solidFill>
              <a:latin typeface="微软雅黑" panose="020B0503020204020204" pitchFamily="34" charset="-122"/>
              <a:ea typeface="微软雅黑" panose="020B0503020204020204" pitchFamily="34" charset="-122"/>
            </a:endParaRPr>
          </a:p>
        </p:txBody>
      </p:sp>
      <p:sp>
        <p:nvSpPr>
          <p:cNvPr id="4" name="TextBox 3"/>
          <p:cNvSpPr txBox="1"/>
          <p:nvPr/>
        </p:nvSpPr>
        <p:spPr>
          <a:xfrm>
            <a:off x="631369" y="471647"/>
            <a:ext cx="6999515" cy="646331"/>
          </a:xfrm>
          <a:prstGeom prst="rect">
            <a:avLst/>
          </a:prstGeom>
          <a:noFill/>
        </p:spPr>
        <p:txBody>
          <a:bodyPr wrap="square" rtlCol="0">
            <a:spAutoFit/>
          </a:bodyPr>
          <a:lstStyle/>
          <a:p>
            <a:r>
              <a:rPr lang="en-US" altLang="zh-CN" sz="3600" b="1" dirty="0" smtClean="0">
                <a:latin typeface="微软雅黑" pitchFamily="34" charset="-122"/>
                <a:ea typeface="微软雅黑" pitchFamily="34" charset="-122"/>
              </a:rPr>
              <a:t>4.1.2</a:t>
            </a:r>
            <a:r>
              <a:rPr lang="zh-CN" altLang="en-US" sz="3600" b="1" dirty="0" smtClean="0">
                <a:latin typeface="微软雅黑" pitchFamily="34" charset="-122"/>
                <a:ea typeface="微软雅黑" pitchFamily="34" charset="-122"/>
              </a:rPr>
              <a:t>公共</a:t>
            </a:r>
            <a:r>
              <a:rPr lang="zh-CN" altLang="en-US" sz="3600" b="1" dirty="0">
                <a:latin typeface="微软雅黑" pitchFamily="34" charset="-122"/>
                <a:ea typeface="微软雅黑" pitchFamily="34" charset="-122"/>
              </a:rPr>
              <a:t>政策监控的功能活动</a:t>
            </a:r>
          </a:p>
        </p:txBody>
      </p:sp>
    </p:spTree>
    <p:extLst>
      <p:ext uri="{BB962C8B-B14F-4D97-AF65-F5344CB8AC3E}">
        <p14:creationId xmlns:p14="http://schemas.microsoft.com/office/powerpoint/2010/main" val="13823020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631369" y="1114728"/>
            <a:ext cx="2646878" cy="830997"/>
          </a:xfrm>
          <a:prstGeom prst="rect">
            <a:avLst/>
          </a:prstGeom>
          <a:noFill/>
        </p:spPr>
        <p:txBody>
          <a:bodyPr wrap="none" rtlCol="0">
            <a:spAutoFit/>
          </a:bodyPr>
          <a:lstStyle/>
          <a:p>
            <a:pPr algn="l">
              <a:lnSpc>
                <a:spcPct val="150000"/>
              </a:lnSpc>
            </a:pPr>
            <a:r>
              <a:rPr lang="zh-CN" altLang="en-US" sz="3200" b="1" dirty="0" smtClean="0">
                <a:solidFill>
                  <a:prstClr val="black"/>
                </a:solidFill>
                <a:latin typeface="微软雅黑" panose="020B0503020204020204" pitchFamily="34" charset="-122"/>
                <a:ea typeface="微软雅黑" panose="020B0503020204020204" pitchFamily="34" charset="-122"/>
              </a:rPr>
              <a:t>三、政策调整</a:t>
            </a:r>
          </a:p>
        </p:txBody>
      </p:sp>
      <p:sp>
        <p:nvSpPr>
          <p:cNvPr id="5" name="TextBox 4"/>
          <p:cNvSpPr txBox="1"/>
          <p:nvPr/>
        </p:nvSpPr>
        <p:spPr>
          <a:xfrm>
            <a:off x="631369" y="1873887"/>
            <a:ext cx="8048217" cy="2862322"/>
          </a:xfrm>
          <a:prstGeom prst="rect">
            <a:avLst/>
          </a:prstGeom>
          <a:noFill/>
        </p:spPr>
        <p:txBody>
          <a:bodyPr wrap="square" rtlCol="0">
            <a:spAutoFit/>
          </a:bodyPr>
          <a:lstStyle/>
          <a:p>
            <a:pPr>
              <a:lnSpc>
                <a:spcPct val="150000"/>
              </a:lnSpc>
            </a:pPr>
            <a:r>
              <a:rPr lang="en-US" altLang="zh-CN" sz="2000" b="1" dirty="0">
                <a:solidFill>
                  <a:prstClr val="black"/>
                </a:solidFill>
                <a:latin typeface="微软雅黑" panose="020B0503020204020204" pitchFamily="34" charset="-122"/>
                <a:ea typeface="微软雅黑" panose="020B0503020204020204" pitchFamily="34" charset="-122"/>
              </a:rPr>
              <a:t>3</a:t>
            </a:r>
            <a:r>
              <a:rPr lang="en-US" altLang="zh-CN" sz="2000" b="1" dirty="0" smtClean="0">
                <a:solidFill>
                  <a:prstClr val="black"/>
                </a:solidFill>
                <a:latin typeface="微软雅黑" panose="020B0503020204020204" pitchFamily="34" charset="-122"/>
                <a:ea typeface="微软雅黑" panose="020B0503020204020204" pitchFamily="34" charset="-122"/>
              </a:rPr>
              <a:t>.</a:t>
            </a:r>
            <a:r>
              <a:rPr lang="zh-CN" altLang="en-US" sz="2000" b="1" dirty="0" smtClean="0">
                <a:solidFill>
                  <a:prstClr val="black"/>
                </a:solidFill>
                <a:latin typeface="微软雅黑" panose="020B0503020204020204" pitchFamily="34" charset="-122"/>
                <a:ea typeface="微软雅黑" panose="020B0503020204020204" pitchFamily="34" charset="-122"/>
              </a:rPr>
              <a:t>政策调整的程序</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a:solidFill>
                  <a:prstClr val="black"/>
                </a:solidFill>
                <a:latin typeface="微软雅黑" panose="020B0503020204020204" pitchFamily="34" charset="-122"/>
                <a:ea typeface="微软雅黑" panose="020B0503020204020204" pitchFamily="34" charset="-122"/>
              </a:rPr>
              <a:t>第二，依据反馈信息，对政策问题、目标和方案等进行认真的分析研究，以确立需要补充什么、修正什么或完善哪些方面；</a:t>
            </a:r>
          </a:p>
          <a:p>
            <a:pPr>
              <a:lnSpc>
                <a:spcPct val="150000"/>
              </a:lnSpc>
            </a:pPr>
            <a:r>
              <a:rPr lang="zh-CN" altLang="en-US" sz="2000" b="1" dirty="0">
                <a:solidFill>
                  <a:prstClr val="black"/>
                </a:solidFill>
                <a:latin typeface="微软雅黑" panose="020B0503020204020204" pitchFamily="34" charset="-122"/>
                <a:ea typeface="微软雅黑" panose="020B0503020204020204" pitchFamily="34" charset="-122"/>
              </a:rPr>
              <a:t>第三，进行实际的修正、调整、补充和完善工作，并将新的方案附之于实践，开始新一轮的监控过程。</a:t>
            </a:r>
          </a:p>
          <a:p>
            <a:pPr>
              <a:lnSpc>
                <a:spcPct val="150000"/>
              </a:lnSpc>
            </a:pPr>
            <a:endParaRPr lang="zh-CN" altLang="en-US" sz="2000" b="1" dirty="0">
              <a:solidFill>
                <a:prstClr val="black"/>
              </a:solidFill>
              <a:latin typeface="微软雅黑" panose="020B0503020204020204" pitchFamily="34" charset="-122"/>
              <a:ea typeface="微软雅黑" panose="020B0503020204020204" pitchFamily="34" charset="-122"/>
            </a:endParaRPr>
          </a:p>
        </p:txBody>
      </p:sp>
      <p:sp>
        <p:nvSpPr>
          <p:cNvPr id="4" name="TextBox 3"/>
          <p:cNvSpPr txBox="1"/>
          <p:nvPr/>
        </p:nvSpPr>
        <p:spPr>
          <a:xfrm>
            <a:off x="631369" y="471647"/>
            <a:ext cx="6999515" cy="646331"/>
          </a:xfrm>
          <a:prstGeom prst="rect">
            <a:avLst/>
          </a:prstGeom>
          <a:noFill/>
        </p:spPr>
        <p:txBody>
          <a:bodyPr wrap="square" rtlCol="0">
            <a:spAutoFit/>
          </a:bodyPr>
          <a:lstStyle/>
          <a:p>
            <a:r>
              <a:rPr lang="en-US" altLang="zh-CN" sz="3600" b="1" dirty="0" smtClean="0">
                <a:latin typeface="微软雅黑" pitchFamily="34" charset="-122"/>
                <a:ea typeface="微软雅黑" pitchFamily="34" charset="-122"/>
              </a:rPr>
              <a:t>4.1.2</a:t>
            </a:r>
            <a:r>
              <a:rPr lang="zh-CN" altLang="en-US" sz="3600" b="1" dirty="0" smtClean="0">
                <a:latin typeface="微软雅黑" pitchFamily="34" charset="-122"/>
                <a:ea typeface="微软雅黑" pitchFamily="34" charset="-122"/>
              </a:rPr>
              <a:t>公共</a:t>
            </a:r>
            <a:r>
              <a:rPr lang="zh-CN" altLang="en-US" sz="3600" b="1" dirty="0">
                <a:latin typeface="微软雅黑" pitchFamily="34" charset="-122"/>
                <a:ea typeface="微软雅黑" pitchFamily="34" charset="-122"/>
              </a:rPr>
              <a:t>政策监控的功能活动</a:t>
            </a:r>
          </a:p>
        </p:txBody>
      </p:sp>
    </p:spTree>
    <p:extLst>
      <p:ext uri="{BB962C8B-B14F-4D97-AF65-F5344CB8AC3E}">
        <p14:creationId xmlns:p14="http://schemas.microsoft.com/office/powerpoint/2010/main" val="24697117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518840" y="896453"/>
            <a:ext cx="5134739" cy="923330"/>
          </a:xfrm>
          <a:prstGeom prst="rect">
            <a:avLst/>
          </a:prstGeom>
          <a:noFill/>
        </p:spPr>
        <p:txBody>
          <a:bodyPr wrap="none" rtlCol="0">
            <a:spAutoFit/>
          </a:bodyPr>
          <a:lstStyle/>
          <a:p>
            <a:pPr algn="l">
              <a:lnSpc>
                <a:spcPct val="150000"/>
              </a:lnSpc>
            </a:pPr>
            <a:r>
              <a:rPr lang="en-US" altLang="zh-CN" sz="3600" b="1" dirty="0" smtClean="0">
                <a:latin typeface="微软雅黑" panose="020B0503020204020204" pitchFamily="34" charset="-122"/>
                <a:ea typeface="微软雅黑" panose="020B0503020204020204" pitchFamily="34" charset="-122"/>
              </a:rPr>
              <a:t>4.1.1 </a:t>
            </a:r>
            <a:r>
              <a:rPr lang="zh-CN" altLang="en-US" sz="3600" b="1" dirty="0" smtClean="0">
                <a:latin typeface="微软雅黑" panose="020B0503020204020204" pitchFamily="34" charset="-122"/>
                <a:ea typeface="微软雅黑" panose="020B0503020204020204" pitchFamily="34" charset="-122"/>
              </a:rPr>
              <a:t>公共</a:t>
            </a:r>
            <a:r>
              <a:rPr lang="zh-CN" altLang="en-US" sz="3600" b="1" dirty="0">
                <a:latin typeface="微软雅黑" panose="020B0503020204020204" pitchFamily="34" charset="-122"/>
                <a:ea typeface="微软雅黑" panose="020B0503020204020204" pitchFamily="34" charset="-122"/>
              </a:rPr>
              <a:t>政策监控概述</a:t>
            </a:r>
          </a:p>
        </p:txBody>
      </p:sp>
      <p:sp>
        <p:nvSpPr>
          <p:cNvPr id="5" name="TextBox 4"/>
          <p:cNvSpPr txBox="1"/>
          <p:nvPr/>
        </p:nvSpPr>
        <p:spPr>
          <a:xfrm>
            <a:off x="518840" y="1952280"/>
            <a:ext cx="8178848" cy="2215991"/>
          </a:xfrm>
          <a:prstGeom prst="rect">
            <a:avLst/>
          </a:prstGeom>
          <a:noFill/>
        </p:spPr>
        <p:txBody>
          <a:bodyPr wrap="square" rtlCol="0">
            <a:spAutoFit/>
          </a:bodyPr>
          <a:lstStyle/>
          <a:p>
            <a:pPr>
              <a:lnSpc>
                <a:spcPct val="150000"/>
              </a:lnSpc>
            </a:pPr>
            <a:r>
              <a:rPr lang="zh-CN" altLang="en-US" sz="3200" b="1" dirty="0">
                <a:latin typeface="微软雅黑" panose="020B0503020204020204" pitchFamily="34" charset="-122"/>
                <a:ea typeface="微软雅黑" panose="020B0503020204020204" pitchFamily="34" charset="-122"/>
              </a:rPr>
              <a:t>一、什么是政策与公共</a:t>
            </a:r>
            <a:r>
              <a:rPr lang="zh-CN" altLang="en-US" sz="3200" b="1" dirty="0" smtClean="0">
                <a:latin typeface="微软雅黑" panose="020B0503020204020204" pitchFamily="34" charset="-122"/>
                <a:ea typeface="微软雅黑" panose="020B0503020204020204" pitchFamily="34" charset="-122"/>
              </a:rPr>
              <a:t>政策</a:t>
            </a:r>
            <a:endParaRPr lang="en-US" altLang="zh-CN" sz="3200" b="1" dirty="0" smtClean="0">
              <a:latin typeface="微软雅黑" panose="020B0503020204020204" pitchFamily="34" charset="-122"/>
              <a:ea typeface="微软雅黑" panose="020B0503020204020204" pitchFamily="34" charset="-122"/>
            </a:endParaRPr>
          </a:p>
          <a:p>
            <a:pPr>
              <a:lnSpc>
                <a:spcPct val="150000"/>
              </a:lnSpc>
            </a:pPr>
            <a:r>
              <a:rPr lang="en-US" altLang="zh-CN" sz="2000" b="1" dirty="0" smtClean="0">
                <a:latin typeface="微软雅黑" panose="020B0503020204020204" pitchFamily="34" charset="-122"/>
                <a:ea typeface="微软雅黑" panose="020B0503020204020204" pitchFamily="34" charset="-122"/>
              </a:rPr>
              <a:t>1.</a:t>
            </a:r>
            <a:r>
              <a:rPr lang="zh-CN" altLang="en-US" sz="2000" b="1" dirty="0" smtClean="0">
                <a:latin typeface="微软雅黑" panose="020B0503020204020204" pitchFamily="34" charset="-122"/>
                <a:ea typeface="微软雅黑" panose="020B0503020204020204" pitchFamily="34" charset="-122"/>
              </a:rPr>
              <a:t>作为</a:t>
            </a:r>
            <a:r>
              <a:rPr lang="zh-CN" altLang="en-US" sz="2000" b="1" dirty="0">
                <a:latin typeface="微软雅黑" panose="020B0503020204020204" pitchFamily="34" charset="-122"/>
                <a:ea typeface="微软雅黑" panose="020B0503020204020204" pitchFamily="34" charset="-122"/>
              </a:rPr>
              <a:t>某项活动领域的</a:t>
            </a:r>
            <a:r>
              <a:rPr lang="zh-CN" altLang="en-US" sz="2000" b="1" dirty="0" smtClean="0">
                <a:latin typeface="微软雅黑" panose="020B0503020204020204" pitchFamily="34" charset="-122"/>
                <a:ea typeface="微软雅黑" panose="020B0503020204020204" pitchFamily="34" charset="-122"/>
              </a:rPr>
              <a:t>名称；</a:t>
            </a:r>
            <a:r>
              <a:rPr lang="en-US" altLang="zh-CN" sz="2000" b="1" dirty="0" smtClean="0">
                <a:latin typeface="微软雅黑" panose="020B0503020204020204" pitchFamily="34" charset="-122"/>
                <a:ea typeface="微软雅黑" panose="020B0503020204020204" pitchFamily="34" charset="-122"/>
              </a:rPr>
              <a:t>2.</a:t>
            </a:r>
            <a:r>
              <a:rPr lang="zh-CN" altLang="en-US" sz="2000" b="1" dirty="0" smtClean="0">
                <a:latin typeface="微软雅黑" panose="020B0503020204020204" pitchFamily="34" charset="-122"/>
                <a:ea typeface="微软雅黑" panose="020B0503020204020204" pitchFamily="34" charset="-122"/>
              </a:rPr>
              <a:t>作为</a:t>
            </a:r>
            <a:r>
              <a:rPr lang="zh-CN" altLang="en-US" sz="2000" b="1" dirty="0">
                <a:latin typeface="微软雅黑" panose="020B0503020204020204" pitchFamily="34" charset="-122"/>
                <a:ea typeface="微软雅黑" panose="020B0503020204020204" pitchFamily="34" charset="-122"/>
              </a:rPr>
              <a:t>一种概括目的或所希望的</a:t>
            </a:r>
            <a:r>
              <a:rPr lang="zh-CN" altLang="en-US" sz="2000" b="1" dirty="0" smtClean="0">
                <a:latin typeface="微软雅黑" panose="020B0503020204020204" pitchFamily="34" charset="-122"/>
                <a:ea typeface="微软雅黑" panose="020B0503020204020204" pitchFamily="34" charset="-122"/>
              </a:rPr>
              <a:t>事务状态；</a:t>
            </a:r>
            <a:r>
              <a:rPr lang="en-US" altLang="zh-CN" sz="2000" b="1" dirty="0" smtClean="0">
                <a:latin typeface="微软雅黑" panose="020B0503020204020204" pitchFamily="34" charset="-122"/>
                <a:ea typeface="微软雅黑" panose="020B0503020204020204" pitchFamily="34" charset="-122"/>
              </a:rPr>
              <a:t>3.</a:t>
            </a:r>
            <a:r>
              <a:rPr lang="zh-CN" altLang="en-US" sz="2000" b="1" dirty="0" smtClean="0">
                <a:latin typeface="微软雅黑" panose="020B0503020204020204" pitchFamily="34" charset="-122"/>
                <a:ea typeface="微软雅黑" panose="020B0503020204020204" pitchFamily="34" charset="-122"/>
              </a:rPr>
              <a:t>作为</a:t>
            </a:r>
            <a:r>
              <a:rPr lang="zh-CN" altLang="en-US" sz="2000" b="1" dirty="0">
                <a:latin typeface="微软雅黑" panose="020B0503020204020204" pitchFamily="34" charset="-122"/>
                <a:ea typeface="微软雅黑" panose="020B0503020204020204" pitchFamily="34" charset="-122"/>
              </a:rPr>
              <a:t>具体</a:t>
            </a:r>
            <a:r>
              <a:rPr lang="zh-CN" altLang="en-US" sz="2000" b="1" dirty="0" smtClean="0">
                <a:latin typeface="微软雅黑" panose="020B0503020204020204" pitchFamily="34" charset="-122"/>
                <a:ea typeface="微软雅黑" panose="020B0503020204020204" pitchFamily="34" charset="-122"/>
              </a:rPr>
              <a:t>提议；</a:t>
            </a:r>
            <a:r>
              <a:rPr lang="en-US" altLang="zh-CN" sz="2000" b="1" dirty="0" smtClean="0">
                <a:latin typeface="微软雅黑" panose="020B0503020204020204" pitchFamily="34" charset="-122"/>
                <a:ea typeface="微软雅黑" panose="020B0503020204020204" pitchFamily="34" charset="-122"/>
              </a:rPr>
              <a:t>4.</a:t>
            </a:r>
            <a:r>
              <a:rPr lang="zh-CN" altLang="en-US" sz="2000" b="1" dirty="0" smtClean="0">
                <a:latin typeface="微软雅黑" panose="020B0503020204020204" pitchFamily="34" charset="-122"/>
                <a:ea typeface="微软雅黑" panose="020B0503020204020204" pitchFamily="34" charset="-122"/>
              </a:rPr>
              <a:t>作为</a:t>
            </a:r>
            <a:r>
              <a:rPr lang="zh-CN" altLang="en-US" sz="2000" b="1" dirty="0">
                <a:latin typeface="微软雅黑" panose="020B0503020204020204" pitchFamily="34" charset="-122"/>
                <a:ea typeface="微软雅黑" panose="020B0503020204020204" pitchFamily="34" charset="-122"/>
              </a:rPr>
              <a:t>政府</a:t>
            </a:r>
            <a:r>
              <a:rPr lang="zh-CN" altLang="en-US" sz="2000" b="1" dirty="0" smtClean="0">
                <a:latin typeface="微软雅黑" panose="020B0503020204020204" pitchFamily="34" charset="-122"/>
                <a:ea typeface="微软雅黑" panose="020B0503020204020204" pitchFamily="34" charset="-122"/>
              </a:rPr>
              <a:t>决策；</a:t>
            </a:r>
            <a:r>
              <a:rPr lang="en-US" altLang="zh-CN" sz="2000" b="1" dirty="0" smtClean="0">
                <a:latin typeface="微软雅黑" panose="020B0503020204020204" pitchFamily="34" charset="-122"/>
                <a:ea typeface="微软雅黑" panose="020B0503020204020204" pitchFamily="34" charset="-122"/>
              </a:rPr>
              <a:t>5.</a:t>
            </a:r>
            <a:r>
              <a:rPr lang="zh-CN" altLang="en-US" sz="2000" b="1" dirty="0" smtClean="0">
                <a:latin typeface="微软雅黑" panose="020B0503020204020204" pitchFamily="34" charset="-122"/>
                <a:ea typeface="微软雅黑" panose="020B0503020204020204" pitchFamily="34" charset="-122"/>
              </a:rPr>
              <a:t>作为正式授权；</a:t>
            </a:r>
            <a:r>
              <a:rPr lang="en-US" altLang="zh-CN" sz="2000" b="1" dirty="0" smtClean="0">
                <a:latin typeface="微软雅黑" panose="020B0503020204020204" pitchFamily="34" charset="-122"/>
                <a:ea typeface="微软雅黑" panose="020B0503020204020204" pitchFamily="34" charset="-122"/>
              </a:rPr>
              <a:t>6.</a:t>
            </a:r>
            <a:r>
              <a:rPr lang="zh-CN" altLang="en-US" sz="2000" b="1" dirty="0" smtClean="0">
                <a:latin typeface="微软雅黑" panose="020B0503020204020204" pitchFamily="34" charset="-122"/>
                <a:ea typeface="微软雅黑" panose="020B0503020204020204" pitchFamily="34" charset="-122"/>
              </a:rPr>
              <a:t>作为一种计划；</a:t>
            </a:r>
            <a:r>
              <a:rPr lang="en-US" altLang="zh-CN" sz="2000" b="1" dirty="0" smtClean="0">
                <a:latin typeface="微软雅黑" panose="020B0503020204020204" pitchFamily="34" charset="-122"/>
                <a:ea typeface="微软雅黑" panose="020B0503020204020204" pitchFamily="34" charset="-122"/>
              </a:rPr>
              <a:t>7.</a:t>
            </a:r>
            <a:r>
              <a:rPr lang="zh-CN" altLang="en-US" sz="2000" b="1" dirty="0" smtClean="0">
                <a:latin typeface="微软雅黑" panose="020B0503020204020204" pitchFamily="34" charset="-122"/>
                <a:ea typeface="微软雅黑" panose="020B0503020204020204" pitchFamily="34" charset="-122"/>
              </a:rPr>
              <a:t>作为产出；</a:t>
            </a:r>
            <a:r>
              <a:rPr lang="en-US" altLang="zh-CN" sz="2000" b="1" dirty="0" smtClean="0">
                <a:latin typeface="微软雅黑" panose="020B0503020204020204" pitchFamily="34" charset="-122"/>
                <a:ea typeface="微软雅黑" panose="020B0503020204020204" pitchFamily="34" charset="-122"/>
              </a:rPr>
              <a:t>8.</a:t>
            </a:r>
            <a:r>
              <a:rPr lang="zh-CN" altLang="en-US" sz="2000" b="1" dirty="0" smtClean="0">
                <a:latin typeface="微软雅黑" panose="020B0503020204020204" pitchFamily="34" charset="-122"/>
                <a:ea typeface="微软雅黑" panose="020B0503020204020204" pitchFamily="34" charset="-122"/>
              </a:rPr>
              <a:t>作为结果；</a:t>
            </a:r>
            <a:r>
              <a:rPr lang="en-US" altLang="zh-CN" sz="2000" b="1" dirty="0" smtClean="0">
                <a:latin typeface="微软雅黑" panose="020B0503020204020204" pitchFamily="34" charset="-122"/>
                <a:ea typeface="微软雅黑" panose="020B0503020204020204" pitchFamily="34" charset="-122"/>
              </a:rPr>
              <a:t>9.</a:t>
            </a:r>
            <a:r>
              <a:rPr lang="zh-CN" altLang="en-US" sz="2000" b="1" dirty="0" smtClean="0">
                <a:latin typeface="微软雅黑" panose="020B0503020204020204" pitchFamily="34" charset="-122"/>
                <a:ea typeface="微软雅黑" panose="020B0503020204020204" pitchFamily="34" charset="-122"/>
              </a:rPr>
              <a:t>作为</a:t>
            </a:r>
            <a:r>
              <a:rPr lang="zh-CN" altLang="en-US" sz="2000" b="1" dirty="0">
                <a:latin typeface="微软雅黑" panose="020B0503020204020204" pitchFamily="34" charset="-122"/>
                <a:ea typeface="微软雅黑" panose="020B0503020204020204" pitchFamily="34" charset="-122"/>
              </a:rPr>
              <a:t>一种理论或</a:t>
            </a:r>
            <a:r>
              <a:rPr lang="zh-CN" altLang="en-US" sz="2000" b="1" dirty="0" smtClean="0">
                <a:latin typeface="微软雅黑" panose="020B0503020204020204" pitchFamily="34" charset="-122"/>
                <a:ea typeface="微软雅黑" panose="020B0503020204020204" pitchFamily="34" charset="-122"/>
              </a:rPr>
              <a:t>模型；</a:t>
            </a:r>
            <a:r>
              <a:rPr lang="en-US" altLang="zh-CN" sz="2000" b="1" dirty="0" smtClean="0">
                <a:latin typeface="微软雅黑" panose="020B0503020204020204" pitchFamily="34" charset="-122"/>
                <a:ea typeface="微软雅黑" panose="020B0503020204020204" pitchFamily="34" charset="-122"/>
              </a:rPr>
              <a:t>10.</a:t>
            </a:r>
            <a:r>
              <a:rPr lang="zh-CN" altLang="en-US" sz="2000" b="1" dirty="0" smtClean="0">
                <a:latin typeface="微软雅黑" panose="020B0503020204020204" pitchFamily="34" charset="-122"/>
                <a:ea typeface="微软雅黑" panose="020B0503020204020204" pitchFamily="34" charset="-122"/>
              </a:rPr>
              <a:t>作为过程</a:t>
            </a:r>
            <a:r>
              <a:rPr lang="zh-CN" altLang="en-US" sz="2000" b="1" dirty="0">
                <a:latin typeface="微软雅黑" panose="020B0503020204020204" pitchFamily="34" charset="-122"/>
                <a:ea typeface="微软雅黑" panose="020B0503020204020204" pitchFamily="34" charset="-122"/>
              </a:rPr>
              <a:t>；</a:t>
            </a:r>
            <a:endParaRPr lang="zh-CN" altLang="en-US" sz="2000" b="1" dirty="0" smtClean="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0510848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 name="TextBox 6"/>
          <p:cNvSpPr txBox="1"/>
          <p:nvPr/>
        </p:nvSpPr>
        <p:spPr>
          <a:xfrm>
            <a:off x="727285" y="943693"/>
            <a:ext cx="7861300" cy="1198880"/>
          </a:xfrm>
          <a:prstGeom prst="rect">
            <a:avLst/>
          </a:prstGeom>
          <a:noFill/>
        </p:spPr>
        <p:txBody>
          <a:bodyPr wrap="none" rtlCol="0">
            <a:spAutoFit/>
          </a:bodyPr>
          <a:lstStyle/>
          <a:p>
            <a:pPr algn="ctr">
              <a:lnSpc>
                <a:spcPct val="150000"/>
              </a:lnSpc>
            </a:pPr>
            <a:r>
              <a:rPr lang="zh-CN" altLang="en-US" sz="4800" b="1" dirty="0" smtClean="0">
                <a:solidFill>
                  <a:prstClr val="black"/>
                </a:solidFill>
                <a:latin typeface="微软雅黑" panose="020B0503020204020204" pitchFamily="34" charset="-122"/>
                <a:ea typeface="微软雅黑" panose="020B0503020204020204" pitchFamily="34" charset="-122"/>
              </a:rPr>
              <a:t>第四章  </a:t>
            </a:r>
            <a:r>
              <a:rPr lang="zh-CN" altLang="en-US" sz="4800" b="1" dirty="0" smtClean="0">
                <a:solidFill>
                  <a:prstClr val="black"/>
                </a:solidFill>
                <a:latin typeface="微软雅黑" panose="020B0503020204020204" pitchFamily="34" charset="-122"/>
                <a:ea typeface="微软雅黑" panose="020B0503020204020204" pitchFamily="34" charset="-122"/>
                <a:sym typeface="+mn-ea"/>
              </a:rPr>
              <a:t>公共政策监控和终结</a:t>
            </a:r>
            <a:endParaRPr lang="zh-CN" altLang="en-US" sz="4800" b="1" dirty="0">
              <a:solidFill>
                <a:prstClr val="black"/>
              </a:solidFill>
              <a:latin typeface="微软雅黑" panose="020B0503020204020204" pitchFamily="34" charset="-122"/>
              <a:ea typeface="微软雅黑" panose="020B0503020204020204" pitchFamily="34" charset="-122"/>
            </a:endParaRPr>
          </a:p>
        </p:txBody>
      </p:sp>
      <p:sp>
        <p:nvSpPr>
          <p:cNvPr id="4" name="TextBox 3"/>
          <p:cNvSpPr txBox="1"/>
          <p:nvPr/>
        </p:nvSpPr>
        <p:spPr>
          <a:xfrm>
            <a:off x="910280" y="2814495"/>
            <a:ext cx="7597140" cy="1014730"/>
          </a:xfrm>
          <a:prstGeom prst="rect">
            <a:avLst/>
          </a:prstGeom>
          <a:noFill/>
        </p:spPr>
        <p:txBody>
          <a:bodyPr wrap="none" rtlCol="0">
            <a:spAutoFit/>
          </a:bodyPr>
          <a:lstStyle/>
          <a:p>
            <a:pPr algn="l">
              <a:lnSpc>
                <a:spcPct val="150000"/>
              </a:lnSpc>
            </a:pPr>
            <a:r>
              <a:rPr lang="zh-CN" altLang="en-US" sz="4000" b="1" dirty="0" smtClean="0">
                <a:solidFill>
                  <a:prstClr val="black"/>
                </a:solidFill>
                <a:latin typeface="微软雅黑" panose="020B0503020204020204" pitchFamily="34" charset="-122"/>
                <a:ea typeface="微软雅黑" panose="020B0503020204020204" pitchFamily="34" charset="-122"/>
              </a:rPr>
              <a:t>单元二  我国的公共政策监控机制</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593260" y="328565"/>
            <a:ext cx="5734262" cy="923330"/>
          </a:xfrm>
          <a:prstGeom prst="rect">
            <a:avLst/>
          </a:prstGeom>
          <a:noFill/>
        </p:spPr>
        <p:txBody>
          <a:bodyPr wrap="none" rtlCol="0">
            <a:spAutoFit/>
          </a:bodyPr>
          <a:lstStyle/>
          <a:p>
            <a:pPr algn="l">
              <a:lnSpc>
                <a:spcPct val="150000"/>
              </a:lnSpc>
            </a:pPr>
            <a:r>
              <a:rPr lang="en-US" altLang="zh-CN" sz="3600" b="1" dirty="0" smtClean="0">
                <a:solidFill>
                  <a:prstClr val="black"/>
                </a:solidFill>
                <a:latin typeface="微软雅黑" panose="020B0503020204020204" pitchFamily="34" charset="-122"/>
                <a:ea typeface="微软雅黑" panose="020B0503020204020204" pitchFamily="34" charset="-122"/>
              </a:rPr>
              <a:t>4.2.1</a:t>
            </a:r>
            <a:r>
              <a:rPr lang="zh-CN" altLang="en-US" sz="3600" b="1" dirty="0">
                <a:solidFill>
                  <a:prstClr val="black"/>
                </a:solidFill>
                <a:latin typeface="微软雅黑" panose="020B0503020204020204" pitchFamily="34" charset="-122"/>
                <a:ea typeface="微软雅黑" panose="020B0503020204020204" pitchFamily="34" charset="-122"/>
              </a:rPr>
              <a:t> </a:t>
            </a:r>
            <a:r>
              <a:rPr lang="zh-CN" altLang="en-US" sz="3600" b="1" dirty="0" smtClean="0">
                <a:solidFill>
                  <a:prstClr val="black"/>
                </a:solidFill>
                <a:latin typeface="微软雅黑" panose="020B0503020204020204" pitchFamily="34" charset="-122"/>
                <a:ea typeface="微软雅黑" panose="020B0503020204020204" pitchFamily="34" charset="-122"/>
              </a:rPr>
              <a:t> </a:t>
            </a:r>
            <a:r>
              <a:rPr lang="zh-CN" altLang="en-US" sz="3600" b="1" dirty="0" smtClean="0">
                <a:solidFill>
                  <a:prstClr val="black"/>
                </a:solidFill>
                <a:latin typeface="微软雅黑" panose="020B0503020204020204" pitchFamily="34" charset="-122"/>
                <a:ea typeface="微软雅黑" panose="020B0503020204020204" pitchFamily="34" charset="-122"/>
              </a:rPr>
              <a:t>政策</a:t>
            </a:r>
            <a:r>
              <a:rPr lang="zh-CN" altLang="en-US" sz="3600" b="1" dirty="0">
                <a:solidFill>
                  <a:prstClr val="black"/>
                </a:solidFill>
                <a:latin typeface="微软雅黑" panose="020B0503020204020204" pitchFamily="34" charset="-122"/>
                <a:ea typeface="微软雅黑" panose="020B0503020204020204" pitchFamily="34" charset="-122"/>
              </a:rPr>
              <a:t>监控机制的构成</a:t>
            </a:r>
          </a:p>
        </p:txBody>
      </p:sp>
      <p:sp>
        <p:nvSpPr>
          <p:cNvPr id="5" name="TextBox 4"/>
          <p:cNvSpPr txBox="1"/>
          <p:nvPr/>
        </p:nvSpPr>
        <p:spPr>
          <a:xfrm>
            <a:off x="593260" y="1121305"/>
            <a:ext cx="8318303" cy="4339650"/>
          </a:xfrm>
          <a:prstGeom prst="rect">
            <a:avLst/>
          </a:prstGeom>
          <a:noFill/>
        </p:spPr>
        <p:txBody>
          <a:bodyPr wrap="none" rtlCol="0">
            <a:spAutoFit/>
          </a:bodyPr>
          <a:lstStyle/>
          <a:p>
            <a:pPr algn="l">
              <a:lnSpc>
                <a:spcPct val="150000"/>
              </a:lnSpc>
            </a:pPr>
            <a:r>
              <a:rPr lang="zh-CN" altLang="en-US" sz="3200" b="1" dirty="0" smtClean="0">
                <a:solidFill>
                  <a:prstClr val="black"/>
                </a:solidFill>
                <a:latin typeface="微软雅黑" panose="020B0503020204020204" pitchFamily="34" charset="-122"/>
                <a:ea typeface="微软雅黑" panose="020B0503020204020204" pitchFamily="34" charset="-122"/>
              </a:rPr>
              <a:t>一、</a:t>
            </a:r>
            <a:r>
              <a:rPr lang="zh-CN" altLang="en-US" sz="3200" b="1" dirty="0">
                <a:solidFill>
                  <a:prstClr val="black"/>
                </a:solidFill>
                <a:latin typeface="微软雅黑" panose="020B0503020204020204" pitchFamily="34" charset="-122"/>
                <a:ea typeface="微软雅黑" panose="020B0503020204020204" pitchFamily="34" charset="-122"/>
              </a:rPr>
              <a:t>立法机关对政策的</a:t>
            </a:r>
            <a:r>
              <a:rPr lang="zh-CN" altLang="en-US" sz="3200" b="1" dirty="0" smtClean="0">
                <a:solidFill>
                  <a:prstClr val="black"/>
                </a:solidFill>
                <a:latin typeface="微软雅黑" panose="020B0503020204020204" pitchFamily="34" charset="-122"/>
                <a:ea typeface="微软雅黑" panose="020B0503020204020204" pitchFamily="34" charset="-122"/>
              </a:rPr>
              <a:t>监控</a:t>
            </a:r>
            <a:endParaRPr lang="en-US" altLang="zh-CN" sz="32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         立法机关</a:t>
            </a:r>
            <a:r>
              <a:rPr lang="zh-CN" altLang="en-US" sz="2000" b="1" dirty="0">
                <a:solidFill>
                  <a:prstClr val="black"/>
                </a:solidFill>
                <a:latin typeface="微软雅黑" panose="020B0503020204020204" pitchFamily="34" charset="-122"/>
                <a:ea typeface="微软雅黑" panose="020B0503020204020204" pitchFamily="34" charset="-122"/>
              </a:rPr>
              <a:t>政策监控的活动内容及其方式包括：</a:t>
            </a: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  1.</a:t>
            </a:r>
            <a:r>
              <a:rPr lang="zh-CN" altLang="en-US" sz="2000" b="1" dirty="0" smtClean="0">
                <a:solidFill>
                  <a:prstClr val="black"/>
                </a:solidFill>
                <a:latin typeface="微软雅黑" panose="020B0503020204020204" pitchFamily="34" charset="-122"/>
                <a:ea typeface="微软雅黑" panose="020B0503020204020204" pitchFamily="34" charset="-122"/>
              </a:rPr>
              <a:t>依靠</a:t>
            </a:r>
            <a:r>
              <a:rPr lang="zh-CN" altLang="en-US" sz="2000" b="1" dirty="0">
                <a:solidFill>
                  <a:prstClr val="black"/>
                </a:solidFill>
                <a:latin typeface="微软雅黑" panose="020B0503020204020204" pitchFamily="34" charset="-122"/>
                <a:ea typeface="微软雅黑" panose="020B0503020204020204" pitchFamily="34" charset="-122"/>
              </a:rPr>
              <a:t>法律监控公共政策</a:t>
            </a:r>
            <a:r>
              <a:rPr lang="zh-CN" altLang="en-US" sz="2000" b="1" dirty="0" smtClean="0">
                <a:solidFill>
                  <a:prstClr val="black"/>
                </a:solidFill>
                <a:latin typeface="微软雅黑" panose="020B0503020204020204" pitchFamily="34" charset="-122"/>
                <a:ea typeface="微软雅黑" panose="020B0503020204020204" pitchFamily="34" charset="-122"/>
              </a:rPr>
              <a:t>；</a:t>
            </a:r>
            <a:r>
              <a:rPr lang="en-US" altLang="zh-CN" sz="2000" b="1" dirty="0" smtClean="0">
                <a:solidFill>
                  <a:prstClr val="black"/>
                </a:solidFill>
                <a:latin typeface="微软雅黑" panose="020B0503020204020204" pitchFamily="34" charset="-122"/>
                <a:ea typeface="微软雅黑" panose="020B0503020204020204" pitchFamily="34" charset="-122"/>
              </a:rPr>
              <a:t>2.</a:t>
            </a:r>
            <a:r>
              <a:rPr lang="zh-CN" altLang="en-US" sz="2000" b="1" dirty="0" smtClean="0">
                <a:solidFill>
                  <a:prstClr val="black"/>
                </a:solidFill>
                <a:latin typeface="微软雅黑" panose="020B0503020204020204" pitchFamily="34" charset="-122"/>
                <a:ea typeface="微软雅黑" panose="020B0503020204020204" pitchFamily="34" charset="-122"/>
              </a:rPr>
              <a:t>听取</a:t>
            </a:r>
            <a:r>
              <a:rPr lang="zh-CN" altLang="en-US" sz="2000" b="1" dirty="0">
                <a:solidFill>
                  <a:prstClr val="black"/>
                </a:solidFill>
                <a:latin typeface="微软雅黑" panose="020B0503020204020204" pitchFamily="34" charset="-122"/>
                <a:ea typeface="微软雅黑" panose="020B0503020204020204" pitchFamily="34" charset="-122"/>
              </a:rPr>
              <a:t>和审议预算、决策、立项等，对</a:t>
            </a:r>
            <a:r>
              <a:rPr lang="zh-CN" altLang="en-US" sz="2000" b="1" dirty="0" smtClean="0">
                <a:solidFill>
                  <a:prstClr val="black"/>
                </a:solidFill>
                <a:latin typeface="微软雅黑" panose="020B0503020204020204" pitchFamily="34" charset="-122"/>
                <a:ea typeface="微软雅黑" panose="020B0503020204020204" pitchFamily="34" charset="-122"/>
              </a:rPr>
              <a:t>公共</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   政策</a:t>
            </a:r>
            <a:r>
              <a:rPr lang="zh-CN" altLang="en-US" sz="2000" b="1" dirty="0">
                <a:solidFill>
                  <a:prstClr val="black"/>
                </a:solidFill>
                <a:latin typeface="微软雅黑" panose="020B0503020204020204" pitchFamily="34" charset="-122"/>
                <a:ea typeface="微软雅黑" panose="020B0503020204020204" pitchFamily="34" charset="-122"/>
              </a:rPr>
              <a:t>的内容、规模</a:t>
            </a:r>
            <a:r>
              <a:rPr lang="zh-CN" altLang="en-US" sz="2000" b="1" dirty="0" smtClean="0">
                <a:solidFill>
                  <a:prstClr val="black"/>
                </a:solidFill>
                <a:latin typeface="微软雅黑" panose="020B0503020204020204" pitchFamily="34" charset="-122"/>
                <a:ea typeface="微软雅黑" panose="020B0503020204020204" pitchFamily="34" charset="-122"/>
              </a:rPr>
              <a:t>、方向等加以</a:t>
            </a:r>
            <a:r>
              <a:rPr lang="zh-CN" altLang="en-US" sz="2000" b="1" dirty="0">
                <a:solidFill>
                  <a:prstClr val="black"/>
                </a:solidFill>
                <a:latin typeface="微软雅黑" panose="020B0503020204020204" pitchFamily="34" charset="-122"/>
                <a:ea typeface="微软雅黑" panose="020B0503020204020204" pitchFamily="34" charset="-122"/>
              </a:rPr>
              <a:t>监控</a:t>
            </a:r>
            <a:r>
              <a:rPr lang="zh-CN" altLang="en-US" sz="2000" b="1" dirty="0" smtClean="0">
                <a:solidFill>
                  <a:prstClr val="black"/>
                </a:solidFill>
                <a:latin typeface="微软雅黑" panose="020B0503020204020204" pitchFamily="34" charset="-122"/>
                <a:ea typeface="微软雅黑" panose="020B0503020204020204" pitchFamily="34" charset="-122"/>
              </a:rPr>
              <a:t>；</a:t>
            </a:r>
            <a:r>
              <a:rPr lang="en-US" altLang="zh-CN" sz="2000" b="1" dirty="0" smtClean="0">
                <a:solidFill>
                  <a:prstClr val="black"/>
                </a:solidFill>
                <a:latin typeface="微软雅黑" panose="020B0503020204020204" pitchFamily="34" charset="-122"/>
                <a:ea typeface="微软雅黑" panose="020B0503020204020204" pitchFamily="34" charset="-122"/>
              </a:rPr>
              <a:t>3.</a:t>
            </a:r>
            <a:r>
              <a:rPr lang="zh-CN" altLang="en-US" sz="2000" b="1" dirty="0" smtClean="0">
                <a:solidFill>
                  <a:prstClr val="black"/>
                </a:solidFill>
                <a:latin typeface="微软雅黑" panose="020B0503020204020204" pitchFamily="34" charset="-122"/>
                <a:ea typeface="微软雅黑" panose="020B0503020204020204" pitchFamily="34" charset="-122"/>
              </a:rPr>
              <a:t>通过</a:t>
            </a:r>
            <a:r>
              <a:rPr lang="zh-CN" altLang="en-US" sz="2000" b="1" dirty="0">
                <a:solidFill>
                  <a:prstClr val="black"/>
                </a:solidFill>
                <a:latin typeface="微软雅黑" panose="020B0503020204020204" pitchFamily="34" charset="-122"/>
                <a:ea typeface="微软雅黑" panose="020B0503020204020204" pitchFamily="34" charset="-122"/>
              </a:rPr>
              <a:t>人事任免来影响和</a:t>
            </a:r>
            <a:r>
              <a:rPr lang="zh-CN" altLang="en-US" sz="2000" b="1" dirty="0" smtClean="0">
                <a:solidFill>
                  <a:prstClr val="black"/>
                </a:solidFill>
                <a:latin typeface="微软雅黑" panose="020B0503020204020204" pitchFamily="34" charset="-122"/>
                <a:ea typeface="微软雅黑" panose="020B0503020204020204" pitchFamily="34" charset="-122"/>
              </a:rPr>
              <a:t>监控</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a:solidFill>
                  <a:prstClr val="black"/>
                </a:solidFill>
                <a:latin typeface="微软雅黑" panose="020B0503020204020204" pitchFamily="34" charset="-122"/>
                <a:ea typeface="微软雅黑" panose="020B0503020204020204" pitchFamily="34" charset="-122"/>
              </a:rPr>
              <a:t> </a:t>
            </a:r>
            <a:r>
              <a:rPr lang="en-US" altLang="zh-CN" sz="2000" b="1" dirty="0" smtClean="0">
                <a:solidFill>
                  <a:prstClr val="black"/>
                </a:solidFill>
                <a:latin typeface="微软雅黑" panose="020B0503020204020204" pitchFamily="34" charset="-122"/>
                <a:ea typeface="微软雅黑" panose="020B0503020204020204" pitchFamily="34" charset="-122"/>
              </a:rPr>
              <a:t>  </a:t>
            </a:r>
            <a:r>
              <a:rPr lang="zh-CN" altLang="en-US" sz="2000" b="1" dirty="0" smtClean="0">
                <a:solidFill>
                  <a:prstClr val="black"/>
                </a:solidFill>
                <a:latin typeface="微软雅黑" panose="020B0503020204020204" pitchFamily="34" charset="-122"/>
                <a:ea typeface="微软雅黑" panose="020B0503020204020204" pitchFamily="34" charset="-122"/>
              </a:rPr>
              <a:t>公共</a:t>
            </a:r>
            <a:r>
              <a:rPr lang="zh-CN" altLang="en-US" sz="2000" b="1" dirty="0">
                <a:solidFill>
                  <a:prstClr val="black"/>
                </a:solidFill>
                <a:latin typeface="微软雅黑" panose="020B0503020204020204" pitchFamily="34" charset="-122"/>
                <a:ea typeface="微软雅黑" panose="020B0503020204020204" pitchFamily="34" charset="-122"/>
              </a:rPr>
              <a:t>政策</a:t>
            </a:r>
            <a:r>
              <a:rPr lang="zh-CN" altLang="en-US" sz="2000" b="1" dirty="0" smtClean="0">
                <a:solidFill>
                  <a:prstClr val="black"/>
                </a:solidFill>
                <a:latin typeface="微软雅黑" panose="020B0503020204020204" pitchFamily="34" charset="-122"/>
                <a:ea typeface="微软雅黑" panose="020B0503020204020204" pitchFamily="34" charset="-122"/>
              </a:rPr>
              <a:t>；</a:t>
            </a:r>
            <a:r>
              <a:rPr lang="en-US" altLang="zh-CN" sz="2000" b="1" dirty="0" smtClean="0">
                <a:solidFill>
                  <a:prstClr val="black"/>
                </a:solidFill>
                <a:latin typeface="微软雅黑" panose="020B0503020204020204" pitchFamily="34" charset="-122"/>
                <a:ea typeface="微软雅黑" panose="020B0503020204020204" pitchFamily="34" charset="-122"/>
              </a:rPr>
              <a:t>4.</a:t>
            </a:r>
            <a:r>
              <a:rPr lang="zh-CN" altLang="en-US" sz="2000" b="1" dirty="0" smtClean="0">
                <a:solidFill>
                  <a:prstClr val="black"/>
                </a:solidFill>
                <a:latin typeface="微软雅黑" panose="020B0503020204020204" pitchFamily="34" charset="-122"/>
                <a:ea typeface="微软雅黑" panose="020B0503020204020204" pitchFamily="34" charset="-122"/>
              </a:rPr>
              <a:t>以</a:t>
            </a:r>
            <a:r>
              <a:rPr lang="zh-CN" altLang="en-US" sz="2000" b="1" dirty="0">
                <a:solidFill>
                  <a:prstClr val="black"/>
                </a:solidFill>
                <a:latin typeface="微软雅黑" panose="020B0503020204020204" pitchFamily="34" charset="-122"/>
                <a:ea typeface="微软雅黑" panose="020B0503020204020204" pitchFamily="34" charset="-122"/>
              </a:rPr>
              <a:t>质询和诘问等方式对公共政策加以监控</a:t>
            </a:r>
            <a:r>
              <a:rPr lang="zh-CN" altLang="en-US" sz="2000" b="1" dirty="0" smtClean="0">
                <a:solidFill>
                  <a:prstClr val="black"/>
                </a:solidFill>
                <a:latin typeface="微软雅黑" panose="020B0503020204020204" pitchFamily="34" charset="-122"/>
                <a:ea typeface="微软雅黑" panose="020B0503020204020204" pitchFamily="34" charset="-122"/>
              </a:rPr>
              <a:t>；</a:t>
            </a:r>
            <a:r>
              <a:rPr lang="en-US" altLang="zh-CN" sz="2000" b="1" dirty="0" smtClean="0">
                <a:solidFill>
                  <a:prstClr val="black"/>
                </a:solidFill>
                <a:latin typeface="微软雅黑" panose="020B0503020204020204" pitchFamily="34" charset="-122"/>
                <a:ea typeface="微软雅黑" panose="020B0503020204020204" pitchFamily="34" charset="-122"/>
              </a:rPr>
              <a:t>5.</a:t>
            </a:r>
            <a:r>
              <a:rPr lang="zh-CN" altLang="en-US" sz="2000" b="1" dirty="0" smtClean="0">
                <a:solidFill>
                  <a:prstClr val="black"/>
                </a:solidFill>
                <a:latin typeface="微软雅黑" panose="020B0503020204020204" pitchFamily="34" charset="-122"/>
                <a:ea typeface="微软雅黑" panose="020B0503020204020204" pitchFamily="34" charset="-122"/>
              </a:rPr>
              <a:t>通过</a:t>
            </a:r>
            <a:r>
              <a:rPr lang="zh-CN" altLang="en-US" sz="2000" b="1" dirty="0">
                <a:solidFill>
                  <a:prstClr val="black"/>
                </a:solidFill>
                <a:latin typeface="微软雅黑" panose="020B0503020204020204" pitchFamily="34" charset="-122"/>
                <a:ea typeface="微软雅黑" panose="020B0503020204020204" pitchFamily="34" charset="-122"/>
              </a:rPr>
              <a:t>视察</a:t>
            </a:r>
            <a:r>
              <a:rPr lang="zh-CN" altLang="en-US" sz="2000" b="1" dirty="0" smtClean="0">
                <a:solidFill>
                  <a:prstClr val="black"/>
                </a:solidFill>
                <a:latin typeface="微软雅黑" panose="020B0503020204020204" pitchFamily="34" charset="-122"/>
                <a:ea typeface="微软雅黑" panose="020B0503020204020204" pitchFamily="34" charset="-122"/>
              </a:rPr>
              <a:t>、</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a:solidFill>
                  <a:prstClr val="black"/>
                </a:solidFill>
                <a:latin typeface="微软雅黑" panose="020B0503020204020204" pitchFamily="34" charset="-122"/>
                <a:ea typeface="微软雅黑" panose="020B0503020204020204" pitchFamily="34" charset="-122"/>
              </a:rPr>
              <a:t> </a:t>
            </a:r>
            <a:r>
              <a:rPr lang="en-US" altLang="zh-CN" sz="2000" b="1" dirty="0" smtClean="0">
                <a:solidFill>
                  <a:prstClr val="black"/>
                </a:solidFill>
                <a:latin typeface="微软雅黑" panose="020B0503020204020204" pitchFamily="34" charset="-122"/>
                <a:ea typeface="微软雅黑" panose="020B0503020204020204" pitchFamily="34" charset="-122"/>
              </a:rPr>
              <a:t>  </a:t>
            </a:r>
            <a:r>
              <a:rPr lang="zh-CN" altLang="en-US" sz="2000" b="1" dirty="0" smtClean="0">
                <a:solidFill>
                  <a:prstClr val="black"/>
                </a:solidFill>
                <a:latin typeface="微软雅黑" panose="020B0503020204020204" pitchFamily="34" charset="-122"/>
                <a:ea typeface="微软雅黑" panose="020B0503020204020204" pitchFamily="34" charset="-122"/>
              </a:rPr>
              <a:t>检查</a:t>
            </a:r>
            <a:r>
              <a:rPr lang="zh-CN" altLang="en-US" sz="2000" b="1" dirty="0">
                <a:solidFill>
                  <a:prstClr val="black"/>
                </a:solidFill>
                <a:latin typeface="微软雅黑" panose="020B0503020204020204" pitchFamily="34" charset="-122"/>
                <a:ea typeface="微软雅黑" panose="020B0503020204020204" pitchFamily="34" charset="-122"/>
              </a:rPr>
              <a:t>和组成针对特定问题的调查委员会而对政府的政策</a:t>
            </a:r>
            <a:r>
              <a:rPr lang="zh-CN" altLang="en-US" sz="2000" b="1" dirty="0" smtClean="0">
                <a:solidFill>
                  <a:prstClr val="black"/>
                </a:solidFill>
                <a:latin typeface="微软雅黑" panose="020B0503020204020204" pitchFamily="34" charset="-122"/>
                <a:ea typeface="微软雅黑" panose="020B0503020204020204" pitchFamily="34" charset="-122"/>
              </a:rPr>
              <a:t>及其</a:t>
            </a:r>
            <a:r>
              <a:rPr lang="zh-CN" altLang="en-US" sz="2000" b="1" dirty="0">
                <a:solidFill>
                  <a:prstClr val="black"/>
                </a:solidFill>
                <a:latin typeface="微软雅黑" panose="020B0503020204020204" pitchFamily="34" charset="-122"/>
                <a:ea typeface="微软雅黑" panose="020B0503020204020204" pitchFamily="34" charset="-122"/>
              </a:rPr>
              <a:t>执行</a:t>
            </a:r>
            <a:r>
              <a:rPr lang="zh-CN" altLang="en-US" sz="2000" b="1" dirty="0" smtClean="0">
                <a:solidFill>
                  <a:prstClr val="black"/>
                </a:solidFill>
                <a:latin typeface="微软雅黑" panose="020B0503020204020204" pitchFamily="34" charset="-122"/>
                <a:ea typeface="微软雅黑" panose="020B0503020204020204" pitchFamily="34" charset="-122"/>
              </a:rPr>
              <a:t>情况</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a:solidFill>
                  <a:prstClr val="black"/>
                </a:solidFill>
                <a:latin typeface="微软雅黑" panose="020B0503020204020204" pitchFamily="34" charset="-122"/>
                <a:ea typeface="微软雅黑" panose="020B0503020204020204" pitchFamily="34" charset="-122"/>
              </a:rPr>
              <a:t> </a:t>
            </a:r>
            <a:r>
              <a:rPr lang="en-US" altLang="zh-CN" sz="2000" b="1" dirty="0" smtClean="0">
                <a:solidFill>
                  <a:prstClr val="black"/>
                </a:solidFill>
                <a:latin typeface="微软雅黑" panose="020B0503020204020204" pitchFamily="34" charset="-122"/>
                <a:ea typeface="微软雅黑" panose="020B0503020204020204" pitchFamily="34" charset="-122"/>
              </a:rPr>
              <a:t>  </a:t>
            </a:r>
            <a:r>
              <a:rPr lang="zh-CN" altLang="en-US" sz="2000" b="1" dirty="0" smtClean="0">
                <a:solidFill>
                  <a:prstClr val="black"/>
                </a:solidFill>
                <a:latin typeface="微软雅黑" panose="020B0503020204020204" pitchFamily="34" charset="-122"/>
                <a:ea typeface="微软雅黑" panose="020B0503020204020204" pitchFamily="34" charset="-122"/>
              </a:rPr>
              <a:t>进行</a:t>
            </a:r>
            <a:r>
              <a:rPr lang="zh-CN" altLang="en-US" sz="2000" b="1" dirty="0">
                <a:solidFill>
                  <a:prstClr val="black"/>
                </a:solidFill>
                <a:latin typeface="微软雅黑" panose="020B0503020204020204" pitchFamily="34" charset="-122"/>
                <a:ea typeface="微软雅黑" panose="020B0503020204020204" pitchFamily="34" charset="-122"/>
              </a:rPr>
              <a:t>监督。</a:t>
            </a:r>
          </a:p>
          <a:p>
            <a:pPr algn="l">
              <a:lnSpc>
                <a:spcPct val="150000"/>
              </a:lnSpc>
            </a:pPr>
            <a:endParaRPr lang="zh-CN" altLang="en-US" sz="3200" b="1" dirty="0">
              <a:solidFill>
                <a:prstClr val="black"/>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652655" y="514598"/>
            <a:ext cx="5734262" cy="923330"/>
          </a:xfrm>
          <a:prstGeom prst="rect">
            <a:avLst/>
          </a:prstGeom>
          <a:noFill/>
        </p:spPr>
        <p:txBody>
          <a:bodyPr wrap="none" rtlCol="0">
            <a:spAutoFit/>
          </a:bodyPr>
          <a:lstStyle/>
          <a:p>
            <a:pPr algn="l">
              <a:lnSpc>
                <a:spcPct val="150000"/>
              </a:lnSpc>
            </a:pPr>
            <a:r>
              <a:rPr lang="en-US" altLang="zh-CN" sz="3600" b="1" dirty="0" smtClean="0">
                <a:solidFill>
                  <a:prstClr val="black"/>
                </a:solidFill>
                <a:latin typeface="微软雅黑" panose="020B0503020204020204" pitchFamily="34" charset="-122"/>
                <a:ea typeface="微软雅黑" panose="020B0503020204020204" pitchFamily="34" charset="-122"/>
              </a:rPr>
              <a:t>4.2.1</a:t>
            </a:r>
            <a:r>
              <a:rPr lang="zh-CN" altLang="en-US" sz="3600" b="1" dirty="0">
                <a:solidFill>
                  <a:prstClr val="black"/>
                </a:solidFill>
                <a:latin typeface="微软雅黑" panose="020B0503020204020204" pitchFamily="34" charset="-122"/>
                <a:ea typeface="微软雅黑" panose="020B0503020204020204" pitchFamily="34" charset="-122"/>
              </a:rPr>
              <a:t> </a:t>
            </a:r>
            <a:r>
              <a:rPr lang="zh-CN" altLang="en-US" sz="3600" b="1" dirty="0" smtClean="0">
                <a:solidFill>
                  <a:prstClr val="black"/>
                </a:solidFill>
                <a:latin typeface="微软雅黑" panose="020B0503020204020204" pitchFamily="34" charset="-122"/>
                <a:ea typeface="微软雅黑" panose="020B0503020204020204" pitchFamily="34" charset="-122"/>
              </a:rPr>
              <a:t> </a:t>
            </a:r>
            <a:r>
              <a:rPr lang="zh-CN" altLang="en-US" sz="3600" b="1" dirty="0" smtClean="0">
                <a:solidFill>
                  <a:prstClr val="black"/>
                </a:solidFill>
                <a:latin typeface="微软雅黑" panose="020B0503020204020204" pitchFamily="34" charset="-122"/>
                <a:ea typeface="微软雅黑" panose="020B0503020204020204" pitchFamily="34" charset="-122"/>
              </a:rPr>
              <a:t>政策</a:t>
            </a:r>
            <a:r>
              <a:rPr lang="zh-CN" altLang="en-US" sz="3600" b="1" dirty="0">
                <a:solidFill>
                  <a:prstClr val="black"/>
                </a:solidFill>
                <a:latin typeface="微软雅黑" panose="020B0503020204020204" pitchFamily="34" charset="-122"/>
                <a:ea typeface="微软雅黑" panose="020B0503020204020204" pitchFamily="34" charset="-122"/>
              </a:rPr>
              <a:t>监控机制的构成</a:t>
            </a:r>
          </a:p>
        </p:txBody>
      </p:sp>
      <p:sp>
        <p:nvSpPr>
          <p:cNvPr id="6" name="TextBox 5"/>
          <p:cNvSpPr txBox="1"/>
          <p:nvPr/>
        </p:nvSpPr>
        <p:spPr>
          <a:xfrm>
            <a:off x="652655" y="1437928"/>
            <a:ext cx="6647974" cy="3416320"/>
          </a:xfrm>
          <a:prstGeom prst="rect">
            <a:avLst/>
          </a:prstGeom>
          <a:noFill/>
        </p:spPr>
        <p:txBody>
          <a:bodyPr wrap="none" rtlCol="0">
            <a:spAutoFit/>
          </a:bodyPr>
          <a:lstStyle/>
          <a:p>
            <a:pPr algn="l">
              <a:lnSpc>
                <a:spcPct val="150000"/>
              </a:lnSpc>
            </a:pPr>
            <a:r>
              <a:rPr lang="zh-CN" altLang="en-US" sz="3200" b="1" dirty="0" smtClean="0">
                <a:solidFill>
                  <a:prstClr val="black"/>
                </a:solidFill>
                <a:latin typeface="微软雅黑" panose="020B0503020204020204" pitchFamily="34" charset="-122"/>
                <a:ea typeface="微软雅黑" panose="020B0503020204020204" pitchFamily="34" charset="-122"/>
              </a:rPr>
              <a:t>二、</a:t>
            </a:r>
            <a:r>
              <a:rPr lang="zh-CN" altLang="en-US" sz="3200" b="1" dirty="0">
                <a:solidFill>
                  <a:prstClr val="black"/>
                </a:solidFill>
                <a:latin typeface="微软雅黑" panose="020B0503020204020204" pitchFamily="34" charset="-122"/>
                <a:ea typeface="微软雅黑" panose="020B0503020204020204" pitchFamily="34" charset="-122"/>
              </a:rPr>
              <a:t>司法机关对政策的</a:t>
            </a:r>
            <a:r>
              <a:rPr lang="zh-CN" altLang="en-US" sz="3200" b="1" dirty="0" smtClean="0">
                <a:solidFill>
                  <a:prstClr val="black"/>
                </a:solidFill>
                <a:latin typeface="微软雅黑" panose="020B0503020204020204" pitchFamily="34" charset="-122"/>
                <a:ea typeface="微软雅黑" panose="020B0503020204020204" pitchFamily="34" charset="-122"/>
              </a:rPr>
              <a:t>监控</a:t>
            </a:r>
            <a:endParaRPr lang="en-US" altLang="zh-CN" sz="32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   司法</a:t>
            </a:r>
            <a:r>
              <a:rPr lang="zh-CN" altLang="en-US" sz="2000" b="1" dirty="0">
                <a:solidFill>
                  <a:prstClr val="black"/>
                </a:solidFill>
                <a:latin typeface="微软雅黑" panose="020B0503020204020204" pitchFamily="34" charset="-122"/>
                <a:ea typeface="微软雅黑" panose="020B0503020204020204" pitchFamily="34" charset="-122"/>
              </a:rPr>
              <a:t>机关对公共政策的监控主要表现在以下几个方面：</a:t>
            </a: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1.</a:t>
            </a:r>
            <a:r>
              <a:rPr lang="zh-CN" altLang="en-US" sz="2000" b="1" dirty="0" smtClean="0">
                <a:solidFill>
                  <a:prstClr val="black"/>
                </a:solidFill>
                <a:latin typeface="微软雅黑" panose="020B0503020204020204" pitchFamily="34" charset="-122"/>
                <a:ea typeface="微软雅黑" panose="020B0503020204020204" pitchFamily="34" charset="-122"/>
              </a:rPr>
              <a:t>依法</a:t>
            </a:r>
            <a:r>
              <a:rPr lang="zh-CN" altLang="en-US" sz="2000" b="1" dirty="0">
                <a:solidFill>
                  <a:prstClr val="black"/>
                </a:solidFill>
                <a:latin typeface="微软雅黑" panose="020B0503020204020204" pitchFamily="34" charset="-122"/>
                <a:ea typeface="微软雅黑" panose="020B0503020204020204" pitchFamily="34" charset="-122"/>
              </a:rPr>
              <a:t>裁定公共政策的制定程序与原则是否合法；</a:t>
            </a: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2.</a:t>
            </a:r>
            <a:r>
              <a:rPr lang="zh-CN" altLang="en-US" sz="2000" b="1" dirty="0" smtClean="0">
                <a:solidFill>
                  <a:prstClr val="black"/>
                </a:solidFill>
                <a:latin typeface="微软雅黑" panose="020B0503020204020204" pitchFamily="34" charset="-122"/>
                <a:ea typeface="微软雅黑" panose="020B0503020204020204" pitchFamily="34" charset="-122"/>
              </a:rPr>
              <a:t>依法</a:t>
            </a:r>
            <a:r>
              <a:rPr lang="zh-CN" altLang="en-US" sz="2000" b="1" dirty="0">
                <a:solidFill>
                  <a:prstClr val="black"/>
                </a:solidFill>
                <a:latin typeface="微软雅黑" panose="020B0503020204020204" pitchFamily="34" charset="-122"/>
                <a:ea typeface="微软雅黑" panose="020B0503020204020204" pitchFamily="34" charset="-122"/>
              </a:rPr>
              <a:t>裁定公共政策的内容是否合法；</a:t>
            </a: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3.</a:t>
            </a:r>
            <a:r>
              <a:rPr lang="zh-CN" altLang="en-US" sz="2000" b="1" dirty="0" smtClean="0">
                <a:solidFill>
                  <a:prstClr val="black"/>
                </a:solidFill>
                <a:latin typeface="微软雅黑" panose="020B0503020204020204" pitchFamily="34" charset="-122"/>
                <a:ea typeface="微软雅黑" panose="020B0503020204020204" pitchFamily="34" charset="-122"/>
              </a:rPr>
              <a:t>依法</a:t>
            </a:r>
            <a:r>
              <a:rPr lang="zh-CN" altLang="en-US" sz="2000" b="1" dirty="0">
                <a:solidFill>
                  <a:prstClr val="black"/>
                </a:solidFill>
                <a:latin typeface="微软雅黑" panose="020B0503020204020204" pitchFamily="34" charset="-122"/>
                <a:ea typeface="微软雅黑" panose="020B0503020204020204" pitchFamily="34" charset="-122"/>
              </a:rPr>
              <a:t>监督政策的执行是否合法。</a:t>
            </a:r>
          </a:p>
          <a:p>
            <a:pPr algn="l">
              <a:lnSpc>
                <a:spcPct val="150000"/>
              </a:lnSpc>
            </a:pPr>
            <a:endParaRPr lang="zh-CN" altLang="en-US" sz="3200" b="1" dirty="0">
              <a:solidFill>
                <a:prstClr val="black"/>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8443318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518841" y="404765"/>
            <a:ext cx="5734262" cy="923330"/>
          </a:xfrm>
          <a:prstGeom prst="rect">
            <a:avLst/>
          </a:prstGeom>
          <a:noFill/>
        </p:spPr>
        <p:txBody>
          <a:bodyPr wrap="none" rtlCol="0">
            <a:spAutoFit/>
          </a:bodyPr>
          <a:lstStyle/>
          <a:p>
            <a:pPr algn="l">
              <a:lnSpc>
                <a:spcPct val="150000"/>
              </a:lnSpc>
            </a:pPr>
            <a:r>
              <a:rPr lang="en-US" altLang="zh-CN" sz="3600" b="1" dirty="0" smtClean="0">
                <a:solidFill>
                  <a:prstClr val="black"/>
                </a:solidFill>
                <a:latin typeface="微软雅黑" panose="020B0503020204020204" pitchFamily="34" charset="-122"/>
                <a:ea typeface="微软雅黑" panose="020B0503020204020204" pitchFamily="34" charset="-122"/>
              </a:rPr>
              <a:t>4.2.1</a:t>
            </a:r>
            <a:r>
              <a:rPr lang="zh-CN" altLang="en-US" sz="3600" b="1" dirty="0">
                <a:solidFill>
                  <a:prstClr val="black"/>
                </a:solidFill>
                <a:latin typeface="微软雅黑" panose="020B0503020204020204" pitchFamily="34" charset="-122"/>
                <a:ea typeface="微软雅黑" panose="020B0503020204020204" pitchFamily="34" charset="-122"/>
              </a:rPr>
              <a:t> </a:t>
            </a:r>
            <a:r>
              <a:rPr lang="zh-CN" altLang="en-US" sz="3600" b="1" dirty="0" smtClean="0">
                <a:solidFill>
                  <a:prstClr val="black"/>
                </a:solidFill>
                <a:latin typeface="微软雅黑" panose="020B0503020204020204" pitchFamily="34" charset="-122"/>
                <a:ea typeface="微软雅黑" panose="020B0503020204020204" pitchFamily="34" charset="-122"/>
              </a:rPr>
              <a:t> </a:t>
            </a:r>
            <a:r>
              <a:rPr lang="zh-CN" altLang="en-US" sz="3600" b="1" dirty="0" smtClean="0">
                <a:solidFill>
                  <a:prstClr val="black"/>
                </a:solidFill>
                <a:latin typeface="微软雅黑" panose="020B0503020204020204" pitchFamily="34" charset="-122"/>
                <a:ea typeface="微软雅黑" panose="020B0503020204020204" pitchFamily="34" charset="-122"/>
              </a:rPr>
              <a:t>政策</a:t>
            </a:r>
            <a:r>
              <a:rPr lang="zh-CN" altLang="en-US" sz="3600" b="1" dirty="0">
                <a:solidFill>
                  <a:prstClr val="black"/>
                </a:solidFill>
                <a:latin typeface="微软雅黑" panose="020B0503020204020204" pitchFamily="34" charset="-122"/>
                <a:ea typeface="微软雅黑" panose="020B0503020204020204" pitchFamily="34" charset="-122"/>
              </a:rPr>
              <a:t>监控机制的构成</a:t>
            </a:r>
          </a:p>
        </p:txBody>
      </p:sp>
      <p:sp>
        <p:nvSpPr>
          <p:cNvPr id="8" name="TextBox 7"/>
          <p:cNvSpPr txBox="1"/>
          <p:nvPr/>
        </p:nvSpPr>
        <p:spPr>
          <a:xfrm>
            <a:off x="546775" y="1492628"/>
            <a:ext cx="8597225" cy="3416320"/>
          </a:xfrm>
          <a:prstGeom prst="rect">
            <a:avLst/>
          </a:prstGeom>
          <a:noFill/>
        </p:spPr>
        <p:txBody>
          <a:bodyPr wrap="none" rtlCol="0">
            <a:spAutoFit/>
          </a:bodyPr>
          <a:lstStyle/>
          <a:p>
            <a:pPr algn="l">
              <a:lnSpc>
                <a:spcPct val="150000"/>
              </a:lnSpc>
            </a:pPr>
            <a:r>
              <a:rPr lang="zh-CN" altLang="en-US" sz="3200" b="1" dirty="0" smtClean="0">
                <a:solidFill>
                  <a:prstClr val="black"/>
                </a:solidFill>
                <a:latin typeface="微软雅黑" panose="020B0503020204020204" pitchFamily="34" charset="-122"/>
                <a:ea typeface="微软雅黑" panose="020B0503020204020204" pitchFamily="34" charset="-122"/>
              </a:rPr>
              <a:t>三、</a:t>
            </a:r>
            <a:r>
              <a:rPr lang="zh-CN" altLang="en-US" sz="3200" b="1" dirty="0">
                <a:solidFill>
                  <a:prstClr val="black"/>
                </a:solidFill>
                <a:latin typeface="微软雅黑" panose="020B0503020204020204" pitchFamily="34" charset="-122"/>
                <a:ea typeface="微软雅黑" panose="020B0503020204020204" pitchFamily="34" charset="-122"/>
              </a:rPr>
              <a:t>行政机关对政策的</a:t>
            </a:r>
            <a:r>
              <a:rPr lang="zh-CN" altLang="en-US" sz="3200" b="1" dirty="0" smtClean="0">
                <a:solidFill>
                  <a:prstClr val="black"/>
                </a:solidFill>
                <a:latin typeface="微软雅黑" panose="020B0503020204020204" pitchFamily="34" charset="-122"/>
                <a:ea typeface="微软雅黑" panose="020B0503020204020204" pitchFamily="34" charset="-122"/>
              </a:rPr>
              <a:t>监控</a:t>
            </a:r>
            <a:endParaRPr lang="en-US" altLang="zh-CN" sz="32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      由</a:t>
            </a:r>
            <a:r>
              <a:rPr lang="zh-CN" altLang="en-US" sz="2000" b="1" dirty="0">
                <a:solidFill>
                  <a:prstClr val="black"/>
                </a:solidFill>
                <a:latin typeface="微软雅黑" panose="020B0503020204020204" pitchFamily="34" charset="-122"/>
                <a:ea typeface="微软雅黑" panose="020B0503020204020204" pitchFamily="34" charset="-122"/>
              </a:rPr>
              <a:t>行政机关实施的政策监控是一种纵向的监控，主要是上级主管机关</a:t>
            </a:r>
            <a:r>
              <a:rPr lang="zh-CN" altLang="en-US" sz="2000" b="1" dirty="0" smtClean="0">
                <a:solidFill>
                  <a:prstClr val="black"/>
                </a:solidFill>
                <a:latin typeface="微软雅黑" panose="020B0503020204020204" pitchFamily="34" charset="-122"/>
                <a:ea typeface="微软雅黑" panose="020B0503020204020204" pitchFamily="34" charset="-122"/>
              </a:rPr>
              <a:t>对</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下级</a:t>
            </a:r>
            <a:r>
              <a:rPr lang="zh-CN" altLang="en-US" sz="2000" b="1" dirty="0">
                <a:solidFill>
                  <a:prstClr val="black"/>
                </a:solidFill>
                <a:latin typeface="微软雅黑" panose="020B0503020204020204" pitchFamily="34" charset="-122"/>
                <a:ea typeface="微软雅黑" panose="020B0503020204020204" pitchFamily="34" charset="-122"/>
              </a:rPr>
              <a:t>执行机关工作的指示、检查、布置、督促等。主要采取两种形式：</a:t>
            </a: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1.</a:t>
            </a:r>
            <a:r>
              <a:rPr lang="zh-CN" altLang="en-US" sz="2000" b="1" dirty="0" smtClean="0">
                <a:solidFill>
                  <a:prstClr val="black"/>
                </a:solidFill>
                <a:latin typeface="微软雅黑" panose="020B0503020204020204" pitchFamily="34" charset="-122"/>
                <a:ea typeface="微软雅黑" panose="020B0503020204020204" pitchFamily="34" charset="-122"/>
              </a:rPr>
              <a:t>行政管理</a:t>
            </a:r>
            <a:r>
              <a:rPr lang="zh-CN" altLang="en-US" sz="2000" b="1" dirty="0">
                <a:solidFill>
                  <a:prstClr val="black"/>
                </a:solidFill>
                <a:latin typeface="微软雅黑" panose="020B0503020204020204" pitchFamily="34" charset="-122"/>
                <a:ea typeface="微软雅黑" panose="020B0503020204020204" pitchFamily="34" charset="-122"/>
              </a:rPr>
              <a:t>机关的监控；</a:t>
            </a: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2.</a:t>
            </a:r>
            <a:r>
              <a:rPr lang="zh-CN" altLang="en-US" sz="2000" b="1" dirty="0" smtClean="0">
                <a:solidFill>
                  <a:prstClr val="black"/>
                </a:solidFill>
                <a:latin typeface="微软雅黑" panose="020B0503020204020204" pitchFamily="34" charset="-122"/>
                <a:ea typeface="微软雅黑" panose="020B0503020204020204" pitchFamily="34" charset="-122"/>
              </a:rPr>
              <a:t>专门</a:t>
            </a:r>
            <a:r>
              <a:rPr lang="zh-CN" altLang="en-US" sz="2000" b="1" dirty="0">
                <a:solidFill>
                  <a:prstClr val="black"/>
                </a:solidFill>
                <a:latin typeface="微软雅黑" panose="020B0503020204020204" pitchFamily="34" charset="-122"/>
                <a:ea typeface="微软雅黑" panose="020B0503020204020204" pitchFamily="34" charset="-122"/>
              </a:rPr>
              <a:t>行政监督机关的监控，即行政监察。</a:t>
            </a:r>
          </a:p>
          <a:p>
            <a:pPr algn="l">
              <a:lnSpc>
                <a:spcPct val="150000"/>
              </a:lnSpc>
            </a:pPr>
            <a:endParaRPr lang="zh-CN" altLang="en-US" sz="3200" b="1" dirty="0">
              <a:solidFill>
                <a:prstClr val="black"/>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0341884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590018" y="216034"/>
            <a:ext cx="5734262" cy="923330"/>
          </a:xfrm>
          <a:prstGeom prst="rect">
            <a:avLst/>
          </a:prstGeom>
          <a:noFill/>
        </p:spPr>
        <p:txBody>
          <a:bodyPr wrap="none" rtlCol="0">
            <a:spAutoFit/>
          </a:bodyPr>
          <a:lstStyle/>
          <a:p>
            <a:pPr algn="l">
              <a:lnSpc>
                <a:spcPct val="150000"/>
              </a:lnSpc>
            </a:pPr>
            <a:r>
              <a:rPr lang="en-US" altLang="zh-CN" sz="3600" b="1" dirty="0" smtClean="0">
                <a:solidFill>
                  <a:prstClr val="black"/>
                </a:solidFill>
                <a:latin typeface="微软雅黑" panose="020B0503020204020204" pitchFamily="34" charset="-122"/>
                <a:ea typeface="微软雅黑" panose="020B0503020204020204" pitchFamily="34" charset="-122"/>
              </a:rPr>
              <a:t>4.2.1</a:t>
            </a:r>
            <a:r>
              <a:rPr lang="zh-CN" altLang="en-US" sz="3600" b="1" dirty="0">
                <a:solidFill>
                  <a:prstClr val="black"/>
                </a:solidFill>
                <a:latin typeface="微软雅黑" panose="020B0503020204020204" pitchFamily="34" charset="-122"/>
                <a:ea typeface="微软雅黑" panose="020B0503020204020204" pitchFamily="34" charset="-122"/>
              </a:rPr>
              <a:t> </a:t>
            </a:r>
            <a:r>
              <a:rPr lang="zh-CN" altLang="en-US" sz="3600" b="1" dirty="0" smtClean="0">
                <a:solidFill>
                  <a:prstClr val="black"/>
                </a:solidFill>
                <a:latin typeface="微软雅黑" panose="020B0503020204020204" pitchFamily="34" charset="-122"/>
                <a:ea typeface="微软雅黑" panose="020B0503020204020204" pitchFamily="34" charset="-122"/>
              </a:rPr>
              <a:t> </a:t>
            </a:r>
            <a:r>
              <a:rPr lang="zh-CN" altLang="en-US" sz="3600" b="1" dirty="0" smtClean="0">
                <a:solidFill>
                  <a:prstClr val="black"/>
                </a:solidFill>
                <a:latin typeface="微软雅黑" panose="020B0503020204020204" pitchFamily="34" charset="-122"/>
                <a:ea typeface="微软雅黑" panose="020B0503020204020204" pitchFamily="34" charset="-122"/>
              </a:rPr>
              <a:t>政策</a:t>
            </a:r>
            <a:r>
              <a:rPr lang="zh-CN" altLang="en-US" sz="3600" b="1" dirty="0">
                <a:solidFill>
                  <a:prstClr val="black"/>
                </a:solidFill>
                <a:latin typeface="微软雅黑" panose="020B0503020204020204" pitchFamily="34" charset="-122"/>
                <a:ea typeface="微软雅黑" panose="020B0503020204020204" pitchFamily="34" charset="-122"/>
              </a:rPr>
              <a:t>监控机制的构成</a:t>
            </a:r>
          </a:p>
        </p:txBody>
      </p:sp>
      <p:sp>
        <p:nvSpPr>
          <p:cNvPr id="2" name="TextBox 6"/>
          <p:cNvSpPr txBox="1"/>
          <p:nvPr/>
        </p:nvSpPr>
        <p:spPr>
          <a:xfrm>
            <a:off x="433901" y="954307"/>
            <a:ext cx="8880957" cy="4801314"/>
          </a:xfrm>
          <a:prstGeom prst="rect">
            <a:avLst/>
          </a:prstGeom>
          <a:noFill/>
        </p:spPr>
        <p:txBody>
          <a:bodyPr wrap="none" rtlCol="0">
            <a:spAutoFit/>
          </a:bodyPr>
          <a:lstStyle/>
          <a:p>
            <a:pPr algn="l">
              <a:lnSpc>
                <a:spcPct val="150000"/>
              </a:lnSpc>
            </a:pPr>
            <a:r>
              <a:rPr lang="zh-CN" altLang="en-US" sz="3200" b="1" dirty="0" smtClean="0">
                <a:solidFill>
                  <a:prstClr val="black"/>
                </a:solidFill>
                <a:latin typeface="微软雅黑" panose="020B0503020204020204" pitchFamily="34" charset="-122"/>
                <a:ea typeface="微软雅黑" panose="020B0503020204020204" pitchFamily="34" charset="-122"/>
              </a:rPr>
              <a:t>四、</a:t>
            </a:r>
            <a:r>
              <a:rPr lang="zh-CN" altLang="en-US" sz="3200" b="1" dirty="0">
                <a:solidFill>
                  <a:prstClr val="black"/>
                </a:solidFill>
                <a:latin typeface="微软雅黑" panose="020B0503020204020204" pitchFamily="34" charset="-122"/>
                <a:ea typeface="微软雅黑" panose="020B0503020204020204" pitchFamily="34" charset="-122"/>
              </a:rPr>
              <a:t>政党系统对政策的</a:t>
            </a:r>
            <a:r>
              <a:rPr lang="zh-CN" altLang="en-US" sz="3200" b="1" dirty="0" smtClean="0">
                <a:solidFill>
                  <a:prstClr val="black"/>
                </a:solidFill>
                <a:latin typeface="微软雅黑" panose="020B0503020204020204" pitchFamily="34" charset="-122"/>
                <a:ea typeface="微软雅黑" panose="020B0503020204020204" pitchFamily="34" charset="-122"/>
              </a:rPr>
              <a:t>监控</a:t>
            </a:r>
            <a:endParaRPr lang="en-US" altLang="zh-CN" sz="32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      政党</a:t>
            </a:r>
            <a:r>
              <a:rPr lang="zh-CN" altLang="en-US" sz="2000" b="1" dirty="0">
                <a:solidFill>
                  <a:prstClr val="black"/>
                </a:solidFill>
                <a:latin typeface="微软雅黑" panose="020B0503020204020204" pitchFamily="34" charset="-122"/>
                <a:ea typeface="微软雅黑" panose="020B0503020204020204" pitchFamily="34" charset="-122"/>
              </a:rPr>
              <a:t>系统在西方可以简明地划分为执政党和在野党两大部分，其中</a:t>
            </a:r>
            <a:r>
              <a:rPr lang="zh-CN" altLang="en-US" sz="2000" b="1" dirty="0" smtClean="0">
                <a:solidFill>
                  <a:prstClr val="black"/>
                </a:solidFill>
                <a:latin typeface="微软雅黑" panose="020B0503020204020204" pitchFamily="34" charset="-122"/>
                <a:ea typeface="微软雅黑" panose="020B0503020204020204" pitchFamily="34" charset="-122"/>
              </a:rPr>
              <a:t>起</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主要</a:t>
            </a:r>
            <a:r>
              <a:rPr lang="zh-CN" altLang="en-US" sz="2000" b="1" dirty="0">
                <a:solidFill>
                  <a:prstClr val="black"/>
                </a:solidFill>
                <a:latin typeface="微软雅黑" panose="020B0503020204020204" pitchFamily="34" charset="-122"/>
                <a:ea typeface="微软雅黑" panose="020B0503020204020204" pitchFamily="34" charset="-122"/>
              </a:rPr>
              <a:t>作用的是执政党</a:t>
            </a:r>
            <a:r>
              <a:rPr lang="zh-CN" altLang="en-US" sz="2000" b="1" dirty="0" smtClean="0">
                <a:solidFill>
                  <a:prstClr val="black"/>
                </a:solidFill>
                <a:latin typeface="微软雅黑" panose="020B0503020204020204" pitchFamily="34" charset="-122"/>
                <a:ea typeface="微软雅黑" panose="020B0503020204020204" pitchFamily="34" charset="-122"/>
              </a:rPr>
              <a:t>。执政党</a:t>
            </a:r>
            <a:r>
              <a:rPr lang="zh-CN" altLang="en-US" sz="2000" b="1" dirty="0">
                <a:solidFill>
                  <a:prstClr val="black"/>
                </a:solidFill>
                <a:latin typeface="微软雅黑" panose="020B0503020204020204" pitchFamily="34" charset="-122"/>
                <a:ea typeface="微软雅黑" panose="020B0503020204020204" pitchFamily="34" charset="-122"/>
              </a:rPr>
              <a:t>的政策监控大都采用以下几种方式：</a:t>
            </a: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1.</a:t>
            </a:r>
            <a:r>
              <a:rPr lang="zh-CN" altLang="en-US" sz="2000" b="1" dirty="0" smtClean="0">
                <a:solidFill>
                  <a:prstClr val="black"/>
                </a:solidFill>
                <a:latin typeface="微软雅黑" panose="020B0503020204020204" pitchFamily="34" charset="-122"/>
                <a:ea typeface="微软雅黑" panose="020B0503020204020204" pitchFamily="34" charset="-122"/>
              </a:rPr>
              <a:t>将</a:t>
            </a:r>
            <a:r>
              <a:rPr lang="zh-CN" altLang="en-US" sz="2000" b="1" dirty="0">
                <a:solidFill>
                  <a:prstClr val="black"/>
                </a:solidFill>
                <a:latin typeface="微软雅黑" panose="020B0503020204020204" pitchFamily="34" charset="-122"/>
                <a:ea typeface="微软雅黑" panose="020B0503020204020204" pitchFamily="34" charset="-122"/>
              </a:rPr>
              <a:t>自己的成员选入立法机关，通过影响立法来影响并监控公共政策的制定；</a:t>
            </a: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2.</a:t>
            </a:r>
            <a:r>
              <a:rPr lang="zh-CN" altLang="en-US" sz="2000" b="1" dirty="0" smtClean="0">
                <a:solidFill>
                  <a:prstClr val="black"/>
                </a:solidFill>
                <a:latin typeface="微软雅黑" panose="020B0503020204020204" pitchFamily="34" charset="-122"/>
                <a:ea typeface="微软雅黑" panose="020B0503020204020204" pitchFamily="34" charset="-122"/>
              </a:rPr>
              <a:t>通过</a:t>
            </a:r>
            <a:r>
              <a:rPr lang="zh-CN" altLang="en-US" sz="2000" b="1" dirty="0">
                <a:solidFill>
                  <a:prstClr val="black"/>
                </a:solidFill>
                <a:latin typeface="微软雅黑" panose="020B0503020204020204" pitchFamily="34" charset="-122"/>
                <a:ea typeface="微软雅黑" panose="020B0503020204020204" pitchFamily="34" charset="-122"/>
              </a:rPr>
              <a:t>将自己的成员列入各级政府机关及政府各部门中以影响政策的实施；</a:t>
            </a: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3.</a:t>
            </a:r>
            <a:r>
              <a:rPr lang="zh-CN" altLang="en-US" sz="2000" b="1" dirty="0" smtClean="0">
                <a:solidFill>
                  <a:prstClr val="black"/>
                </a:solidFill>
                <a:latin typeface="微软雅黑" panose="020B0503020204020204" pitchFamily="34" charset="-122"/>
                <a:ea typeface="微软雅黑" panose="020B0503020204020204" pitchFamily="34" charset="-122"/>
              </a:rPr>
              <a:t>动用</a:t>
            </a:r>
            <a:r>
              <a:rPr lang="zh-CN" altLang="en-US" sz="2000" b="1" dirty="0">
                <a:solidFill>
                  <a:prstClr val="black"/>
                </a:solidFill>
                <a:latin typeface="微软雅黑" panose="020B0503020204020204" pitchFamily="34" charset="-122"/>
                <a:ea typeface="微软雅黑" panose="020B0503020204020204" pitchFamily="34" charset="-122"/>
              </a:rPr>
              <a:t>从党纪到国法的各种形式对政策的制定者和执行者进行检查、监督</a:t>
            </a:r>
            <a:r>
              <a:rPr lang="zh-CN" altLang="en-US" sz="2000" b="1" dirty="0" smtClean="0">
                <a:solidFill>
                  <a:prstClr val="black"/>
                </a:solidFill>
                <a:latin typeface="微软雅黑" panose="020B0503020204020204" pitchFamily="34" charset="-122"/>
                <a:ea typeface="微软雅黑" panose="020B0503020204020204" pitchFamily="34" charset="-122"/>
              </a:rPr>
              <a:t>、</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a:solidFill>
                  <a:prstClr val="black"/>
                </a:solidFill>
                <a:latin typeface="微软雅黑" panose="020B0503020204020204" pitchFamily="34" charset="-122"/>
                <a:ea typeface="微软雅黑" panose="020B0503020204020204" pitchFamily="34" charset="-122"/>
              </a:rPr>
              <a:t> </a:t>
            </a:r>
            <a:r>
              <a:rPr lang="en-US" altLang="zh-CN" sz="2000" b="1" dirty="0" smtClean="0">
                <a:solidFill>
                  <a:prstClr val="black"/>
                </a:solidFill>
                <a:latin typeface="微软雅黑" panose="020B0503020204020204" pitchFamily="34" charset="-122"/>
                <a:ea typeface="微软雅黑" panose="020B0503020204020204" pitchFamily="34" charset="-122"/>
              </a:rPr>
              <a:t>  </a:t>
            </a:r>
            <a:r>
              <a:rPr lang="zh-CN" altLang="en-US" sz="2000" b="1" dirty="0" smtClean="0">
                <a:solidFill>
                  <a:prstClr val="black"/>
                </a:solidFill>
                <a:latin typeface="微软雅黑" panose="020B0503020204020204" pitchFamily="34" charset="-122"/>
                <a:ea typeface="微软雅黑" panose="020B0503020204020204" pitchFamily="34" charset="-122"/>
              </a:rPr>
              <a:t>奖惩</a:t>
            </a:r>
            <a:r>
              <a:rPr lang="zh-CN" altLang="en-US" sz="2000" b="1" dirty="0">
                <a:solidFill>
                  <a:prstClr val="black"/>
                </a:solidFill>
                <a:latin typeface="微软雅黑" panose="020B0503020204020204" pitchFamily="34" charset="-122"/>
                <a:ea typeface="微软雅黑" panose="020B0503020204020204" pitchFamily="34" charset="-122"/>
              </a:rPr>
              <a:t>、任免或绳之以法；</a:t>
            </a: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4.</a:t>
            </a:r>
            <a:r>
              <a:rPr lang="zh-CN" altLang="en-US" sz="2000" b="1" dirty="0" smtClean="0">
                <a:solidFill>
                  <a:prstClr val="black"/>
                </a:solidFill>
                <a:latin typeface="微软雅黑" panose="020B0503020204020204" pitchFamily="34" charset="-122"/>
                <a:ea typeface="微软雅黑" panose="020B0503020204020204" pitchFamily="34" charset="-122"/>
              </a:rPr>
              <a:t>制造</a:t>
            </a:r>
            <a:r>
              <a:rPr lang="zh-CN" altLang="en-US" sz="2000" b="1" dirty="0">
                <a:solidFill>
                  <a:prstClr val="black"/>
                </a:solidFill>
                <a:latin typeface="微软雅黑" panose="020B0503020204020204" pitchFamily="34" charset="-122"/>
                <a:ea typeface="微软雅黑" panose="020B0503020204020204" pitchFamily="34" charset="-122"/>
              </a:rPr>
              <a:t>各种舆论，从而对公共政策的各个环节进行有力的控制与监督。</a:t>
            </a:r>
          </a:p>
          <a:p>
            <a:pPr algn="l">
              <a:lnSpc>
                <a:spcPct val="150000"/>
              </a:lnSpc>
            </a:pPr>
            <a:endParaRPr lang="zh-CN" altLang="en-US" sz="3200" b="1" dirty="0">
              <a:solidFill>
                <a:prstClr val="black"/>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567735" y="536146"/>
            <a:ext cx="5734262" cy="923330"/>
          </a:xfrm>
          <a:prstGeom prst="rect">
            <a:avLst/>
          </a:prstGeom>
          <a:noFill/>
        </p:spPr>
        <p:txBody>
          <a:bodyPr wrap="none" rtlCol="0">
            <a:spAutoFit/>
          </a:bodyPr>
          <a:lstStyle/>
          <a:p>
            <a:pPr algn="l">
              <a:lnSpc>
                <a:spcPct val="150000"/>
              </a:lnSpc>
            </a:pPr>
            <a:r>
              <a:rPr lang="en-US" altLang="zh-CN" sz="3600" b="1" dirty="0" smtClean="0">
                <a:solidFill>
                  <a:prstClr val="black"/>
                </a:solidFill>
                <a:latin typeface="微软雅黑" panose="020B0503020204020204" pitchFamily="34" charset="-122"/>
                <a:ea typeface="微软雅黑" panose="020B0503020204020204" pitchFamily="34" charset="-122"/>
              </a:rPr>
              <a:t>4.2.1</a:t>
            </a:r>
            <a:r>
              <a:rPr lang="zh-CN" altLang="en-US" sz="3600" b="1" dirty="0">
                <a:solidFill>
                  <a:prstClr val="black"/>
                </a:solidFill>
                <a:latin typeface="微软雅黑" panose="020B0503020204020204" pitchFamily="34" charset="-122"/>
                <a:ea typeface="微软雅黑" panose="020B0503020204020204" pitchFamily="34" charset="-122"/>
              </a:rPr>
              <a:t> </a:t>
            </a:r>
            <a:r>
              <a:rPr lang="zh-CN" altLang="en-US" sz="3600" b="1" dirty="0" smtClean="0">
                <a:solidFill>
                  <a:prstClr val="black"/>
                </a:solidFill>
                <a:latin typeface="微软雅黑" panose="020B0503020204020204" pitchFamily="34" charset="-122"/>
                <a:ea typeface="微软雅黑" panose="020B0503020204020204" pitchFamily="34" charset="-122"/>
              </a:rPr>
              <a:t> </a:t>
            </a:r>
            <a:r>
              <a:rPr lang="zh-CN" altLang="en-US" sz="3600" b="1" dirty="0" smtClean="0">
                <a:solidFill>
                  <a:prstClr val="black"/>
                </a:solidFill>
                <a:latin typeface="微软雅黑" panose="020B0503020204020204" pitchFamily="34" charset="-122"/>
                <a:ea typeface="微软雅黑" panose="020B0503020204020204" pitchFamily="34" charset="-122"/>
              </a:rPr>
              <a:t>政策</a:t>
            </a:r>
            <a:r>
              <a:rPr lang="zh-CN" altLang="en-US" sz="3600" b="1" dirty="0">
                <a:solidFill>
                  <a:prstClr val="black"/>
                </a:solidFill>
                <a:latin typeface="微软雅黑" panose="020B0503020204020204" pitchFamily="34" charset="-122"/>
                <a:ea typeface="微软雅黑" panose="020B0503020204020204" pitchFamily="34" charset="-122"/>
              </a:rPr>
              <a:t>监控机制的构成</a:t>
            </a:r>
          </a:p>
        </p:txBody>
      </p:sp>
      <p:sp>
        <p:nvSpPr>
          <p:cNvPr id="5" name="TextBox 4"/>
          <p:cNvSpPr txBox="1"/>
          <p:nvPr/>
        </p:nvSpPr>
        <p:spPr>
          <a:xfrm>
            <a:off x="720136" y="1452660"/>
            <a:ext cx="7622600" cy="2677656"/>
          </a:xfrm>
          <a:prstGeom prst="rect">
            <a:avLst/>
          </a:prstGeom>
          <a:noFill/>
        </p:spPr>
        <p:txBody>
          <a:bodyPr wrap="none" rtlCol="0">
            <a:spAutoFit/>
          </a:bodyPr>
          <a:lstStyle/>
          <a:p>
            <a:pPr algn="l">
              <a:lnSpc>
                <a:spcPct val="150000"/>
              </a:lnSpc>
            </a:pPr>
            <a:r>
              <a:rPr lang="zh-CN" altLang="en-US" sz="3200" b="1" dirty="0" smtClean="0">
                <a:solidFill>
                  <a:prstClr val="black"/>
                </a:solidFill>
                <a:latin typeface="微软雅黑" panose="020B0503020204020204" pitchFamily="34" charset="-122"/>
                <a:ea typeface="微软雅黑" panose="020B0503020204020204" pitchFamily="34" charset="-122"/>
              </a:rPr>
              <a:t>五、</a:t>
            </a:r>
            <a:r>
              <a:rPr lang="zh-CN" altLang="en-US" sz="3200" b="1" dirty="0">
                <a:solidFill>
                  <a:prstClr val="black"/>
                </a:solidFill>
                <a:latin typeface="微软雅黑" panose="020B0503020204020204" pitchFamily="34" charset="-122"/>
                <a:ea typeface="微软雅黑" panose="020B0503020204020204" pitchFamily="34" charset="-122"/>
              </a:rPr>
              <a:t>利益集团对政策的</a:t>
            </a:r>
            <a:r>
              <a:rPr lang="zh-CN" altLang="en-US" sz="3200" b="1" dirty="0" smtClean="0">
                <a:solidFill>
                  <a:prstClr val="black"/>
                </a:solidFill>
                <a:latin typeface="微软雅黑" panose="020B0503020204020204" pitchFamily="34" charset="-122"/>
                <a:ea typeface="微软雅黑" panose="020B0503020204020204" pitchFamily="34" charset="-122"/>
              </a:rPr>
              <a:t>监控</a:t>
            </a:r>
            <a:endParaRPr lang="en-US" altLang="zh-CN" sz="32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      利益</a:t>
            </a:r>
            <a:r>
              <a:rPr lang="zh-CN" altLang="en-US" sz="2000" b="1" dirty="0">
                <a:solidFill>
                  <a:prstClr val="black"/>
                </a:solidFill>
                <a:latin typeface="微软雅黑" panose="020B0503020204020204" pitchFamily="34" charset="-122"/>
                <a:ea typeface="微软雅黑" panose="020B0503020204020204" pitchFamily="34" charset="-122"/>
              </a:rPr>
              <a:t>集团在政策过程中的主要作用在于： 一是以各种方式</a:t>
            </a:r>
            <a:r>
              <a:rPr lang="zh-CN" altLang="en-US" sz="2000" b="1" dirty="0" smtClean="0">
                <a:solidFill>
                  <a:prstClr val="black"/>
                </a:solidFill>
                <a:latin typeface="微软雅黑" panose="020B0503020204020204" pitchFamily="34" charset="-122"/>
                <a:ea typeface="微软雅黑" panose="020B0503020204020204" pitchFamily="34" charset="-122"/>
              </a:rPr>
              <a:t>将</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社会的变化及</a:t>
            </a:r>
            <a:r>
              <a:rPr lang="zh-CN" altLang="en-US" sz="2000" b="1" dirty="0">
                <a:solidFill>
                  <a:prstClr val="black"/>
                </a:solidFill>
                <a:latin typeface="微软雅黑" panose="020B0503020204020204" pitchFamily="34" charset="-122"/>
                <a:ea typeface="微软雅黑" panose="020B0503020204020204" pitchFamily="34" charset="-122"/>
              </a:rPr>
              <a:t>该集团的要求表述出来，以期影响公共政策的制定</a:t>
            </a:r>
            <a:r>
              <a:rPr lang="zh-CN" altLang="en-US" sz="2000" b="1" dirty="0" smtClean="0">
                <a:solidFill>
                  <a:prstClr val="black"/>
                </a:solidFill>
                <a:latin typeface="微软雅黑" panose="020B0503020204020204" pitchFamily="34" charset="-122"/>
                <a:ea typeface="微软雅黑" panose="020B0503020204020204" pitchFamily="34" charset="-122"/>
              </a:rPr>
              <a:t>、</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采纳</a:t>
            </a:r>
            <a:r>
              <a:rPr lang="zh-CN" altLang="en-US" sz="2000" b="1" dirty="0">
                <a:solidFill>
                  <a:prstClr val="black"/>
                </a:solidFill>
                <a:latin typeface="微软雅黑" panose="020B0503020204020204" pitchFamily="34" charset="-122"/>
                <a:ea typeface="微软雅黑" panose="020B0503020204020204" pitchFamily="34" charset="-122"/>
              </a:rPr>
              <a:t>与实施</a:t>
            </a:r>
            <a:r>
              <a:rPr lang="zh-CN" altLang="en-US" sz="2000" b="1" dirty="0" smtClean="0">
                <a:solidFill>
                  <a:prstClr val="black"/>
                </a:solidFill>
                <a:latin typeface="微软雅黑" panose="020B0503020204020204" pitchFamily="34" charset="-122"/>
                <a:ea typeface="微软雅黑" panose="020B0503020204020204" pitchFamily="34" charset="-122"/>
              </a:rPr>
              <a:t>；二</a:t>
            </a:r>
            <a:r>
              <a:rPr lang="zh-CN" altLang="en-US" sz="2000" b="1" dirty="0">
                <a:solidFill>
                  <a:prstClr val="black"/>
                </a:solidFill>
                <a:latin typeface="微软雅黑" panose="020B0503020204020204" pitchFamily="34" charset="-122"/>
                <a:ea typeface="微软雅黑" panose="020B0503020204020204" pitchFamily="34" charset="-122"/>
              </a:rPr>
              <a:t>是将国家的意志和信息传达给社会并对其加以</a:t>
            </a:r>
            <a:r>
              <a:rPr lang="zh-CN" altLang="en-US" sz="2000" b="1" dirty="0" smtClean="0">
                <a:solidFill>
                  <a:prstClr val="black"/>
                </a:solidFill>
                <a:latin typeface="微软雅黑" panose="020B0503020204020204" pitchFamily="34" charset="-122"/>
                <a:ea typeface="微软雅黑" panose="020B0503020204020204" pitchFamily="34" charset="-122"/>
              </a:rPr>
              <a:t>管</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理</a:t>
            </a:r>
            <a:r>
              <a:rPr lang="zh-CN" altLang="en-US" sz="2000" b="1" dirty="0">
                <a:solidFill>
                  <a:prstClr val="black"/>
                </a:solidFill>
                <a:latin typeface="微软雅黑" panose="020B0503020204020204" pitchFamily="34" charset="-122"/>
                <a:ea typeface="微软雅黑" panose="020B0503020204020204" pitchFamily="34" charset="-122"/>
              </a:rPr>
              <a:t>，构成一个中介体。</a:t>
            </a:r>
            <a:endParaRPr lang="zh-CN" altLang="en-US" sz="2000" b="1" dirty="0">
              <a:solidFill>
                <a:prstClr val="black"/>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6021084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709251" y="601013"/>
            <a:ext cx="5734262" cy="923330"/>
          </a:xfrm>
          <a:prstGeom prst="rect">
            <a:avLst/>
          </a:prstGeom>
          <a:noFill/>
        </p:spPr>
        <p:txBody>
          <a:bodyPr wrap="none" rtlCol="0">
            <a:spAutoFit/>
          </a:bodyPr>
          <a:lstStyle/>
          <a:p>
            <a:pPr algn="l">
              <a:lnSpc>
                <a:spcPct val="150000"/>
              </a:lnSpc>
            </a:pPr>
            <a:r>
              <a:rPr lang="en-US" altLang="zh-CN" sz="3600" b="1" dirty="0" smtClean="0">
                <a:solidFill>
                  <a:prstClr val="black"/>
                </a:solidFill>
                <a:latin typeface="微软雅黑" panose="020B0503020204020204" pitchFamily="34" charset="-122"/>
                <a:ea typeface="微软雅黑" panose="020B0503020204020204" pitchFamily="34" charset="-122"/>
              </a:rPr>
              <a:t>4.2.1</a:t>
            </a:r>
            <a:r>
              <a:rPr lang="zh-CN" altLang="en-US" sz="3600" b="1" dirty="0">
                <a:solidFill>
                  <a:prstClr val="black"/>
                </a:solidFill>
                <a:latin typeface="微软雅黑" panose="020B0503020204020204" pitchFamily="34" charset="-122"/>
                <a:ea typeface="微软雅黑" panose="020B0503020204020204" pitchFamily="34" charset="-122"/>
              </a:rPr>
              <a:t> </a:t>
            </a:r>
            <a:r>
              <a:rPr lang="zh-CN" altLang="en-US" sz="3600" b="1" dirty="0" smtClean="0">
                <a:solidFill>
                  <a:prstClr val="black"/>
                </a:solidFill>
                <a:latin typeface="微软雅黑" panose="020B0503020204020204" pitchFamily="34" charset="-122"/>
                <a:ea typeface="微软雅黑" panose="020B0503020204020204" pitchFamily="34" charset="-122"/>
              </a:rPr>
              <a:t> </a:t>
            </a:r>
            <a:r>
              <a:rPr lang="zh-CN" altLang="en-US" sz="3600" b="1" dirty="0" smtClean="0">
                <a:solidFill>
                  <a:prstClr val="black"/>
                </a:solidFill>
                <a:latin typeface="微软雅黑" panose="020B0503020204020204" pitchFamily="34" charset="-122"/>
                <a:ea typeface="微软雅黑" panose="020B0503020204020204" pitchFamily="34" charset="-122"/>
              </a:rPr>
              <a:t>政策</a:t>
            </a:r>
            <a:r>
              <a:rPr lang="zh-CN" altLang="en-US" sz="3600" b="1" dirty="0">
                <a:solidFill>
                  <a:prstClr val="black"/>
                </a:solidFill>
                <a:latin typeface="微软雅黑" panose="020B0503020204020204" pitchFamily="34" charset="-122"/>
                <a:ea typeface="微软雅黑" panose="020B0503020204020204" pitchFamily="34" charset="-122"/>
              </a:rPr>
              <a:t>监控机制的构成</a:t>
            </a:r>
          </a:p>
        </p:txBody>
      </p:sp>
      <p:sp>
        <p:nvSpPr>
          <p:cNvPr id="6" name="TextBox 5"/>
          <p:cNvSpPr txBox="1"/>
          <p:nvPr/>
        </p:nvSpPr>
        <p:spPr>
          <a:xfrm>
            <a:off x="709251" y="1622314"/>
            <a:ext cx="7622600" cy="3693319"/>
          </a:xfrm>
          <a:prstGeom prst="rect">
            <a:avLst/>
          </a:prstGeom>
          <a:noFill/>
        </p:spPr>
        <p:txBody>
          <a:bodyPr wrap="none" rtlCol="0">
            <a:spAutoFit/>
          </a:bodyPr>
          <a:lstStyle/>
          <a:p>
            <a:pPr algn="l">
              <a:lnSpc>
                <a:spcPct val="150000"/>
              </a:lnSpc>
            </a:pPr>
            <a:r>
              <a:rPr lang="zh-CN" altLang="en-US" sz="3200" b="1" dirty="0" smtClean="0">
                <a:solidFill>
                  <a:prstClr val="black"/>
                </a:solidFill>
                <a:latin typeface="微软雅黑" panose="020B0503020204020204" pitchFamily="34" charset="-122"/>
                <a:ea typeface="微软雅黑" panose="020B0503020204020204" pitchFamily="34" charset="-122"/>
              </a:rPr>
              <a:t>六、</a:t>
            </a:r>
            <a:r>
              <a:rPr lang="zh-CN" altLang="en-US" sz="3200" b="1" dirty="0">
                <a:solidFill>
                  <a:prstClr val="black"/>
                </a:solidFill>
                <a:latin typeface="微软雅黑" panose="020B0503020204020204" pitchFamily="34" charset="-122"/>
                <a:ea typeface="微软雅黑" panose="020B0503020204020204" pitchFamily="34" charset="-122"/>
              </a:rPr>
              <a:t>公众对政策的</a:t>
            </a:r>
            <a:r>
              <a:rPr lang="zh-CN" altLang="en-US" sz="3200" b="1" dirty="0" smtClean="0">
                <a:solidFill>
                  <a:prstClr val="black"/>
                </a:solidFill>
                <a:latin typeface="微软雅黑" panose="020B0503020204020204" pitchFamily="34" charset="-122"/>
                <a:ea typeface="微软雅黑" panose="020B0503020204020204" pitchFamily="34" charset="-122"/>
              </a:rPr>
              <a:t>监控</a:t>
            </a:r>
            <a:endParaRPr lang="en-US" altLang="zh-CN" sz="32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      公众</a:t>
            </a:r>
            <a:r>
              <a:rPr lang="zh-CN" altLang="en-US" sz="2000" b="1" dirty="0">
                <a:solidFill>
                  <a:prstClr val="black"/>
                </a:solidFill>
                <a:latin typeface="微软雅黑" panose="020B0503020204020204" pitchFamily="34" charset="-122"/>
                <a:ea typeface="微软雅黑" panose="020B0503020204020204" pitchFamily="34" charset="-122"/>
              </a:rPr>
              <a:t>对政策的监控主要是通过社会舆论的形式来实现的。</a:t>
            </a:r>
            <a:r>
              <a:rPr lang="zh-CN" altLang="en-US" sz="2000" b="1" dirty="0" smtClean="0">
                <a:solidFill>
                  <a:prstClr val="black"/>
                </a:solidFill>
                <a:latin typeface="微软雅黑" panose="020B0503020204020204" pitchFamily="34" charset="-122"/>
                <a:ea typeface="微软雅黑" panose="020B0503020204020204" pitchFamily="34" charset="-122"/>
              </a:rPr>
              <a:t>社会</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舆论是</a:t>
            </a:r>
            <a:r>
              <a:rPr lang="zh-CN" altLang="en-US" sz="2000" b="1" dirty="0">
                <a:solidFill>
                  <a:prstClr val="black"/>
                </a:solidFill>
                <a:latin typeface="微软雅黑" panose="020B0503020204020204" pitchFamily="34" charset="-122"/>
                <a:ea typeface="微软雅黑" panose="020B0503020204020204" pitchFamily="34" charset="-122"/>
              </a:rPr>
              <a:t>公共意志的集中反映，或者说它体现、表达了公众的利益</a:t>
            </a:r>
            <a:r>
              <a:rPr lang="zh-CN" altLang="en-US" sz="2000" b="1" dirty="0" smtClean="0">
                <a:solidFill>
                  <a:prstClr val="black"/>
                </a:solidFill>
                <a:latin typeface="微软雅黑" panose="020B0503020204020204" pitchFamily="34" charset="-122"/>
                <a:ea typeface="微软雅黑" panose="020B0503020204020204" pitchFamily="34" charset="-122"/>
              </a:rPr>
              <a:t>、</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愿望与</a:t>
            </a:r>
            <a:r>
              <a:rPr lang="zh-CN" altLang="en-US" sz="2000" b="1" dirty="0">
                <a:solidFill>
                  <a:prstClr val="black"/>
                </a:solidFill>
                <a:latin typeface="微软雅黑" panose="020B0503020204020204" pitchFamily="34" charset="-122"/>
                <a:ea typeface="微软雅黑" panose="020B0503020204020204" pitchFamily="34" charset="-122"/>
              </a:rPr>
              <a:t>要求。</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gn="l">
              <a:lnSpc>
                <a:spcPct val="150000"/>
              </a:lnSpc>
            </a:pPr>
            <a:endParaRPr lang="en-US" altLang="zh-CN" sz="3200" b="1" dirty="0" smtClean="0">
              <a:solidFill>
                <a:prstClr val="black"/>
              </a:solidFill>
              <a:latin typeface="微软雅黑" panose="020B0503020204020204" pitchFamily="34" charset="-122"/>
              <a:ea typeface="微软雅黑" panose="020B0503020204020204" pitchFamily="34" charset="-122"/>
            </a:endParaRPr>
          </a:p>
          <a:p>
            <a:pPr algn="l">
              <a:lnSpc>
                <a:spcPct val="150000"/>
              </a:lnSpc>
            </a:pPr>
            <a:endParaRPr lang="zh-CN" altLang="en-US" sz="3200" b="1" dirty="0">
              <a:solidFill>
                <a:prstClr val="black"/>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5843801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709251" y="252670"/>
            <a:ext cx="5734262" cy="923330"/>
          </a:xfrm>
          <a:prstGeom prst="rect">
            <a:avLst/>
          </a:prstGeom>
          <a:noFill/>
        </p:spPr>
        <p:txBody>
          <a:bodyPr wrap="none" rtlCol="0">
            <a:spAutoFit/>
          </a:bodyPr>
          <a:lstStyle/>
          <a:p>
            <a:pPr algn="l">
              <a:lnSpc>
                <a:spcPct val="150000"/>
              </a:lnSpc>
            </a:pPr>
            <a:r>
              <a:rPr lang="en-US" altLang="zh-CN" sz="3600" b="1" dirty="0" smtClean="0">
                <a:solidFill>
                  <a:prstClr val="black"/>
                </a:solidFill>
                <a:latin typeface="微软雅黑" panose="020B0503020204020204" pitchFamily="34" charset="-122"/>
                <a:ea typeface="微软雅黑" panose="020B0503020204020204" pitchFamily="34" charset="-122"/>
              </a:rPr>
              <a:t>4.2.1</a:t>
            </a:r>
            <a:r>
              <a:rPr lang="zh-CN" altLang="en-US" sz="3600" b="1" dirty="0">
                <a:solidFill>
                  <a:prstClr val="black"/>
                </a:solidFill>
                <a:latin typeface="微软雅黑" panose="020B0503020204020204" pitchFamily="34" charset="-122"/>
                <a:ea typeface="微软雅黑" panose="020B0503020204020204" pitchFamily="34" charset="-122"/>
              </a:rPr>
              <a:t> </a:t>
            </a:r>
            <a:r>
              <a:rPr lang="zh-CN" altLang="en-US" sz="3600" b="1" dirty="0" smtClean="0">
                <a:solidFill>
                  <a:prstClr val="black"/>
                </a:solidFill>
                <a:latin typeface="微软雅黑" panose="020B0503020204020204" pitchFamily="34" charset="-122"/>
                <a:ea typeface="微软雅黑" panose="020B0503020204020204" pitchFamily="34" charset="-122"/>
              </a:rPr>
              <a:t> </a:t>
            </a:r>
            <a:r>
              <a:rPr lang="zh-CN" altLang="en-US" sz="3600" b="1" dirty="0" smtClean="0">
                <a:solidFill>
                  <a:prstClr val="black"/>
                </a:solidFill>
                <a:latin typeface="微软雅黑" panose="020B0503020204020204" pitchFamily="34" charset="-122"/>
                <a:ea typeface="微软雅黑" panose="020B0503020204020204" pitchFamily="34" charset="-122"/>
              </a:rPr>
              <a:t>政策</a:t>
            </a:r>
            <a:r>
              <a:rPr lang="zh-CN" altLang="en-US" sz="3600" b="1" dirty="0">
                <a:solidFill>
                  <a:prstClr val="black"/>
                </a:solidFill>
                <a:latin typeface="微软雅黑" panose="020B0503020204020204" pitchFamily="34" charset="-122"/>
                <a:ea typeface="微软雅黑" panose="020B0503020204020204" pitchFamily="34" charset="-122"/>
              </a:rPr>
              <a:t>监控机制的构成</a:t>
            </a:r>
          </a:p>
        </p:txBody>
      </p:sp>
      <p:sp>
        <p:nvSpPr>
          <p:cNvPr id="6" name="TextBox 5"/>
          <p:cNvSpPr txBox="1"/>
          <p:nvPr/>
        </p:nvSpPr>
        <p:spPr>
          <a:xfrm>
            <a:off x="709251" y="1622314"/>
            <a:ext cx="184731" cy="1569660"/>
          </a:xfrm>
          <a:prstGeom prst="rect">
            <a:avLst/>
          </a:prstGeom>
          <a:noFill/>
        </p:spPr>
        <p:txBody>
          <a:bodyPr wrap="none" rtlCol="0">
            <a:spAutoFit/>
          </a:bodyPr>
          <a:lstStyle/>
          <a:p>
            <a:pPr algn="l">
              <a:lnSpc>
                <a:spcPct val="150000"/>
              </a:lnSpc>
            </a:pPr>
            <a:endParaRPr lang="en-US" altLang="zh-CN" sz="3200" b="1" dirty="0" smtClean="0">
              <a:solidFill>
                <a:prstClr val="black"/>
              </a:solidFill>
              <a:latin typeface="微软雅黑" panose="020B0503020204020204" pitchFamily="34" charset="-122"/>
              <a:ea typeface="微软雅黑" panose="020B0503020204020204" pitchFamily="34" charset="-122"/>
            </a:endParaRPr>
          </a:p>
          <a:p>
            <a:pPr algn="l">
              <a:lnSpc>
                <a:spcPct val="150000"/>
              </a:lnSpc>
            </a:pPr>
            <a:endParaRPr lang="zh-CN" altLang="en-US" sz="3200" b="1" dirty="0">
              <a:solidFill>
                <a:prstClr val="black"/>
              </a:solidFill>
              <a:latin typeface="微软雅黑" panose="020B0503020204020204" pitchFamily="34" charset="-122"/>
              <a:ea typeface="微软雅黑" panose="020B0503020204020204" pitchFamily="34" charset="-122"/>
            </a:endParaRPr>
          </a:p>
        </p:txBody>
      </p:sp>
      <p:sp>
        <p:nvSpPr>
          <p:cNvPr id="2" name="TextBox 1"/>
          <p:cNvSpPr txBox="1"/>
          <p:nvPr/>
        </p:nvSpPr>
        <p:spPr>
          <a:xfrm>
            <a:off x="893982" y="1154571"/>
            <a:ext cx="3220818" cy="707886"/>
          </a:xfrm>
          <a:prstGeom prst="rect">
            <a:avLst/>
          </a:prstGeom>
          <a:noFill/>
        </p:spPr>
        <p:txBody>
          <a:bodyPr wrap="square" rtlCol="0">
            <a:spAutoFit/>
          </a:bodyPr>
          <a:lstStyle/>
          <a:p>
            <a:r>
              <a:rPr lang="zh-CN" altLang="en-US" sz="2000" b="1" dirty="0" smtClean="0">
                <a:latin typeface="微软雅黑" pitchFamily="34" charset="-122"/>
                <a:ea typeface="微软雅黑" pitchFamily="34" charset="-122"/>
              </a:rPr>
              <a:t>小结见下表：</a:t>
            </a:r>
            <a:endParaRPr lang="en-US" altLang="zh-CN" sz="2000" b="1" dirty="0" smtClean="0">
              <a:latin typeface="微软雅黑" pitchFamily="34" charset="-122"/>
              <a:ea typeface="微软雅黑" pitchFamily="34" charset="-122"/>
            </a:endParaRPr>
          </a:p>
          <a:p>
            <a:endParaRPr lang="zh-CN" altLang="en-US" sz="2000" b="1" dirty="0">
              <a:latin typeface="微软雅黑" pitchFamily="34" charset="-122"/>
              <a:ea typeface="微软雅黑" pitchFamily="34" charset="-122"/>
            </a:endParaRPr>
          </a:p>
        </p:txBody>
      </p:sp>
      <p:graphicFrame>
        <p:nvGraphicFramePr>
          <p:cNvPr id="4" name="表格 3"/>
          <p:cNvGraphicFramePr>
            <a:graphicFrameLocks noGrp="1"/>
          </p:cNvGraphicFramePr>
          <p:nvPr>
            <p:extLst>
              <p:ext uri="{D42A27DB-BD31-4B8C-83A1-F6EECF244321}">
                <p14:modId xmlns:p14="http://schemas.microsoft.com/office/powerpoint/2010/main" val="1987007661"/>
              </p:ext>
            </p:extLst>
          </p:nvPr>
        </p:nvGraphicFramePr>
        <p:xfrm>
          <a:off x="1143000" y="1622314"/>
          <a:ext cx="5943600" cy="3013075"/>
        </p:xfrm>
        <a:graphic>
          <a:graphicData uri="http://schemas.openxmlformats.org/drawingml/2006/table">
            <a:tbl>
              <a:tblPr>
                <a:tableStyleId>{5C22544A-7EE6-4342-B048-85BDC9FD1C3A}</a:tableStyleId>
              </a:tblPr>
              <a:tblGrid>
                <a:gridCol w="1077476"/>
                <a:gridCol w="2310058"/>
                <a:gridCol w="2556066"/>
              </a:tblGrid>
              <a:tr h="368300">
                <a:tc>
                  <a:txBody>
                    <a:bodyPr/>
                    <a:lstStyle/>
                    <a:p>
                      <a:pPr algn="l"/>
                      <a:r>
                        <a:rPr lang="zh-CN" sz="1400" b="1" dirty="0">
                          <a:effectLst/>
                          <a:latin typeface="微软雅黑" pitchFamily="34" charset="-122"/>
                          <a:ea typeface="微软雅黑" pitchFamily="34" charset="-122"/>
                        </a:rPr>
                        <a:t>主体</a:t>
                      </a:r>
                      <a:endParaRPr lang="zh-CN" sz="1400" b="1" dirty="0">
                        <a:effectLst/>
                        <a:latin typeface="微软雅黑" pitchFamily="34" charset="-122"/>
                        <a:ea typeface="微软雅黑" pitchFamily="34" charset="-122"/>
                        <a:cs typeface="Times New Roman"/>
                      </a:endParaRPr>
                    </a:p>
                  </a:txBody>
                  <a:tcPr/>
                </a:tc>
                <a:tc>
                  <a:txBody>
                    <a:bodyPr/>
                    <a:lstStyle/>
                    <a:p>
                      <a:pPr algn="l"/>
                      <a:r>
                        <a:rPr lang="zh-CN" sz="1400" b="1" dirty="0">
                          <a:effectLst/>
                          <a:latin typeface="微软雅黑" pitchFamily="34" charset="-122"/>
                          <a:ea typeface="微软雅黑" pitchFamily="34" charset="-122"/>
                        </a:rPr>
                        <a:t>监督内容</a:t>
                      </a:r>
                      <a:r>
                        <a:rPr lang="en-US" sz="1400" b="1" dirty="0">
                          <a:effectLst/>
                          <a:latin typeface="微软雅黑" pitchFamily="34" charset="-122"/>
                          <a:ea typeface="微软雅黑" pitchFamily="34" charset="-122"/>
                        </a:rPr>
                        <a:t> </a:t>
                      </a:r>
                      <a:endParaRPr lang="zh-CN" sz="1400" b="1" dirty="0">
                        <a:effectLst/>
                        <a:latin typeface="微软雅黑" pitchFamily="34" charset="-122"/>
                        <a:ea typeface="微软雅黑" pitchFamily="34" charset="-122"/>
                        <a:cs typeface="Times New Roman"/>
                      </a:endParaRPr>
                    </a:p>
                  </a:txBody>
                  <a:tcPr/>
                </a:tc>
                <a:tc>
                  <a:txBody>
                    <a:bodyPr/>
                    <a:lstStyle/>
                    <a:p>
                      <a:pPr algn="l"/>
                      <a:r>
                        <a:rPr lang="zh-CN" sz="1400" b="1" dirty="0">
                          <a:effectLst/>
                          <a:latin typeface="微软雅黑" pitchFamily="34" charset="-122"/>
                          <a:ea typeface="微软雅黑" pitchFamily="34" charset="-122"/>
                        </a:rPr>
                        <a:t>监督的制度与方式</a:t>
                      </a:r>
                      <a:r>
                        <a:rPr lang="en-US" sz="1400" b="1" dirty="0">
                          <a:effectLst/>
                          <a:latin typeface="微软雅黑" pitchFamily="34" charset="-122"/>
                          <a:ea typeface="微软雅黑" pitchFamily="34" charset="-122"/>
                        </a:rPr>
                        <a:t> </a:t>
                      </a:r>
                      <a:endParaRPr lang="zh-CN" sz="1400" b="1" dirty="0">
                        <a:effectLst/>
                        <a:latin typeface="微软雅黑" pitchFamily="34" charset="-122"/>
                        <a:ea typeface="微软雅黑" pitchFamily="34" charset="-122"/>
                        <a:cs typeface="Times New Roman"/>
                      </a:endParaRPr>
                    </a:p>
                  </a:txBody>
                  <a:tcPr/>
                </a:tc>
              </a:tr>
              <a:tr h="412115">
                <a:tc>
                  <a:txBody>
                    <a:bodyPr/>
                    <a:lstStyle/>
                    <a:p>
                      <a:pPr algn="l"/>
                      <a:r>
                        <a:rPr lang="zh-CN" sz="1400" b="1">
                          <a:effectLst/>
                          <a:latin typeface="微软雅黑" pitchFamily="34" charset="-122"/>
                          <a:ea typeface="微软雅黑" pitchFamily="34" charset="-122"/>
                        </a:rPr>
                        <a:t>立法机关</a:t>
                      </a:r>
                      <a:r>
                        <a:rPr lang="en-US" sz="1400" b="1">
                          <a:effectLst/>
                          <a:latin typeface="微软雅黑" pitchFamily="34" charset="-122"/>
                          <a:ea typeface="微软雅黑" pitchFamily="34" charset="-122"/>
                        </a:rPr>
                        <a:t> </a:t>
                      </a:r>
                      <a:endParaRPr lang="zh-CN" sz="1400" b="1">
                        <a:effectLst/>
                        <a:latin typeface="微软雅黑" pitchFamily="34" charset="-122"/>
                        <a:ea typeface="微软雅黑" pitchFamily="34" charset="-122"/>
                        <a:cs typeface="Times New Roman"/>
                      </a:endParaRPr>
                    </a:p>
                  </a:txBody>
                  <a:tcPr/>
                </a:tc>
                <a:tc>
                  <a:txBody>
                    <a:bodyPr/>
                    <a:lstStyle/>
                    <a:p>
                      <a:pPr algn="l"/>
                      <a:r>
                        <a:rPr lang="zh-CN" sz="1400" b="1" dirty="0">
                          <a:effectLst/>
                          <a:latin typeface="微软雅黑" pitchFamily="34" charset="-122"/>
                          <a:ea typeface="微软雅黑" pitchFamily="34" charset="-122"/>
                        </a:rPr>
                        <a:t>法律监督和工作监督</a:t>
                      </a:r>
                      <a:endParaRPr lang="zh-CN" sz="1400" b="1" dirty="0">
                        <a:effectLst/>
                        <a:latin typeface="微软雅黑" pitchFamily="34" charset="-122"/>
                        <a:ea typeface="微软雅黑" pitchFamily="34" charset="-122"/>
                        <a:cs typeface="Times New Roman"/>
                      </a:endParaRPr>
                    </a:p>
                  </a:txBody>
                  <a:tcPr/>
                </a:tc>
                <a:tc>
                  <a:txBody>
                    <a:bodyPr/>
                    <a:lstStyle/>
                    <a:p>
                      <a:pPr algn="l"/>
                      <a:r>
                        <a:rPr lang="zh-CN" sz="1400" b="1" dirty="0">
                          <a:effectLst/>
                          <a:latin typeface="微软雅黑" pitchFamily="34" charset="-122"/>
                          <a:ea typeface="微软雅黑" pitchFamily="34" charset="-122"/>
                        </a:rPr>
                        <a:t>审议 审查 质询 诘问 调查罢免</a:t>
                      </a:r>
                      <a:endParaRPr lang="zh-CN" sz="1400" b="1" dirty="0">
                        <a:effectLst/>
                        <a:latin typeface="微软雅黑" pitchFamily="34" charset="-122"/>
                        <a:ea typeface="微软雅黑" pitchFamily="34" charset="-122"/>
                        <a:cs typeface="Times New Roman"/>
                      </a:endParaRPr>
                    </a:p>
                  </a:txBody>
                  <a:tcPr/>
                </a:tc>
              </a:tr>
              <a:tr h="404495">
                <a:tc>
                  <a:txBody>
                    <a:bodyPr/>
                    <a:lstStyle/>
                    <a:p>
                      <a:pPr algn="l"/>
                      <a:r>
                        <a:rPr lang="zh-CN" sz="1400" b="1">
                          <a:effectLst/>
                          <a:latin typeface="微软雅黑" pitchFamily="34" charset="-122"/>
                          <a:ea typeface="微软雅黑" pitchFamily="34" charset="-122"/>
                        </a:rPr>
                        <a:t>行政机关</a:t>
                      </a:r>
                      <a:endParaRPr lang="zh-CN" sz="1400" b="1">
                        <a:effectLst/>
                        <a:latin typeface="微软雅黑" pitchFamily="34" charset="-122"/>
                        <a:ea typeface="微软雅黑" pitchFamily="34" charset="-122"/>
                        <a:cs typeface="Times New Roman"/>
                      </a:endParaRPr>
                    </a:p>
                  </a:txBody>
                  <a:tcPr/>
                </a:tc>
                <a:tc>
                  <a:txBody>
                    <a:bodyPr/>
                    <a:lstStyle/>
                    <a:p>
                      <a:pPr algn="l"/>
                      <a:r>
                        <a:rPr lang="zh-CN" sz="1400" b="1" dirty="0">
                          <a:effectLst/>
                          <a:latin typeface="微软雅黑" pitchFamily="34" charset="-122"/>
                          <a:ea typeface="微软雅黑" pitchFamily="34" charset="-122"/>
                        </a:rPr>
                        <a:t>是否依法行政</a:t>
                      </a:r>
                      <a:endParaRPr lang="zh-CN" sz="1400" b="1" dirty="0">
                        <a:effectLst/>
                        <a:latin typeface="微软雅黑" pitchFamily="34" charset="-122"/>
                        <a:ea typeface="微软雅黑" pitchFamily="34" charset="-122"/>
                        <a:cs typeface="Times New Roman"/>
                      </a:endParaRPr>
                    </a:p>
                  </a:txBody>
                  <a:tcPr/>
                </a:tc>
                <a:tc>
                  <a:txBody>
                    <a:bodyPr/>
                    <a:lstStyle/>
                    <a:p>
                      <a:pPr algn="l"/>
                      <a:r>
                        <a:rPr lang="zh-CN" sz="1400" b="1" dirty="0">
                          <a:effectLst/>
                          <a:latin typeface="微软雅黑" pitchFamily="34" charset="-122"/>
                          <a:ea typeface="微软雅黑" pitchFamily="34" charset="-122"/>
                        </a:rPr>
                        <a:t>行政监察、复议、审计</a:t>
                      </a:r>
                      <a:endParaRPr lang="zh-CN" sz="1400" b="1" dirty="0">
                        <a:effectLst/>
                        <a:latin typeface="微软雅黑" pitchFamily="34" charset="-122"/>
                        <a:ea typeface="微软雅黑" pitchFamily="34" charset="-122"/>
                        <a:cs typeface="Times New Roman"/>
                      </a:endParaRPr>
                    </a:p>
                  </a:txBody>
                  <a:tcPr/>
                </a:tc>
              </a:tr>
              <a:tr h="374015">
                <a:tc>
                  <a:txBody>
                    <a:bodyPr/>
                    <a:lstStyle/>
                    <a:p>
                      <a:pPr algn="l"/>
                      <a:r>
                        <a:rPr lang="zh-CN" sz="1400" b="1">
                          <a:effectLst/>
                          <a:latin typeface="微软雅黑" pitchFamily="34" charset="-122"/>
                          <a:ea typeface="微软雅黑" pitchFamily="34" charset="-122"/>
                        </a:rPr>
                        <a:t>司法机关</a:t>
                      </a:r>
                      <a:endParaRPr lang="zh-CN" sz="1400" b="1">
                        <a:effectLst/>
                        <a:latin typeface="微软雅黑" pitchFamily="34" charset="-122"/>
                        <a:ea typeface="微软雅黑" pitchFamily="34" charset="-122"/>
                        <a:cs typeface="Times New Roman"/>
                      </a:endParaRPr>
                    </a:p>
                  </a:txBody>
                  <a:tcPr/>
                </a:tc>
                <a:tc>
                  <a:txBody>
                    <a:bodyPr/>
                    <a:lstStyle/>
                    <a:p>
                      <a:pPr algn="l"/>
                      <a:r>
                        <a:rPr lang="zh-CN" sz="1400" b="1" dirty="0">
                          <a:effectLst/>
                          <a:latin typeface="微软雅黑" pitchFamily="34" charset="-122"/>
                          <a:ea typeface="微软雅黑" pitchFamily="34" charset="-122"/>
                        </a:rPr>
                        <a:t>裁定政策内容原则执行合法性</a:t>
                      </a:r>
                      <a:endParaRPr lang="zh-CN" sz="1400" b="1" dirty="0">
                        <a:effectLst/>
                        <a:latin typeface="微软雅黑" pitchFamily="34" charset="-122"/>
                        <a:ea typeface="微软雅黑" pitchFamily="34" charset="-122"/>
                        <a:cs typeface="Times New Roman"/>
                      </a:endParaRPr>
                    </a:p>
                  </a:txBody>
                  <a:tcPr/>
                </a:tc>
                <a:tc>
                  <a:txBody>
                    <a:bodyPr/>
                    <a:lstStyle/>
                    <a:p>
                      <a:pPr algn="l"/>
                      <a:r>
                        <a:rPr lang="zh-CN" sz="1400" b="1" dirty="0">
                          <a:effectLst/>
                          <a:latin typeface="微软雅黑" pitchFamily="34" charset="-122"/>
                          <a:ea typeface="微软雅黑" pitchFamily="34" charset="-122"/>
                        </a:rPr>
                        <a:t>行政诉讼</a:t>
                      </a:r>
                      <a:endParaRPr lang="zh-CN" sz="1400" b="1" dirty="0">
                        <a:effectLst/>
                        <a:latin typeface="微软雅黑" pitchFamily="34" charset="-122"/>
                        <a:ea typeface="微软雅黑" pitchFamily="34" charset="-122"/>
                        <a:cs typeface="Times New Roman"/>
                      </a:endParaRPr>
                    </a:p>
                  </a:txBody>
                  <a:tcPr/>
                </a:tc>
              </a:tr>
              <a:tr h="360680">
                <a:tc>
                  <a:txBody>
                    <a:bodyPr/>
                    <a:lstStyle/>
                    <a:p>
                      <a:pPr algn="l"/>
                      <a:r>
                        <a:rPr lang="zh-CN" sz="1400" b="1">
                          <a:effectLst/>
                          <a:latin typeface="微软雅黑" pitchFamily="34" charset="-122"/>
                          <a:ea typeface="微软雅黑" pitchFamily="34" charset="-122"/>
                        </a:rPr>
                        <a:t>政党系统</a:t>
                      </a:r>
                      <a:endParaRPr lang="zh-CN" sz="1400" b="1">
                        <a:effectLst/>
                        <a:latin typeface="微软雅黑" pitchFamily="34" charset="-122"/>
                        <a:ea typeface="微软雅黑" pitchFamily="34" charset="-122"/>
                        <a:cs typeface="Times New Roman"/>
                      </a:endParaRPr>
                    </a:p>
                  </a:txBody>
                  <a:tcPr/>
                </a:tc>
                <a:tc>
                  <a:txBody>
                    <a:bodyPr/>
                    <a:lstStyle/>
                    <a:p>
                      <a:pPr algn="l"/>
                      <a:r>
                        <a:rPr lang="zh-CN" sz="1400" b="1" dirty="0">
                          <a:effectLst/>
                          <a:latin typeface="微软雅黑" pitchFamily="34" charset="-122"/>
                          <a:ea typeface="微软雅黑" pitchFamily="34" charset="-122"/>
                        </a:rPr>
                        <a:t>政策的制定和执行</a:t>
                      </a:r>
                      <a:endParaRPr lang="zh-CN" sz="1400" b="1" dirty="0">
                        <a:effectLst/>
                        <a:latin typeface="微软雅黑" pitchFamily="34" charset="-122"/>
                        <a:ea typeface="微软雅黑" pitchFamily="34" charset="-122"/>
                        <a:cs typeface="Times New Roman"/>
                      </a:endParaRPr>
                    </a:p>
                  </a:txBody>
                  <a:tcPr/>
                </a:tc>
                <a:tc>
                  <a:txBody>
                    <a:bodyPr/>
                    <a:lstStyle/>
                    <a:p>
                      <a:pPr algn="l"/>
                      <a:r>
                        <a:rPr lang="zh-CN" sz="1400" b="1" dirty="0">
                          <a:effectLst/>
                          <a:latin typeface="微软雅黑" pitchFamily="34" charset="-122"/>
                          <a:ea typeface="微软雅黑" pitchFamily="34" charset="-122"/>
                        </a:rPr>
                        <a:t>影响立法、政策制定实施</a:t>
                      </a:r>
                      <a:endParaRPr lang="zh-CN" sz="1400" b="1" dirty="0">
                        <a:effectLst/>
                        <a:latin typeface="微软雅黑" pitchFamily="34" charset="-122"/>
                        <a:ea typeface="微软雅黑" pitchFamily="34" charset="-122"/>
                        <a:cs typeface="Times New Roman"/>
                      </a:endParaRPr>
                    </a:p>
                  </a:txBody>
                  <a:tcPr/>
                </a:tc>
              </a:tr>
              <a:tr h="431165">
                <a:tc>
                  <a:txBody>
                    <a:bodyPr/>
                    <a:lstStyle/>
                    <a:p>
                      <a:pPr algn="l"/>
                      <a:r>
                        <a:rPr lang="zh-CN" sz="1400" b="1">
                          <a:effectLst/>
                          <a:latin typeface="微软雅黑" pitchFamily="34" charset="-122"/>
                          <a:ea typeface="微软雅黑" pitchFamily="34" charset="-122"/>
                        </a:rPr>
                        <a:t>大众传媒</a:t>
                      </a:r>
                      <a:endParaRPr lang="zh-CN" sz="1400" b="1">
                        <a:effectLst/>
                        <a:latin typeface="微软雅黑" pitchFamily="34" charset="-122"/>
                        <a:ea typeface="微软雅黑" pitchFamily="34" charset="-122"/>
                        <a:cs typeface="Times New Roman"/>
                      </a:endParaRPr>
                    </a:p>
                  </a:txBody>
                  <a:tcPr/>
                </a:tc>
                <a:tc>
                  <a:txBody>
                    <a:bodyPr/>
                    <a:lstStyle/>
                    <a:p>
                      <a:pPr algn="l"/>
                      <a:r>
                        <a:rPr lang="zh-CN" sz="1400" b="1" dirty="0">
                          <a:effectLst/>
                          <a:latin typeface="微软雅黑" pitchFamily="34" charset="-122"/>
                          <a:ea typeface="微软雅黑" pitchFamily="34" charset="-122"/>
                        </a:rPr>
                        <a:t>制定和执行过程监督</a:t>
                      </a:r>
                      <a:endParaRPr lang="zh-CN" sz="1400" b="1" dirty="0">
                        <a:effectLst/>
                        <a:latin typeface="微软雅黑" pitchFamily="34" charset="-122"/>
                        <a:ea typeface="微软雅黑" pitchFamily="34" charset="-122"/>
                        <a:cs typeface="Times New Roman"/>
                      </a:endParaRPr>
                    </a:p>
                  </a:txBody>
                  <a:tcPr/>
                </a:tc>
                <a:tc>
                  <a:txBody>
                    <a:bodyPr/>
                    <a:lstStyle/>
                    <a:p>
                      <a:pPr algn="l"/>
                      <a:r>
                        <a:rPr lang="zh-CN" sz="1400" b="1" dirty="0">
                          <a:effectLst/>
                          <a:latin typeface="微软雅黑" pitchFamily="34" charset="-122"/>
                          <a:ea typeface="微软雅黑" pitchFamily="34" charset="-122"/>
                        </a:rPr>
                        <a:t>采访</a:t>
                      </a:r>
                      <a:r>
                        <a:rPr lang="en-US" sz="1400" b="1" dirty="0">
                          <a:effectLst/>
                          <a:latin typeface="微软雅黑" pitchFamily="34" charset="-122"/>
                          <a:ea typeface="微软雅黑" pitchFamily="34" charset="-122"/>
                        </a:rPr>
                        <a:t> </a:t>
                      </a:r>
                      <a:r>
                        <a:rPr lang="zh-CN" sz="1400" b="1" dirty="0">
                          <a:effectLst/>
                          <a:latin typeface="微软雅黑" pitchFamily="34" charset="-122"/>
                          <a:ea typeface="微软雅黑" pitchFamily="34" charset="-122"/>
                        </a:rPr>
                        <a:t>报道</a:t>
                      </a:r>
                      <a:r>
                        <a:rPr lang="en-US" sz="1400" b="1" dirty="0">
                          <a:effectLst/>
                          <a:latin typeface="微软雅黑" pitchFamily="34" charset="-122"/>
                          <a:ea typeface="微软雅黑" pitchFamily="34" charset="-122"/>
                        </a:rPr>
                        <a:t> </a:t>
                      </a:r>
                      <a:r>
                        <a:rPr lang="zh-CN" sz="1400" b="1" dirty="0">
                          <a:effectLst/>
                          <a:latin typeface="微软雅黑" pitchFamily="34" charset="-122"/>
                          <a:ea typeface="微软雅黑" pitchFamily="34" charset="-122"/>
                        </a:rPr>
                        <a:t>评论</a:t>
                      </a:r>
                      <a:r>
                        <a:rPr lang="en-US" sz="1400" b="1" dirty="0">
                          <a:effectLst/>
                          <a:latin typeface="微软雅黑" pitchFamily="34" charset="-122"/>
                          <a:ea typeface="微软雅黑" pitchFamily="34" charset="-122"/>
                        </a:rPr>
                        <a:t> </a:t>
                      </a:r>
                      <a:r>
                        <a:rPr lang="zh-CN" sz="1400" b="1" dirty="0">
                          <a:effectLst/>
                          <a:latin typeface="微软雅黑" pitchFamily="34" charset="-122"/>
                          <a:ea typeface="微软雅黑" pitchFamily="34" charset="-122"/>
                        </a:rPr>
                        <a:t>民意测验</a:t>
                      </a:r>
                      <a:endParaRPr lang="zh-CN" sz="1400" b="1" dirty="0">
                        <a:effectLst/>
                        <a:latin typeface="微软雅黑" pitchFamily="34" charset="-122"/>
                        <a:ea typeface="微软雅黑" pitchFamily="34" charset="-122"/>
                        <a:cs typeface="Times New Roman"/>
                      </a:endParaRPr>
                    </a:p>
                  </a:txBody>
                  <a:tcPr/>
                </a:tc>
              </a:tr>
              <a:tr h="436880">
                <a:tc>
                  <a:txBody>
                    <a:bodyPr/>
                    <a:lstStyle/>
                    <a:p>
                      <a:pPr algn="l"/>
                      <a:r>
                        <a:rPr lang="zh-CN" sz="1400" b="1" dirty="0">
                          <a:effectLst/>
                          <a:latin typeface="微软雅黑" pitchFamily="34" charset="-122"/>
                          <a:ea typeface="微软雅黑" pitchFamily="34" charset="-122"/>
                        </a:rPr>
                        <a:t>人民群众</a:t>
                      </a:r>
                      <a:endParaRPr lang="zh-CN" sz="1400" b="1" dirty="0">
                        <a:effectLst/>
                        <a:latin typeface="微软雅黑" pitchFamily="34" charset="-122"/>
                        <a:ea typeface="微软雅黑" pitchFamily="34" charset="-122"/>
                        <a:cs typeface="Times New Roman"/>
                      </a:endParaRPr>
                    </a:p>
                  </a:txBody>
                  <a:tcPr/>
                </a:tc>
                <a:tc>
                  <a:txBody>
                    <a:bodyPr/>
                    <a:lstStyle/>
                    <a:p>
                      <a:pPr algn="l"/>
                      <a:r>
                        <a:rPr lang="zh-CN" sz="1400" b="1" dirty="0">
                          <a:effectLst/>
                          <a:latin typeface="微软雅黑" pitchFamily="34" charset="-122"/>
                          <a:ea typeface="微软雅黑" pitchFamily="34" charset="-122"/>
                        </a:rPr>
                        <a:t>活动行为合法性</a:t>
                      </a:r>
                      <a:endParaRPr lang="zh-CN" sz="1400" b="1" dirty="0">
                        <a:effectLst/>
                        <a:latin typeface="微软雅黑" pitchFamily="34" charset="-122"/>
                        <a:ea typeface="微软雅黑" pitchFamily="34" charset="-122"/>
                        <a:cs typeface="Times New Roman"/>
                      </a:endParaRPr>
                    </a:p>
                  </a:txBody>
                  <a:tcPr/>
                </a:tc>
                <a:tc>
                  <a:txBody>
                    <a:bodyPr/>
                    <a:lstStyle/>
                    <a:p>
                      <a:pPr algn="l"/>
                      <a:r>
                        <a:rPr lang="zh-CN" sz="1400" b="1" dirty="0">
                          <a:effectLst/>
                          <a:latin typeface="微软雅黑" pitchFamily="34" charset="-122"/>
                          <a:ea typeface="微软雅黑" pitchFamily="34" charset="-122"/>
                        </a:rPr>
                        <a:t>询问要求批评建议申诉控告检举等</a:t>
                      </a:r>
                      <a:endParaRPr lang="zh-CN" sz="1400" b="1" dirty="0">
                        <a:effectLst/>
                        <a:latin typeface="微软雅黑" pitchFamily="34" charset="-122"/>
                        <a:ea typeface="微软雅黑" pitchFamily="34" charset="-122"/>
                        <a:cs typeface="Times New Roman"/>
                      </a:endParaRPr>
                    </a:p>
                  </a:txBody>
                  <a:tcPr/>
                </a:tc>
              </a:tr>
            </a:tbl>
          </a:graphicData>
        </a:graphic>
      </p:graphicFrame>
    </p:spTree>
    <p:extLst>
      <p:ext uri="{BB962C8B-B14F-4D97-AF65-F5344CB8AC3E}">
        <p14:creationId xmlns:p14="http://schemas.microsoft.com/office/powerpoint/2010/main" val="323544191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518840" y="246801"/>
            <a:ext cx="5734262" cy="923330"/>
          </a:xfrm>
          <a:prstGeom prst="rect">
            <a:avLst/>
          </a:prstGeom>
          <a:noFill/>
        </p:spPr>
        <p:txBody>
          <a:bodyPr wrap="none" rtlCol="0">
            <a:spAutoFit/>
          </a:bodyPr>
          <a:lstStyle/>
          <a:p>
            <a:pPr algn="l">
              <a:lnSpc>
                <a:spcPct val="150000"/>
              </a:lnSpc>
            </a:pPr>
            <a:r>
              <a:rPr lang="en-US" altLang="zh-CN" sz="3600" b="1" dirty="0" smtClean="0">
                <a:solidFill>
                  <a:prstClr val="black"/>
                </a:solidFill>
                <a:latin typeface="微软雅黑" panose="020B0503020204020204" pitchFamily="34" charset="-122"/>
                <a:ea typeface="微软雅黑" panose="020B0503020204020204" pitchFamily="34" charset="-122"/>
              </a:rPr>
              <a:t>4.2.2</a:t>
            </a:r>
            <a:r>
              <a:rPr lang="zh-CN" altLang="en-US" sz="3600" b="1" dirty="0">
                <a:solidFill>
                  <a:prstClr val="black"/>
                </a:solidFill>
                <a:latin typeface="微软雅黑" panose="020B0503020204020204" pitchFamily="34" charset="-122"/>
                <a:ea typeface="微软雅黑" panose="020B0503020204020204" pitchFamily="34" charset="-122"/>
              </a:rPr>
              <a:t> </a:t>
            </a:r>
            <a:r>
              <a:rPr lang="zh-CN" altLang="en-US" sz="3600" b="1" dirty="0" smtClean="0">
                <a:solidFill>
                  <a:prstClr val="black"/>
                </a:solidFill>
                <a:latin typeface="微软雅黑" panose="020B0503020204020204" pitchFamily="34" charset="-122"/>
                <a:ea typeface="微软雅黑" panose="020B0503020204020204" pitchFamily="34" charset="-122"/>
              </a:rPr>
              <a:t> </a:t>
            </a:r>
            <a:r>
              <a:rPr lang="zh-CN" altLang="en-US" sz="3600" b="1" dirty="0" smtClean="0">
                <a:solidFill>
                  <a:prstClr val="black"/>
                </a:solidFill>
                <a:latin typeface="微软雅黑" panose="020B0503020204020204" pitchFamily="34" charset="-122"/>
                <a:ea typeface="微软雅黑" panose="020B0503020204020204" pitchFamily="34" charset="-122"/>
              </a:rPr>
              <a:t>我国</a:t>
            </a:r>
            <a:r>
              <a:rPr lang="zh-CN" altLang="en-US" sz="3600" b="1" dirty="0">
                <a:solidFill>
                  <a:prstClr val="black"/>
                </a:solidFill>
                <a:latin typeface="微软雅黑" panose="020B0503020204020204" pitchFamily="34" charset="-122"/>
                <a:ea typeface="微软雅黑" panose="020B0503020204020204" pitchFamily="34" charset="-122"/>
              </a:rPr>
              <a:t>的政策监控机制</a:t>
            </a:r>
          </a:p>
        </p:txBody>
      </p:sp>
      <p:sp>
        <p:nvSpPr>
          <p:cNvPr id="6" name="TextBox 5"/>
          <p:cNvSpPr txBox="1"/>
          <p:nvPr/>
        </p:nvSpPr>
        <p:spPr>
          <a:xfrm>
            <a:off x="518840" y="974304"/>
            <a:ext cx="8167960" cy="4062651"/>
          </a:xfrm>
          <a:prstGeom prst="rect">
            <a:avLst/>
          </a:prstGeom>
          <a:noFill/>
        </p:spPr>
        <p:txBody>
          <a:bodyPr wrap="square" rtlCol="0">
            <a:spAutoFit/>
          </a:bodyPr>
          <a:lstStyle/>
          <a:p>
            <a:pPr algn="l">
              <a:lnSpc>
                <a:spcPct val="150000"/>
              </a:lnSpc>
            </a:pPr>
            <a:r>
              <a:rPr lang="zh-CN" altLang="en-US" sz="3200" b="1" dirty="0" smtClean="0">
                <a:solidFill>
                  <a:prstClr val="black"/>
                </a:solidFill>
                <a:latin typeface="微软雅黑" panose="020B0503020204020204" pitchFamily="34" charset="-122"/>
                <a:ea typeface="微软雅黑" panose="020B0503020204020204" pitchFamily="34" charset="-122"/>
              </a:rPr>
              <a:t>一、</a:t>
            </a:r>
            <a:r>
              <a:rPr lang="zh-CN" altLang="en-US" sz="3200" b="1" dirty="0">
                <a:solidFill>
                  <a:prstClr val="black"/>
                </a:solidFill>
                <a:latin typeface="微软雅黑" panose="020B0503020204020204" pitchFamily="34" charset="-122"/>
                <a:ea typeface="微软雅黑" panose="020B0503020204020204" pitchFamily="34" charset="-122"/>
              </a:rPr>
              <a:t>我国监督制度的</a:t>
            </a:r>
            <a:r>
              <a:rPr lang="zh-CN" altLang="en-US" sz="3200" b="1" dirty="0" smtClean="0">
                <a:solidFill>
                  <a:prstClr val="black"/>
                </a:solidFill>
                <a:latin typeface="微软雅黑" panose="020B0503020204020204" pitchFamily="34" charset="-122"/>
                <a:ea typeface="微软雅黑" panose="020B0503020204020204" pitchFamily="34" charset="-122"/>
              </a:rPr>
              <a:t>发展</a:t>
            </a:r>
            <a:endParaRPr lang="en-US" altLang="zh-CN" sz="32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a:solidFill>
                  <a:prstClr val="black"/>
                </a:solidFill>
                <a:latin typeface="微软雅黑" panose="020B0503020204020204" pitchFamily="34" charset="-122"/>
                <a:ea typeface="微软雅黑" panose="020B0503020204020204" pitchFamily="34" charset="-122"/>
              </a:rPr>
              <a:t>1.</a:t>
            </a:r>
            <a:r>
              <a:rPr lang="zh-CN" altLang="en-US" sz="2000" b="1" dirty="0">
                <a:solidFill>
                  <a:prstClr val="black"/>
                </a:solidFill>
                <a:latin typeface="微软雅黑" panose="020B0503020204020204" pitchFamily="34" charset="-122"/>
                <a:ea typeface="微软雅黑" panose="020B0503020204020204" pitchFamily="34" charset="-122"/>
              </a:rPr>
              <a:t>奴隶社会时期：以采诗官为中介的舆论监督和询问官的言谏监督</a:t>
            </a:r>
            <a:r>
              <a:rPr lang="en-US" altLang="zh-CN" sz="2000" b="1" dirty="0">
                <a:solidFill>
                  <a:prstClr val="black"/>
                </a:solidFill>
                <a:latin typeface="微软雅黑" panose="020B0503020204020204" pitchFamily="34" charset="-122"/>
                <a:ea typeface="微软雅黑" panose="020B0503020204020204" pitchFamily="34" charset="-122"/>
              </a:rPr>
              <a:t>; </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   专门</a:t>
            </a:r>
            <a:r>
              <a:rPr lang="zh-CN" altLang="en-US" sz="2000" b="1" dirty="0">
                <a:solidFill>
                  <a:prstClr val="black"/>
                </a:solidFill>
                <a:latin typeface="微软雅黑" panose="020B0503020204020204" pitchFamily="34" charset="-122"/>
                <a:ea typeface="微软雅黑" panose="020B0503020204020204" pitchFamily="34" charset="-122"/>
              </a:rPr>
              <a:t>监察官吏的监督</a:t>
            </a:r>
            <a:r>
              <a:rPr lang="zh-CN" altLang="en-US" sz="2000" b="1" dirty="0" smtClean="0">
                <a:solidFill>
                  <a:prstClr val="black"/>
                </a:solidFill>
                <a:latin typeface="微软雅黑" panose="020B0503020204020204" pitchFamily="34" charset="-122"/>
                <a:ea typeface="微软雅黑" panose="020B0503020204020204" pitchFamily="34" charset="-122"/>
              </a:rPr>
              <a:t>。</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a:solidFill>
                  <a:prstClr val="black"/>
                </a:solidFill>
                <a:latin typeface="微软雅黑" panose="020B0503020204020204" pitchFamily="34" charset="-122"/>
                <a:ea typeface="微软雅黑" panose="020B0503020204020204" pitchFamily="34" charset="-122"/>
              </a:rPr>
              <a:t>2.</a:t>
            </a:r>
            <a:r>
              <a:rPr lang="zh-CN" altLang="en-US" sz="2000" b="1" dirty="0">
                <a:solidFill>
                  <a:prstClr val="black"/>
                </a:solidFill>
                <a:latin typeface="微软雅黑" panose="020B0503020204020204" pitchFamily="34" charset="-122"/>
                <a:ea typeface="微软雅黑" panose="020B0503020204020204" pitchFamily="34" charset="-122"/>
              </a:rPr>
              <a:t>封建社会时期</a:t>
            </a:r>
            <a:r>
              <a:rPr lang="zh-CN" altLang="en-US" sz="2000" b="1" dirty="0" smtClean="0">
                <a:solidFill>
                  <a:prstClr val="black"/>
                </a:solidFill>
                <a:latin typeface="微软雅黑" panose="020B0503020204020204" pitchFamily="34" charset="-122"/>
                <a:ea typeface="微软雅黑" panose="020B0503020204020204" pitchFamily="34" charset="-122"/>
              </a:rPr>
              <a:t>：主要包括三部分。一</a:t>
            </a:r>
            <a:r>
              <a:rPr lang="zh-CN" altLang="en-US" sz="2000" b="1" dirty="0">
                <a:solidFill>
                  <a:prstClr val="black"/>
                </a:solidFill>
                <a:latin typeface="微软雅黑" panose="020B0503020204020204" pitchFamily="34" charset="-122"/>
                <a:ea typeface="微软雅黑" panose="020B0503020204020204" pitchFamily="34" charset="-122"/>
              </a:rPr>
              <a:t>是御史纠察</a:t>
            </a:r>
            <a:r>
              <a:rPr lang="zh-CN" altLang="en-US" sz="2000" b="1" dirty="0" smtClean="0">
                <a:solidFill>
                  <a:prstClr val="black"/>
                </a:solidFill>
                <a:latin typeface="微软雅黑" panose="020B0503020204020204" pitchFamily="34" charset="-122"/>
                <a:ea typeface="微软雅黑" panose="020B0503020204020204" pitchFamily="34" charset="-122"/>
              </a:rPr>
              <a:t>制度</a:t>
            </a:r>
            <a:r>
              <a:rPr lang="zh-CN" altLang="en-US" sz="2000" b="1" dirty="0">
                <a:solidFill>
                  <a:prstClr val="black"/>
                </a:solidFill>
                <a:latin typeface="微软雅黑" panose="020B0503020204020204" pitchFamily="34" charset="-122"/>
                <a:ea typeface="微软雅黑" panose="020B0503020204020204" pitchFamily="34" charset="-122"/>
              </a:rPr>
              <a:t>；</a:t>
            </a:r>
            <a:r>
              <a:rPr lang="zh-CN" altLang="en-US" sz="2000" b="1" dirty="0" smtClean="0">
                <a:solidFill>
                  <a:prstClr val="black"/>
                </a:solidFill>
                <a:latin typeface="微软雅黑" panose="020B0503020204020204" pitchFamily="34" charset="-122"/>
                <a:ea typeface="微软雅黑" panose="020B0503020204020204" pitchFamily="34" charset="-122"/>
              </a:rPr>
              <a:t>二</a:t>
            </a:r>
            <a:r>
              <a:rPr lang="zh-CN" altLang="en-US" sz="2000" b="1" dirty="0">
                <a:solidFill>
                  <a:prstClr val="black"/>
                </a:solidFill>
                <a:latin typeface="微软雅黑" panose="020B0503020204020204" pitchFamily="34" charset="-122"/>
                <a:ea typeface="微软雅黑" panose="020B0503020204020204" pitchFamily="34" charset="-122"/>
              </a:rPr>
              <a:t>是言</a:t>
            </a:r>
            <a:r>
              <a:rPr lang="zh-CN" altLang="en-US" sz="2000" b="1" dirty="0" smtClean="0">
                <a:solidFill>
                  <a:prstClr val="black"/>
                </a:solidFill>
                <a:latin typeface="微软雅黑" panose="020B0503020204020204" pitchFamily="34" charset="-122"/>
                <a:ea typeface="微软雅黑" panose="020B0503020204020204" pitchFamily="34" charset="-122"/>
              </a:rPr>
              <a:t>官</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a:solidFill>
                  <a:prstClr val="black"/>
                </a:solidFill>
                <a:latin typeface="微软雅黑" panose="020B0503020204020204" pitchFamily="34" charset="-122"/>
                <a:ea typeface="微软雅黑" panose="020B0503020204020204" pitchFamily="34" charset="-122"/>
              </a:rPr>
              <a:t> </a:t>
            </a:r>
            <a:r>
              <a:rPr lang="en-US" altLang="zh-CN" sz="2000" b="1" dirty="0" smtClean="0">
                <a:solidFill>
                  <a:prstClr val="black"/>
                </a:solidFill>
                <a:latin typeface="微软雅黑" panose="020B0503020204020204" pitchFamily="34" charset="-122"/>
                <a:ea typeface="微软雅黑" panose="020B0503020204020204" pitchFamily="34" charset="-122"/>
              </a:rPr>
              <a:t>  </a:t>
            </a:r>
            <a:r>
              <a:rPr lang="zh-CN" altLang="en-US" sz="2000" b="1" dirty="0" smtClean="0">
                <a:solidFill>
                  <a:prstClr val="black"/>
                </a:solidFill>
                <a:latin typeface="微软雅黑" panose="020B0503020204020204" pitchFamily="34" charset="-122"/>
                <a:ea typeface="微软雅黑" panose="020B0503020204020204" pitchFamily="34" charset="-122"/>
              </a:rPr>
              <a:t>谏诤制度；三</a:t>
            </a:r>
            <a:r>
              <a:rPr lang="zh-CN" altLang="en-US" sz="2000" b="1" dirty="0">
                <a:solidFill>
                  <a:prstClr val="black"/>
                </a:solidFill>
                <a:latin typeface="微软雅黑" panose="020B0503020204020204" pitchFamily="34" charset="-122"/>
                <a:ea typeface="微软雅黑" panose="020B0503020204020204" pitchFamily="34" charset="-122"/>
              </a:rPr>
              <a:t>是地方监察</a:t>
            </a:r>
            <a:r>
              <a:rPr lang="zh-CN" altLang="en-US" sz="2000" b="1" dirty="0" smtClean="0">
                <a:solidFill>
                  <a:prstClr val="black"/>
                </a:solidFill>
                <a:latin typeface="微软雅黑" panose="020B0503020204020204" pitchFamily="34" charset="-122"/>
                <a:ea typeface="微软雅黑" panose="020B0503020204020204" pitchFamily="34" charset="-122"/>
              </a:rPr>
              <a:t>制度。</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a:solidFill>
                  <a:prstClr val="black"/>
                </a:solidFill>
                <a:latin typeface="微软雅黑" panose="020B0503020204020204" pitchFamily="34" charset="-122"/>
                <a:ea typeface="微软雅黑" panose="020B0503020204020204" pitchFamily="34" charset="-122"/>
              </a:rPr>
              <a:t>3.</a:t>
            </a:r>
            <a:r>
              <a:rPr lang="zh-CN" altLang="en-US" sz="2000" b="1" dirty="0">
                <a:solidFill>
                  <a:prstClr val="black"/>
                </a:solidFill>
                <a:latin typeface="微软雅黑" panose="020B0503020204020204" pitchFamily="34" charset="-122"/>
                <a:ea typeface="微软雅黑" panose="020B0503020204020204" pitchFamily="34" charset="-122"/>
              </a:rPr>
              <a:t>新中国成立后监督制度经历了曲折的发展</a:t>
            </a:r>
            <a:r>
              <a:rPr lang="en-US" altLang="zh-CN" sz="2000" b="1" dirty="0">
                <a:solidFill>
                  <a:prstClr val="black"/>
                </a:solidFill>
                <a:latin typeface="微软雅黑" panose="020B0503020204020204" pitchFamily="34" charset="-122"/>
                <a:ea typeface="微软雅黑" panose="020B0503020204020204" pitchFamily="34" charset="-122"/>
              </a:rPr>
              <a:t>,</a:t>
            </a:r>
            <a:r>
              <a:rPr lang="zh-CN" altLang="en-US" sz="2000" b="1" dirty="0">
                <a:solidFill>
                  <a:prstClr val="black"/>
                </a:solidFill>
                <a:latin typeface="微软雅黑" panose="020B0503020204020204" pitchFamily="34" charset="-122"/>
                <a:ea typeface="微软雅黑" panose="020B0503020204020204" pitchFamily="34" charset="-122"/>
              </a:rPr>
              <a:t>大体分为四阶段</a:t>
            </a:r>
            <a:r>
              <a:rPr lang="en-US" altLang="zh-CN" sz="2000" b="1" dirty="0">
                <a:solidFill>
                  <a:prstClr val="black"/>
                </a:solidFill>
                <a:latin typeface="微软雅黑" panose="020B0503020204020204" pitchFamily="34" charset="-122"/>
                <a:ea typeface="微软雅黑" panose="020B0503020204020204" pitchFamily="34" charset="-122"/>
              </a:rPr>
              <a:t>:</a:t>
            </a:r>
          </a:p>
          <a:p>
            <a:pPr>
              <a:lnSpc>
                <a:spcPct val="150000"/>
              </a:lnSpc>
            </a:pPr>
            <a:r>
              <a:rPr lang="en-US" altLang="zh-CN" sz="2000" b="1" dirty="0">
                <a:solidFill>
                  <a:prstClr val="black"/>
                </a:solidFill>
                <a:latin typeface="微软雅黑" panose="020B0503020204020204" pitchFamily="34" charset="-122"/>
                <a:ea typeface="微软雅黑" panose="020B0503020204020204" pitchFamily="34" charset="-122"/>
              </a:rPr>
              <a:t>(1)</a:t>
            </a:r>
            <a:r>
              <a:rPr lang="zh-CN" altLang="en-US" sz="2000" b="1" dirty="0">
                <a:solidFill>
                  <a:prstClr val="black"/>
                </a:solidFill>
                <a:latin typeface="微软雅黑" panose="020B0503020204020204" pitchFamily="34" charset="-122"/>
                <a:ea typeface="微软雅黑" panose="020B0503020204020204" pitchFamily="34" charset="-122"/>
              </a:rPr>
              <a:t>形成时期</a:t>
            </a:r>
            <a:r>
              <a:rPr lang="en-US" altLang="zh-CN" sz="2000" b="1" dirty="0">
                <a:solidFill>
                  <a:prstClr val="black"/>
                </a:solidFill>
                <a:latin typeface="微软雅黑" panose="020B0503020204020204" pitchFamily="34" charset="-122"/>
                <a:ea typeface="微软雅黑" panose="020B0503020204020204" pitchFamily="34" charset="-122"/>
              </a:rPr>
              <a:t>:1948</a:t>
            </a:r>
            <a:r>
              <a:rPr lang="zh-CN" altLang="en-US" sz="2000" b="1" dirty="0">
                <a:solidFill>
                  <a:prstClr val="black"/>
                </a:solidFill>
                <a:latin typeface="微软雅黑" panose="020B0503020204020204" pitchFamily="34" charset="-122"/>
                <a:ea typeface="微软雅黑" panose="020B0503020204020204" pitchFamily="34" charset="-122"/>
              </a:rPr>
              <a:t>年－</a:t>
            </a:r>
            <a:r>
              <a:rPr lang="en-US" altLang="zh-CN" sz="2000" b="1" dirty="0">
                <a:solidFill>
                  <a:prstClr val="black"/>
                </a:solidFill>
                <a:latin typeface="微软雅黑" panose="020B0503020204020204" pitchFamily="34" charset="-122"/>
                <a:ea typeface="微软雅黑" panose="020B0503020204020204" pitchFamily="34" charset="-122"/>
              </a:rPr>
              <a:t>1954</a:t>
            </a:r>
            <a:r>
              <a:rPr lang="zh-CN" altLang="en-US" sz="2000" b="1" dirty="0" smtClean="0">
                <a:solidFill>
                  <a:prstClr val="black"/>
                </a:solidFill>
                <a:latin typeface="微软雅黑" panose="020B0503020204020204" pitchFamily="34" charset="-122"/>
                <a:ea typeface="微软雅黑" panose="020B0503020204020204" pitchFamily="34" charset="-122"/>
              </a:rPr>
              <a:t>年   </a:t>
            </a:r>
            <a:r>
              <a:rPr lang="en-US" altLang="zh-CN" sz="2000" b="1" dirty="0" smtClean="0">
                <a:solidFill>
                  <a:prstClr val="black"/>
                </a:solidFill>
                <a:latin typeface="微软雅黑" panose="020B0503020204020204" pitchFamily="34" charset="-122"/>
                <a:ea typeface="微软雅黑" panose="020B0503020204020204" pitchFamily="34" charset="-122"/>
              </a:rPr>
              <a:t>(</a:t>
            </a:r>
            <a:r>
              <a:rPr lang="en-US" altLang="zh-CN" sz="2000" b="1" dirty="0">
                <a:solidFill>
                  <a:prstClr val="black"/>
                </a:solidFill>
                <a:latin typeface="微软雅黑" panose="020B0503020204020204" pitchFamily="34" charset="-122"/>
                <a:ea typeface="微软雅黑" panose="020B0503020204020204" pitchFamily="34" charset="-122"/>
              </a:rPr>
              <a:t>2)</a:t>
            </a:r>
            <a:r>
              <a:rPr lang="zh-CN" altLang="en-US" sz="2000" b="1" dirty="0">
                <a:solidFill>
                  <a:prstClr val="black"/>
                </a:solidFill>
                <a:latin typeface="微软雅黑" panose="020B0503020204020204" pitchFamily="34" charset="-122"/>
                <a:ea typeface="微软雅黑" panose="020B0503020204020204" pitchFamily="34" charset="-122"/>
              </a:rPr>
              <a:t>发展时期</a:t>
            </a:r>
            <a:r>
              <a:rPr lang="en-US" altLang="zh-CN" sz="2000" b="1" dirty="0">
                <a:solidFill>
                  <a:prstClr val="black"/>
                </a:solidFill>
                <a:latin typeface="微软雅黑" panose="020B0503020204020204" pitchFamily="34" charset="-122"/>
                <a:ea typeface="微软雅黑" panose="020B0503020204020204" pitchFamily="34" charset="-122"/>
              </a:rPr>
              <a:t>:1954</a:t>
            </a:r>
            <a:r>
              <a:rPr lang="zh-CN" altLang="en-US" sz="2000" b="1" dirty="0">
                <a:solidFill>
                  <a:prstClr val="black"/>
                </a:solidFill>
                <a:latin typeface="微软雅黑" panose="020B0503020204020204" pitchFamily="34" charset="-122"/>
                <a:ea typeface="微软雅黑" panose="020B0503020204020204" pitchFamily="34" charset="-122"/>
              </a:rPr>
              <a:t>年－</a:t>
            </a:r>
            <a:r>
              <a:rPr lang="en-US" altLang="zh-CN" sz="2000" b="1" dirty="0">
                <a:solidFill>
                  <a:prstClr val="black"/>
                </a:solidFill>
                <a:latin typeface="微软雅黑" panose="020B0503020204020204" pitchFamily="34" charset="-122"/>
                <a:ea typeface="微软雅黑" panose="020B0503020204020204" pitchFamily="34" charset="-122"/>
              </a:rPr>
              <a:t>1958</a:t>
            </a:r>
            <a:r>
              <a:rPr lang="zh-CN" altLang="en-US" sz="2000" b="1" dirty="0" smtClean="0">
                <a:solidFill>
                  <a:prstClr val="black"/>
                </a:solidFill>
                <a:latin typeface="微软雅黑" panose="020B0503020204020204" pitchFamily="34" charset="-122"/>
                <a:ea typeface="微软雅黑" panose="020B0503020204020204" pitchFamily="34" charset="-122"/>
              </a:rPr>
              <a:t>年</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a:solidFill>
                  <a:prstClr val="black"/>
                </a:solidFill>
                <a:latin typeface="微软雅黑" panose="020B0503020204020204" pitchFamily="34" charset="-122"/>
                <a:ea typeface="微软雅黑" panose="020B0503020204020204" pitchFamily="34" charset="-122"/>
              </a:rPr>
              <a:t>(3)</a:t>
            </a:r>
            <a:r>
              <a:rPr lang="zh-CN" altLang="en-US" sz="2000" b="1" dirty="0">
                <a:solidFill>
                  <a:prstClr val="black"/>
                </a:solidFill>
                <a:latin typeface="微软雅黑" panose="020B0503020204020204" pitchFamily="34" charset="-122"/>
                <a:ea typeface="微软雅黑" panose="020B0503020204020204" pitchFamily="34" charset="-122"/>
              </a:rPr>
              <a:t>停滞时期</a:t>
            </a:r>
            <a:r>
              <a:rPr lang="en-US" altLang="zh-CN" sz="2000" b="1" dirty="0">
                <a:solidFill>
                  <a:prstClr val="black"/>
                </a:solidFill>
                <a:latin typeface="微软雅黑" panose="020B0503020204020204" pitchFamily="34" charset="-122"/>
                <a:ea typeface="微软雅黑" panose="020B0503020204020204" pitchFamily="34" charset="-122"/>
              </a:rPr>
              <a:t>:1959</a:t>
            </a:r>
            <a:r>
              <a:rPr lang="zh-CN" altLang="en-US" sz="2000" b="1" dirty="0">
                <a:solidFill>
                  <a:prstClr val="black"/>
                </a:solidFill>
                <a:latin typeface="微软雅黑" panose="020B0503020204020204" pitchFamily="34" charset="-122"/>
                <a:ea typeface="微软雅黑" panose="020B0503020204020204" pitchFamily="34" charset="-122"/>
              </a:rPr>
              <a:t>年－</a:t>
            </a:r>
            <a:r>
              <a:rPr lang="en-US" altLang="zh-CN" sz="2000" b="1" dirty="0">
                <a:solidFill>
                  <a:prstClr val="black"/>
                </a:solidFill>
                <a:latin typeface="微软雅黑" panose="020B0503020204020204" pitchFamily="34" charset="-122"/>
                <a:ea typeface="微软雅黑" panose="020B0503020204020204" pitchFamily="34" charset="-122"/>
              </a:rPr>
              <a:t>1978</a:t>
            </a:r>
            <a:r>
              <a:rPr lang="zh-CN" altLang="en-US" sz="2000" b="1" dirty="0" smtClean="0">
                <a:solidFill>
                  <a:prstClr val="black"/>
                </a:solidFill>
                <a:latin typeface="微软雅黑" panose="020B0503020204020204" pitchFamily="34" charset="-122"/>
                <a:ea typeface="微软雅黑" panose="020B0503020204020204" pitchFamily="34" charset="-122"/>
              </a:rPr>
              <a:t>年</a:t>
            </a:r>
            <a:r>
              <a:rPr lang="en-US" altLang="zh-CN" sz="2000" b="1" dirty="0">
                <a:solidFill>
                  <a:prstClr val="black"/>
                </a:solidFill>
                <a:latin typeface="微软雅黑" panose="020B0503020204020204" pitchFamily="34" charset="-122"/>
                <a:ea typeface="微软雅黑" panose="020B0503020204020204" pitchFamily="34" charset="-122"/>
              </a:rPr>
              <a:t> </a:t>
            </a:r>
            <a:r>
              <a:rPr lang="en-US" altLang="zh-CN" sz="2000" b="1" dirty="0" smtClean="0">
                <a:solidFill>
                  <a:prstClr val="black"/>
                </a:solidFill>
                <a:latin typeface="微软雅黑" panose="020B0503020204020204" pitchFamily="34" charset="-122"/>
                <a:ea typeface="微软雅黑" panose="020B0503020204020204" pitchFamily="34" charset="-122"/>
              </a:rPr>
              <a:t>  (</a:t>
            </a:r>
            <a:r>
              <a:rPr lang="en-US" altLang="zh-CN" sz="2000" b="1" dirty="0">
                <a:solidFill>
                  <a:prstClr val="black"/>
                </a:solidFill>
                <a:latin typeface="微软雅黑" panose="020B0503020204020204" pitchFamily="34" charset="-122"/>
                <a:ea typeface="微软雅黑" panose="020B0503020204020204" pitchFamily="34" charset="-122"/>
              </a:rPr>
              <a:t>4)</a:t>
            </a:r>
            <a:r>
              <a:rPr lang="zh-CN" altLang="en-US" sz="2000" b="1" dirty="0">
                <a:solidFill>
                  <a:prstClr val="black"/>
                </a:solidFill>
                <a:latin typeface="微软雅黑" panose="020B0503020204020204" pitchFamily="34" charset="-122"/>
                <a:ea typeface="微软雅黑" panose="020B0503020204020204" pitchFamily="34" charset="-122"/>
              </a:rPr>
              <a:t>恢复与发展时期</a:t>
            </a:r>
            <a:r>
              <a:rPr lang="en-US" altLang="zh-CN" sz="2000" b="1" dirty="0">
                <a:solidFill>
                  <a:prstClr val="black"/>
                </a:solidFill>
                <a:latin typeface="微软雅黑" panose="020B0503020204020204" pitchFamily="34" charset="-122"/>
                <a:ea typeface="微软雅黑" panose="020B0503020204020204" pitchFamily="34" charset="-122"/>
              </a:rPr>
              <a:t>:1978</a:t>
            </a:r>
            <a:r>
              <a:rPr lang="zh-CN" altLang="en-US" sz="2000" b="1" dirty="0">
                <a:solidFill>
                  <a:prstClr val="black"/>
                </a:solidFill>
                <a:latin typeface="微软雅黑" panose="020B0503020204020204" pitchFamily="34" charset="-122"/>
                <a:ea typeface="微软雅黑" panose="020B0503020204020204" pitchFamily="34" charset="-122"/>
              </a:rPr>
              <a:t>年至今</a:t>
            </a:r>
            <a:endParaRPr lang="zh-CN" altLang="en-US" sz="2000" b="1" dirty="0">
              <a:solidFill>
                <a:prstClr val="black"/>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518840" y="399446"/>
            <a:ext cx="5734262" cy="923330"/>
          </a:xfrm>
          <a:prstGeom prst="rect">
            <a:avLst/>
          </a:prstGeom>
          <a:noFill/>
        </p:spPr>
        <p:txBody>
          <a:bodyPr wrap="none" rtlCol="0">
            <a:spAutoFit/>
          </a:bodyPr>
          <a:lstStyle/>
          <a:p>
            <a:pPr algn="l">
              <a:lnSpc>
                <a:spcPct val="150000"/>
              </a:lnSpc>
            </a:pPr>
            <a:r>
              <a:rPr lang="en-US" altLang="zh-CN" sz="3600" b="1" dirty="0" smtClean="0">
                <a:solidFill>
                  <a:prstClr val="black"/>
                </a:solidFill>
                <a:latin typeface="微软雅黑" panose="020B0503020204020204" pitchFamily="34" charset="-122"/>
                <a:ea typeface="微软雅黑" panose="020B0503020204020204" pitchFamily="34" charset="-122"/>
              </a:rPr>
              <a:t>4.2.2</a:t>
            </a:r>
            <a:r>
              <a:rPr lang="zh-CN" altLang="en-US" sz="3600" b="1" dirty="0">
                <a:solidFill>
                  <a:prstClr val="black"/>
                </a:solidFill>
                <a:latin typeface="微软雅黑" panose="020B0503020204020204" pitchFamily="34" charset="-122"/>
                <a:ea typeface="微软雅黑" panose="020B0503020204020204" pitchFamily="34" charset="-122"/>
              </a:rPr>
              <a:t> </a:t>
            </a:r>
            <a:r>
              <a:rPr lang="zh-CN" altLang="en-US" sz="3600" b="1" dirty="0" smtClean="0">
                <a:solidFill>
                  <a:prstClr val="black"/>
                </a:solidFill>
                <a:latin typeface="微软雅黑" panose="020B0503020204020204" pitchFamily="34" charset="-122"/>
                <a:ea typeface="微软雅黑" panose="020B0503020204020204" pitchFamily="34" charset="-122"/>
              </a:rPr>
              <a:t> </a:t>
            </a:r>
            <a:r>
              <a:rPr lang="zh-CN" altLang="en-US" sz="3600" b="1" dirty="0" smtClean="0">
                <a:solidFill>
                  <a:prstClr val="black"/>
                </a:solidFill>
                <a:latin typeface="微软雅黑" panose="020B0503020204020204" pitchFamily="34" charset="-122"/>
                <a:ea typeface="微软雅黑" panose="020B0503020204020204" pitchFamily="34" charset="-122"/>
              </a:rPr>
              <a:t>我国</a:t>
            </a:r>
            <a:r>
              <a:rPr lang="zh-CN" altLang="en-US" sz="3600" b="1" dirty="0">
                <a:solidFill>
                  <a:prstClr val="black"/>
                </a:solidFill>
                <a:latin typeface="微软雅黑" panose="020B0503020204020204" pitchFamily="34" charset="-122"/>
                <a:ea typeface="微软雅黑" panose="020B0503020204020204" pitchFamily="34" charset="-122"/>
              </a:rPr>
              <a:t>的政策监控机制</a:t>
            </a:r>
          </a:p>
        </p:txBody>
      </p:sp>
      <p:sp>
        <p:nvSpPr>
          <p:cNvPr id="8" name="TextBox 7"/>
          <p:cNvSpPr txBox="1"/>
          <p:nvPr/>
        </p:nvSpPr>
        <p:spPr>
          <a:xfrm>
            <a:off x="518841" y="1294378"/>
            <a:ext cx="5519460" cy="3600986"/>
          </a:xfrm>
          <a:prstGeom prst="rect">
            <a:avLst/>
          </a:prstGeom>
          <a:noFill/>
        </p:spPr>
        <p:txBody>
          <a:bodyPr wrap="none" rtlCol="0">
            <a:spAutoFit/>
          </a:bodyPr>
          <a:lstStyle/>
          <a:p>
            <a:pPr algn="l">
              <a:lnSpc>
                <a:spcPct val="150000"/>
              </a:lnSpc>
            </a:pPr>
            <a:r>
              <a:rPr lang="zh-CN" altLang="en-US" sz="3200" b="1" dirty="0" smtClean="0">
                <a:solidFill>
                  <a:prstClr val="black"/>
                </a:solidFill>
                <a:latin typeface="微软雅黑" panose="020B0503020204020204" pitchFamily="34" charset="-122"/>
                <a:ea typeface="微软雅黑" panose="020B0503020204020204" pitchFamily="34" charset="-122"/>
              </a:rPr>
              <a:t>二、</a:t>
            </a:r>
            <a:r>
              <a:rPr lang="zh-CN" altLang="en-US" sz="3200" b="1" dirty="0">
                <a:solidFill>
                  <a:prstClr val="black"/>
                </a:solidFill>
                <a:latin typeface="微软雅黑" panose="020B0503020204020204" pitchFamily="34" charset="-122"/>
                <a:ea typeface="微软雅黑" panose="020B0503020204020204" pitchFamily="34" charset="-122"/>
              </a:rPr>
              <a:t>目前我国的政策监控</a:t>
            </a:r>
            <a:r>
              <a:rPr lang="zh-CN" altLang="en-US" sz="3200" b="1" dirty="0" smtClean="0">
                <a:solidFill>
                  <a:prstClr val="black"/>
                </a:solidFill>
                <a:latin typeface="微软雅黑" panose="020B0503020204020204" pitchFamily="34" charset="-122"/>
                <a:ea typeface="微软雅黑" panose="020B0503020204020204" pitchFamily="34" charset="-122"/>
              </a:rPr>
              <a:t>机制</a:t>
            </a:r>
            <a:endParaRPr lang="en-US" altLang="zh-CN" sz="32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a:solidFill>
                  <a:prstClr val="black"/>
                </a:solidFill>
                <a:latin typeface="微软雅黑" panose="020B0503020204020204" pitchFamily="34" charset="-122"/>
                <a:ea typeface="微软雅黑" panose="020B0503020204020204" pitchFamily="34" charset="-122"/>
              </a:rPr>
              <a:t>1.</a:t>
            </a:r>
            <a:r>
              <a:rPr lang="zh-CN" altLang="en-US" sz="2000" b="1" dirty="0">
                <a:solidFill>
                  <a:prstClr val="black"/>
                </a:solidFill>
                <a:latin typeface="微软雅黑" panose="020B0503020204020204" pitchFamily="34" charset="-122"/>
                <a:ea typeface="微软雅黑" panose="020B0503020204020204" pitchFamily="34" charset="-122"/>
              </a:rPr>
              <a:t>人民代表大会的政策</a:t>
            </a:r>
            <a:r>
              <a:rPr lang="zh-CN" altLang="en-US" sz="2000" b="1" dirty="0" smtClean="0">
                <a:solidFill>
                  <a:prstClr val="black"/>
                </a:solidFill>
                <a:latin typeface="微软雅黑" panose="020B0503020204020204" pitchFamily="34" charset="-122"/>
                <a:ea typeface="微软雅黑" panose="020B0503020204020204" pitchFamily="34" charset="-122"/>
              </a:rPr>
              <a:t>监控</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a:solidFill>
                  <a:prstClr val="black"/>
                </a:solidFill>
                <a:latin typeface="微软雅黑" panose="020B0503020204020204" pitchFamily="34" charset="-122"/>
                <a:ea typeface="微软雅黑" panose="020B0503020204020204" pitchFamily="34" charset="-122"/>
              </a:rPr>
              <a:t>2.</a:t>
            </a:r>
            <a:r>
              <a:rPr lang="zh-CN" altLang="en-US" sz="2000" b="1" dirty="0">
                <a:solidFill>
                  <a:prstClr val="black"/>
                </a:solidFill>
                <a:latin typeface="微软雅黑" panose="020B0503020204020204" pitchFamily="34" charset="-122"/>
                <a:ea typeface="微软雅黑" panose="020B0503020204020204" pitchFamily="34" charset="-122"/>
              </a:rPr>
              <a:t>行政机关的政策</a:t>
            </a:r>
            <a:r>
              <a:rPr lang="zh-CN" altLang="en-US" sz="2000" b="1" dirty="0" smtClean="0">
                <a:solidFill>
                  <a:prstClr val="black"/>
                </a:solidFill>
                <a:latin typeface="微软雅黑" panose="020B0503020204020204" pitchFamily="34" charset="-122"/>
                <a:ea typeface="微软雅黑" panose="020B0503020204020204" pitchFamily="34" charset="-122"/>
              </a:rPr>
              <a:t>监控</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a:solidFill>
                  <a:prstClr val="black"/>
                </a:solidFill>
                <a:latin typeface="微软雅黑" panose="020B0503020204020204" pitchFamily="34" charset="-122"/>
                <a:ea typeface="微软雅黑" panose="020B0503020204020204" pitchFamily="34" charset="-122"/>
              </a:rPr>
              <a:t>3.</a:t>
            </a:r>
            <a:r>
              <a:rPr lang="zh-CN" altLang="en-US" sz="2000" b="1" dirty="0">
                <a:solidFill>
                  <a:prstClr val="black"/>
                </a:solidFill>
                <a:latin typeface="微软雅黑" panose="020B0503020204020204" pitchFamily="34" charset="-122"/>
                <a:ea typeface="微软雅黑" panose="020B0503020204020204" pitchFamily="34" charset="-122"/>
              </a:rPr>
              <a:t>司法机关的政策</a:t>
            </a:r>
            <a:r>
              <a:rPr lang="zh-CN" altLang="en-US" sz="2000" b="1" dirty="0" smtClean="0">
                <a:solidFill>
                  <a:prstClr val="black"/>
                </a:solidFill>
                <a:latin typeface="微软雅黑" panose="020B0503020204020204" pitchFamily="34" charset="-122"/>
                <a:ea typeface="微软雅黑" panose="020B0503020204020204" pitchFamily="34" charset="-122"/>
              </a:rPr>
              <a:t>监控</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a:solidFill>
                  <a:prstClr val="black"/>
                </a:solidFill>
                <a:latin typeface="微软雅黑" panose="020B0503020204020204" pitchFamily="34" charset="-122"/>
                <a:ea typeface="微软雅黑" panose="020B0503020204020204" pitchFamily="34" charset="-122"/>
              </a:rPr>
              <a:t>4.</a:t>
            </a:r>
            <a:r>
              <a:rPr lang="zh-CN" altLang="en-US" sz="2000" b="1" dirty="0">
                <a:solidFill>
                  <a:prstClr val="black"/>
                </a:solidFill>
                <a:latin typeface="微软雅黑" panose="020B0503020204020204" pitchFamily="34" charset="-122"/>
                <a:ea typeface="微软雅黑" panose="020B0503020204020204" pitchFamily="34" charset="-122"/>
              </a:rPr>
              <a:t>中国共产党的政策</a:t>
            </a:r>
            <a:r>
              <a:rPr lang="zh-CN" altLang="en-US" sz="2000" b="1" dirty="0" smtClean="0">
                <a:solidFill>
                  <a:prstClr val="black"/>
                </a:solidFill>
                <a:latin typeface="微软雅黑" panose="020B0503020204020204" pitchFamily="34" charset="-122"/>
                <a:ea typeface="微软雅黑" panose="020B0503020204020204" pitchFamily="34" charset="-122"/>
              </a:rPr>
              <a:t>监控</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a:solidFill>
                  <a:prstClr val="black"/>
                </a:solidFill>
                <a:latin typeface="微软雅黑" panose="020B0503020204020204" pitchFamily="34" charset="-122"/>
                <a:ea typeface="微软雅黑" panose="020B0503020204020204" pitchFamily="34" charset="-122"/>
              </a:rPr>
              <a:t>5.</a:t>
            </a:r>
            <a:r>
              <a:rPr lang="zh-CN" altLang="en-US" sz="2000" b="1" dirty="0">
                <a:solidFill>
                  <a:prstClr val="black"/>
                </a:solidFill>
                <a:latin typeface="微软雅黑" panose="020B0503020204020204" pitchFamily="34" charset="-122"/>
                <a:ea typeface="微软雅黑" panose="020B0503020204020204" pitchFamily="34" charset="-122"/>
              </a:rPr>
              <a:t>民主党派对政策的</a:t>
            </a:r>
            <a:r>
              <a:rPr lang="zh-CN" altLang="en-US" sz="2000" b="1" dirty="0" smtClean="0">
                <a:solidFill>
                  <a:prstClr val="black"/>
                </a:solidFill>
                <a:latin typeface="微软雅黑" panose="020B0503020204020204" pitchFamily="34" charset="-122"/>
                <a:ea typeface="微软雅黑" panose="020B0503020204020204" pitchFamily="34" charset="-122"/>
              </a:rPr>
              <a:t>监控</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a:solidFill>
                  <a:prstClr val="black"/>
                </a:solidFill>
                <a:latin typeface="微软雅黑" panose="020B0503020204020204" pitchFamily="34" charset="-122"/>
                <a:ea typeface="微软雅黑" panose="020B0503020204020204" pitchFamily="34" charset="-122"/>
              </a:rPr>
              <a:t>6.</a:t>
            </a:r>
            <a:r>
              <a:rPr lang="zh-CN" altLang="en-US" sz="2000" b="1" dirty="0">
                <a:solidFill>
                  <a:prstClr val="black"/>
                </a:solidFill>
                <a:latin typeface="微软雅黑" panose="020B0503020204020204" pitchFamily="34" charset="-122"/>
                <a:ea typeface="微软雅黑" panose="020B0503020204020204" pitchFamily="34" charset="-122"/>
              </a:rPr>
              <a:t>人民群众及人民团体的政策监控</a:t>
            </a:r>
            <a:endParaRPr lang="zh-CN" altLang="en-US" sz="2000" b="1" dirty="0">
              <a:solidFill>
                <a:prstClr val="black"/>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7415503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518840" y="493682"/>
            <a:ext cx="5134739" cy="923330"/>
          </a:xfrm>
          <a:prstGeom prst="rect">
            <a:avLst/>
          </a:prstGeom>
          <a:noFill/>
        </p:spPr>
        <p:txBody>
          <a:bodyPr wrap="none" rtlCol="0">
            <a:spAutoFit/>
          </a:bodyPr>
          <a:lstStyle/>
          <a:p>
            <a:pPr algn="l">
              <a:lnSpc>
                <a:spcPct val="150000"/>
              </a:lnSpc>
            </a:pPr>
            <a:r>
              <a:rPr lang="en-US" altLang="zh-CN" sz="3600" b="1" dirty="0" smtClean="0">
                <a:latin typeface="微软雅黑" panose="020B0503020204020204" pitchFamily="34" charset="-122"/>
                <a:ea typeface="微软雅黑" panose="020B0503020204020204" pitchFamily="34" charset="-122"/>
              </a:rPr>
              <a:t>4.1.1 </a:t>
            </a:r>
            <a:r>
              <a:rPr lang="zh-CN" altLang="en-US" sz="3600" b="1" dirty="0" smtClean="0">
                <a:latin typeface="微软雅黑" panose="020B0503020204020204" pitchFamily="34" charset="-122"/>
                <a:ea typeface="微软雅黑" panose="020B0503020204020204" pitchFamily="34" charset="-122"/>
              </a:rPr>
              <a:t>公共</a:t>
            </a:r>
            <a:r>
              <a:rPr lang="zh-CN" altLang="en-US" sz="3600" b="1" dirty="0">
                <a:latin typeface="微软雅黑" panose="020B0503020204020204" pitchFamily="34" charset="-122"/>
                <a:ea typeface="微软雅黑" panose="020B0503020204020204" pitchFamily="34" charset="-122"/>
              </a:rPr>
              <a:t>政策监控概述</a:t>
            </a:r>
          </a:p>
        </p:txBody>
      </p:sp>
      <p:sp>
        <p:nvSpPr>
          <p:cNvPr id="5" name="TextBox 4"/>
          <p:cNvSpPr txBox="1"/>
          <p:nvPr/>
        </p:nvSpPr>
        <p:spPr>
          <a:xfrm>
            <a:off x="547822" y="1529648"/>
            <a:ext cx="8294258" cy="2492990"/>
          </a:xfrm>
          <a:prstGeom prst="rect">
            <a:avLst/>
          </a:prstGeom>
          <a:noFill/>
        </p:spPr>
        <p:txBody>
          <a:bodyPr wrap="none" rtlCol="0">
            <a:spAutoFit/>
          </a:bodyPr>
          <a:lstStyle/>
          <a:p>
            <a:pPr>
              <a:lnSpc>
                <a:spcPct val="150000"/>
              </a:lnSpc>
            </a:pPr>
            <a:r>
              <a:rPr lang="zh-CN" altLang="en-US" sz="3200" b="1" dirty="0" smtClean="0">
                <a:latin typeface="微软雅黑" panose="020B0503020204020204" pitchFamily="34" charset="-122"/>
                <a:ea typeface="微软雅黑" panose="020B0503020204020204" pitchFamily="34" charset="-122"/>
              </a:rPr>
              <a:t>二、公共</a:t>
            </a:r>
            <a:r>
              <a:rPr lang="zh-CN" altLang="en-US" sz="3200" b="1" dirty="0">
                <a:latin typeface="微软雅黑" panose="020B0503020204020204" pitchFamily="34" charset="-122"/>
                <a:ea typeface="微软雅黑" panose="020B0503020204020204" pitchFamily="34" charset="-122"/>
              </a:rPr>
              <a:t>政策的基本含义    </a:t>
            </a:r>
          </a:p>
          <a:p>
            <a:pPr>
              <a:lnSpc>
                <a:spcPct val="150000"/>
              </a:lnSpc>
            </a:pPr>
            <a:r>
              <a:rPr lang="en-US" altLang="zh-CN" sz="2000" b="1" dirty="0">
                <a:latin typeface="微软雅黑" panose="020B0503020204020204" pitchFamily="34" charset="-122"/>
                <a:ea typeface="微软雅黑" panose="020B0503020204020204" pitchFamily="34" charset="-122"/>
              </a:rPr>
              <a:t>1</a:t>
            </a:r>
            <a:r>
              <a:rPr lang="zh-CN" altLang="en-US" sz="2000" b="1" dirty="0">
                <a:latin typeface="微软雅黑" panose="020B0503020204020204" pitchFamily="34" charset="-122"/>
                <a:ea typeface="微软雅黑" panose="020B0503020204020204" pitchFamily="34" charset="-122"/>
              </a:rPr>
              <a:t>．公共政策制定的主体是掌握着公共权力，能够做出权威性决定的</a:t>
            </a:r>
            <a:r>
              <a:rPr lang="zh-CN" altLang="en-US" sz="2000" b="1" dirty="0" smtClean="0">
                <a:latin typeface="微软雅黑" panose="020B0503020204020204" pitchFamily="34" charset="-122"/>
                <a:ea typeface="微软雅黑" panose="020B0503020204020204" pitchFamily="34" charset="-122"/>
              </a:rPr>
              <a:t>组织</a:t>
            </a:r>
            <a:endParaRPr lang="en-US" altLang="zh-CN" sz="2000" b="1" dirty="0" smtClean="0">
              <a:latin typeface="微软雅黑" panose="020B0503020204020204" pitchFamily="34" charset="-122"/>
              <a:ea typeface="微软雅黑" panose="020B0503020204020204" pitchFamily="34" charset="-122"/>
            </a:endParaRPr>
          </a:p>
          <a:p>
            <a:pPr>
              <a:lnSpc>
                <a:spcPct val="150000"/>
              </a:lnSpc>
            </a:pPr>
            <a:r>
              <a:rPr lang="zh-CN" altLang="en-US" sz="2000" b="1" dirty="0" smtClean="0">
                <a:latin typeface="微软雅黑" panose="020B0503020204020204" pitchFamily="34" charset="-122"/>
                <a:ea typeface="微软雅黑" panose="020B0503020204020204" pitchFamily="34" charset="-122"/>
              </a:rPr>
              <a:t>与</a:t>
            </a:r>
            <a:r>
              <a:rPr lang="zh-CN" altLang="en-US" sz="2000" b="1" dirty="0">
                <a:latin typeface="微软雅黑" panose="020B0503020204020204" pitchFamily="34" charset="-122"/>
                <a:ea typeface="微软雅黑" panose="020B0503020204020204" pitchFamily="34" charset="-122"/>
              </a:rPr>
              <a:t>个人。 </a:t>
            </a:r>
          </a:p>
          <a:p>
            <a:pPr>
              <a:lnSpc>
                <a:spcPct val="150000"/>
              </a:lnSpc>
            </a:pPr>
            <a:r>
              <a:rPr lang="en-US" altLang="zh-CN" sz="2000" b="1" dirty="0">
                <a:latin typeface="微软雅黑" panose="020B0503020204020204" pitchFamily="34" charset="-122"/>
                <a:ea typeface="微软雅黑" panose="020B0503020204020204" pitchFamily="34" charset="-122"/>
              </a:rPr>
              <a:t>2</a:t>
            </a:r>
            <a:r>
              <a:rPr lang="zh-CN" altLang="en-US" sz="2000" b="1" dirty="0">
                <a:latin typeface="微软雅黑" panose="020B0503020204020204" pitchFamily="34" charset="-122"/>
                <a:ea typeface="微软雅黑" panose="020B0503020204020204" pitchFamily="34" charset="-122"/>
              </a:rPr>
              <a:t>．公共政策制定过程是一种利益的分配过程</a:t>
            </a:r>
            <a:r>
              <a:rPr lang="zh-CN" altLang="en-US" sz="3200" b="1" dirty="0">
                <a:latin typeface="微软雅黑" panose="020B0503020204020204" pitchFamily="34" charset="-122"/>
                <a:ea typeface="微软雅黑" panose="020B0503020204020204" pitchFamily="34" charset="-122"/>
              </a:rPr>
              <a:t>。</a:t>
            </a:r>
            <a:endParaRPr lang="zh-CN" altLang="en-US" sz="3200" b="1" dirty="0" smtClean="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6" name="TextBox 5"/>
          <p:cNvSpPr txBox="1"/>
          <p:nvPr/>
        </p:nvSpPr>
        <p:spPr>
          <a:xfrm>
            <a:off x="574945" y="1392882"/>
            <a:ext cx="8392041" cy="3323987"/>
          </a:xfrm>
          <a:prstGeom prst="rect">
            <a:avLst/>
          </a:prstGeom>
          <a:noFill/>
        </p:spPr>
        <p:txBody>
          <a:bodyPr wrap="none" rtlCol="0">
            <a:spAutoFit/>
          </a:bodyPr>
          <a:lstStyle/>
          <a:p>
            <a:pPr>
              <a:lnSpc>
                <a:spcPct val="150000"/>
              </a:lnSpc>
            </a:pPr>
            <a:r>
              <a:rPr lang="zh-CN" altLang="en-US" sz="2000" b="1" dirty="0">
                <a:solidFill>
                  <a:prstClr val="black"/>
                </a:solidFill>
                <a:latin typeface="微软雅黑" panose="020B0503020204020204" pitchFamily="34" charset="-122"/>
                <a:ea typeface="微软雅黑" panose="020B0503020204020204" pitchFamily="34" charset="-122"/>
              </a:rPr>
              <a:t>一、在经过了几十年的建设与运行之后，我国已形成了一个较为完善</a:t>
            </a:r>
            <a:r>
              <a:rPr lang="zh-CN" altLang="en-US" sz="2000" b="1" dirty="0" smtClean="0">
                <a:solidFill>
                  <a:prstClr val="black"/>
                </a:solidFill>
                <a:latin typeface="微软雅黑" panose="020B0503020204020204" pitchFamily="34" charset="-122"/>
                <a:ea typeface="微软雅黑" panose="020B0503020204020204" pitchFamily="34" charset="-122"/>
              </a:rPr>
              <a:t>的</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政策</a:t>
            </a:r>
            <a:r>
              <a:rPr lang="zh-CN" altLang="en-US" sz="2000" b="1" dirty="0">
                <a:solidFill>
                  <a:prstClr val="black"/>
                </a:solidFill>
                <a:latin typeface="微软雅黑" panose="020B0503020204020204" pitchFamily="34" charset="-122"/>
                <a:ea typeface="微软雅黑" panose="020B0503020204020204" pitchFamily="34" charset="-122"/>
              </a:rPr>
              <a:t>监控机制体系，对公共政策的整个过程进行了有力的监督与控制</a:t>
            </a:r>
            <a:r>
              <a:rPr lang="zh-CN" altLang="en-US" sz="2000" b="1" dirty="0" smtClean="0">
                <a:solidFill>
                  <a:prstClr val="black"/>
                </a:solidFill>
                <a:latin typeface="微软雅黑" panose="020B0503020204020204" pitchFamily="34" charset="-122"/>
                <a:ea typeface="微软雅黑" panose="020B0503020204020204" pitchFamily="34" charset="-122"/>
              </a:rPr>
              <a:t>。</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由人民代表大会、国务院及地方各级人民政府、人民法院、人民检察院、</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中国共产党</a:t>
            </a:r>
            <a:r>
              <a:rPr lang="zh-CN" altLang="en-US" sz="2000" b="1" dirty="0">
                <a:solidFill>
                  <a:prstClr val="black"/>
                </a:solidFill>
                <a:latin typeface="微软雅黑" panose="020B0503020204020204" pitchFamily="34" charset="-122"/>
                <a:ea typeface="微软雅黑" panose="020B0503020204020204" pitchFamily="34" charset="-122"/>
              </a:rPr>
              <a:t>、人民政协、各种人民团体、社会舆论等所构成的政策</a:t>
            </a:r>
            <a:r>
              <a:rPr lang="zh-CN" altLang="en-US" sz="2000" b="1" dirty="0" smtClean="0">
                <a:solidFill>
                  <a:prstClr val="black"/>
                </a:solidFill>
                <a:latin typeface="微软雅黑" panose="020B0503020204020204" pitchFamily="34" charset="-122"/>
                <a:ea typeface="微软雅黑" panose="020B0503020204020204" pitchFamily="34" charset="-122"/>
              </a:rPr>
              <a:t>监控</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机制</a:t>
            </a:r>
            <a:r>
              <a:rPr lang="zh-CN" altLang="en-US" sz="2000" b="1" dirty="0">
                <a:solidFill>
                  <a:prstClr val="black"/>
                </a:solidFill>
                <a:latin typeface="微软雅黑" panose="020B0503020204020204" pitchFamily="34" charset="-122"/>
                <a:ea typeface="微软雅黑" panose="020B0503020204020204" pitchFamily="34" charset="-122"/>
              </a:rPr>
              <a:t>，对公共政策的制定、采纳、执行、调整、终止等，都起着积极</a:t>
            </a:r>
            <a:r>
              <a:rPr lang="zh-CN" altLang="en-US" sz="2000" b="1" dirty="0" smtClean="0">
                <a:solidFill>
                  <a:prstClr val="black"/>
                </a:solidFill>
                <a:latin typeface="微软雅黑" panose="020B0503020204020204" pitchFamily="34" charset="-122"/>
                <a:ea typeface="微软雅黑" panose="020B0503020204020204" pitchFamily="34" charset="-122"/>
              </a:rPr>
              <a:t>作</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用</a:t>
            </a:r>
            <a:r>
              <a:rPr lang="zh-CN" altLang="en-US" sz="2000" b="1" dirty="0">
                <a:solidFill>
                  <a:prstClr val="black"/>
                </a:solidFill>
                <a:latin typeface="微软雅黑" panose="020B0503020204020204" pitchFamily="34" charset="-122"/>
                <a:ea typeface="微软雅黑" panose="020B0503020204020204" pitchFamily="34" charset="-122"/>
              </a:rPr>
              <a:t>，而各种政策监控主体既明确分工</a:t>
            </a:r>
            <a:r>
              <a:rPr lang="zh-CN" altLang="en-US" sz="2000" b="1" dirty="0" smtClean="0">
                <a:solidFill>
                  <a:prstClr val="black"/>
                </a:solidFill>
                <a:latin typeface="微软雅黑" panose="020B0503020204020204" pitchFamily="34" charset="-122"/>
                <a:ea typeface="微软雅黑" panose="020B0503020204020204" pitchFamily="34" charset="-122"/>
              </a:rPr>
              <a:t>，又</a:t>
            </a:r>
            <a:r>
              <a:rPr lang="zh-CN" altLang="en-US" sz="2000" b="1" dirty="0">
                <a:solidFill>
                  <a:prstClr val="black"/>
                </a:solidFill>
                <a:latin typeface="微软雅黑" panose="020B0503020204020204" pitchFamily="34" charset="-122"/>
                <a:ea typeface="微软雅黑" panose="020B0503020204020204" pitchFamily="34" charset="-122"/>
              </a:rPr>
              <a:t>密切协作，对提高公共政策</a:t>
            </a:r>
            <a:r>
              <a:rPr lang="zh-CN" altLang="en-US" sz="2000" b="1" dirty="0" smtClean="0">
                <a:solidFill>
                  <a:prstClr val="black"/>
                </a:solidFill>
                <a:latin typeface="微软雅黑" panose="020B0503020204020204" pitchFamily="34" charset="-122"/>
                <a:ea typeface="微软雅黑" panose="020B0503020204020204" pitchFamily="34" charset="-122"/>
              </a:rPr>
              <a:t>的</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制定</a:t>
            </a:r>
            <a:r>
              <a:rPr lang="zh-CN" altLang="en-US" sz="2000" b="1" dirty="0">
                <a:solidFill>
                  <a:prstClr val="black"/>
                </a:solidFill>
                <a:latin typeface="微软雅黑" panose="020B0503020204020204" pitchFamily="34" charset="-122"/>
                <a:ea typeface="微软雅黑" panose="020B0503020204020204" pitchFamily="34" charset="-122"/>
              </a:rPr>
              <a:t>与执行的质量，对于提高政策绩效、实现政策目标，更有助益。</a:t>
            </a:r>
            <a:endParaRPr lang="zh-CN" altLang="en-US" sz="2000" b="1" dirty="0">
              <a:solidFill>
                <a:prstClr val="black"/>
              </a:solidFill>
              <a:latin typeface="微软雅黑" panose="020B0503020204020204" pitchFamily="34" charset="-122"/>
              <a:ea typeface="微软雅黑" panose="020B0503020204020204" pitchFamily="34" charset="-122"/>
            </a:endParaRPr>
          </a:p>
        </p:txBody>
      </p:sp>
      <p:sp>
        <p:nvSpPr>
          <p:cNvPr id="4" name="TextBox 2"/>
          <p:cNvSpPr txBox="1"/>
          <p:nvPr/>
        </p:nvSpPr>
        <p:spPr>
          <a:xfrm>
            <a:off x="518841" y="469552"/>
            <a:ext cx="8504251" cy="923330"/>
          </a:xfrm>
          <a:prstGeom prst="rect">
            <a:avLst/>
          </a:prstGeom>
          <a:noFill/>
        </p:spPr>
        <p:txBody>
          <a:bodyPr wrap="none" rtlCol="0">
            <a:spAutoFit/>
          </a:bodyPr>
          <a:lstStyle/>
          <a:p>
            <a:pPr algn="l">
              <a:lnSpc>
                <a:spcPct val="150000"/>
              </a:lnSpc>
            </a:pPr>
            <a:r>
              <a:rPr lang="en-US" altLang="zh-CN" sz="3600" b="1" dirty="0" smtClean="0">
                <a:solidFill>
                  <a:prstClr val="black"/>
                </a:solidFill>
                <a:latin typeface="微软雅黑" panose="020B0503020204020204" pitchFamily="34" charset="-122"/>
                <a:ea typeface="微软雅黑" panose="020B0503020204020204" pitchFamily="34" charset="-122"/>
              </a:rPr>
              <a:t>4.2.3  </a:t>
            </a:r>
            <a:r>
              <a:rPr lang="zh-CN" altLang="en-US" sz="3600" b="1" dirty="0" smtClean="0">
                <a:solidFill>
                  <a:prstClr val="black"/>
                </a:solidFill>
                <a:latin typeface="微软雅黑" panose="020B0503020204020204" pitchFamily="34" charset="-122"/>
                <a:ea typeface="微软雅黑" panose="020B0503020204020204" pitchFamily="34" charset="-122"/>
              </a:rPr>
              <a:t>完善</a:t>
            </a:r>
            <a:r>
              <a:rPr lang="zh-CN" altLang="en-US" sz="3600" b="1" dirty="0">
                <a:solidFill>
                  <a:prstClr val="black"/>
                </a:solidFill>
                <a:latin typeface="微软雅黑" panose="020B0503020204020204" pitchFamily="34" charset="-122"/>
                <a:ea typeface="微软雅黑" panose="020B0503020204020204" pitchFamily="34" charset="-122"/>
              </a:rPr>
              <a:t>我国政策监控机制的若干思考</a:t>
            </a:r>
          </a:p>
        </p:txBody>
      </p:sp>
    </p:spTree>
    <p:extLst>
      <p:ext uri="{BB962C8B-B14F-4D97-AF65-F5344CB8AC3E}">
        <p14:creationId xmlns:p14="http://schemas.microsoft.com/office/powerpoint/2010/main" val="14027862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6" name="TextBox 5"/>
          <p:cNvSpPr txBox="1"/>
          <p:nvPr/>
        </p:nvSpPr>
        <p:spPr>
          <a:xfrm>
            <a:off x="651145" y="1729848"/>
            <a:ext cx="7879080" cy="2400657"/>
          </a:xfrm>
          <a:prstGeom prst="rect">
            <a:avLst/>
          </a:prstGeom>
          <a:noFill/>
        </p:spPr>
        <p:txBody>
          <a:bodyPr wrap="none" rtlCol="0">
            <a:spAutoFit/>
          </a:bodyPr>
          <a:lstStyle/>
          <a:p>
            <a:pPr>
              <a:lnSpc>
                <a:spcPct val="150000"/>
              </a:lnSpc>
            </a:pPr>
            <a:r>
              <a:rPr lang="zh-CN" altLang="en-US" sz="2000" b="1" dirty="0">
                <a:solidFill>
                  <a:prstClr val="black"/>
                </a:solidFill>
                <a:latin typeface="微软雅黑" panose="020B0503020204020204" pitchFamily="34" charset="-122"/>
                <a:ea typeface="微软雅黑" panose="020B0503020204020204" pitchFamily="34" charset="-122"/>
              </a:rPr>
              <a:t>二</a:t>
            </a:r>
            <a:r>
              <a:rPr lang="zh-CN" altLang="en-US" sz="2000" b="1" dirty="0" smtClean="0">
                <a:solidFill>
                  <a:prstClr val="black"/>
                </a:solidFill>
                <a:latin typeface="微软雅黑" panose="020B0503020204020204" pitchFamily="34" charset="-122"/>
                <a:ea typeface="微软雅黑" panose="020B0503020204020204" pitchFamily="34" charset="-122"/>
              </a:rPr>
              <a:t>、我国</a:t>
            </a:r>
            <a:r>
              <a:rPr lang="zh-CN" altLang="en-US" sz="2000" b="1" dirty="0">
                <a:solidFill>
                  <a:prstClr val="black"/>
                </a:solidFill>
                <a:latin typeface="微软雅黑" panose="020B0503020204020204" pitchFamily="34" charset="-122"/>
                <a:ea typeface="微软雅黑" panose="020B0503020204020204" pitchFamily="34" charset="-122"/>
              </a:rPr>
              <a:t>的政策监控机制正处在发展与完善之中，无论在理论上</a:t>
            </a:r>
            <a:r>
              <a:rPr lang="zh-CN" altLang="en-US" sz="2000" b="1" dirty="0" smtClean="0">
                <a:solidFill>
                  <a:prstClr val="black"/>
                </a:solidFill>
                <a:latin typeface="微软雅黑" panose="020B0503020204020204" pitchFamily="34" charset="-122"/>
                <a:ea typeface="微软雅黑" panose="020B0503020204020204" pitchFamily="34" charset="-122"/>
              </a:rPr>
              <a:t>还是</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在实践</a:t>
            </a:r>
            <a:r>
              <a:rPr lang="zh-CN" altLang="en-US" sz="2000" b="1" dirty="0">
                <a:solidFill>
                  <a:prstClr val="black"/>
                </a:solidFill>
                <a:latin typeface="微软雅黑" panose="020B0503020204020204" pitchFamily="34" charset="-122"/>
                <a:ea typeface="微软雅黑" panose="020B0503020204020204" pitchFamily="34" charset="-122"/>
              </a:rPr>
              <a:t>上都仍然存在着诸多的不足之处。我国政策监控机制目前</a:t>
            </a:r>
            <a:r>
              <a:rPr lang="zh-CN" altLang="en-US" sz="2000" b="1" dirty="0" smtClean="0">
                <a:solidFill>
                  <a:prstClr val="black"/>
                </a:solidFill>
                <a:latin typeface="微软雅黑" panose="020B0503020204020204" pitchFamily="34" charset="-122"/>
                <a:ea typeface="微软雅黑" panose="020B0503020204020204" pitchFamily="34" charset="-122"/>
              </a:rPr>
              <a:t>存在</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的突出问题</a:t>
            </a:r>
            <a:r>
              <a:rPr lang="zh-CN" altLang="en-US" sz="2000" b="1" dirty="0">
                <a:solidFill>
                  <a:prstClr val="black"/>
                </a:solidFill>
                <a:latin typeface="微软雅黑" panose="020B0503020204020204" pitchFamily="34" charset="-122"/>
                <a:ea typeface="微软雅黑" panose="020B0503020204020204" pitchFamily="34" charset="-122"/>
              </a:rPr>
              <a:t>是，除执政党系统和行政系统的政策监控之外，人民</a:t>
            </a:r>
            <a:r>
              <a:rPr lang="zh-CN" altLang="en-US" sz="2000" b="1" dirty="0" smtClean="0">
                <a:solidFill>
                  <a:prstClr val="black"/>
                </a:solidFill>
                <a:latin typeface="微软雅黑" panose="020B0503020204020204" pitchFamily="34" charset="-122"/>
                <a:ea typeface="微软雅黑" panose="020B0503020204020204" pitchFamily="34" charset="-122"/>
              </a:rPr>
              <a:t>代表</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大会及其</a:t>
            </a:r>
            <a:r>
              <a:rPr lang="zh-CN" altLang="en-US" sz="2000" b="1" dirty="0">
                <a:solidFill>
                  <a:prstClr val="black"/>
                </a:solidFill>
                <a:latin typeface="微软雅黑" panose="020B0503020204020204" pitchFamily="34" charset="-122"/>
                <a:ea typeface="微软雅黑" panose="020B0503020204020204" pitchFamily="34" charset="-122"/>
              </a:rPr>
              <a:t>常务委员会、司法机关、社会舆论等主体的政策监控均</a:t>
            </a:r>
            <a:r>
              <a:rPr lang="zh-CN" altLang="en-US" sz="2000" b="1" dirty="0" smtClean="0">
                <a:solidFill>
                  <a:prstClr val="black"/>
                </a:solidFill>
                <a:latin typeface="微软雅黑" panose="020B0503020204020204" pitchFamily="34" charset="-122"/>
                <a:ea typeface="微软雅黑" panose="020B0503020204020204" pitchFamily="34" charset="-122"/>
              </a:rPr>
              <a:t>存在</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着</a:t>
            </a:r>
            <a:r>
              <a:rPr lang="zh-CN" altLang="en-US" sz="2000" b="1" dirty="0">
                <a:solidFill>
                  <a:prstClr val="black"/>
                </a:solidFill>
                <a:latin typeface="微软雅黑" panose="020B0503020204020204" pitchFamily="34" charset="-122"/>
                <a:ea typeface="微软雅黑" panose="020B0503020204020204" pitchFamily="34" charset="-122"/>
              </a:rPr>
              <a:t>功能</a:t>
            </a:r>
            <a:r>
              <a:rPr lang="zh-CN" altLang="en-US" sz="2000" b="1" dirty="0" smtClean="0">
                <a:solidFill>
                  <a:prstClr val="black"/>
                </a:solidFill>
                <a:latin typeface="微软雅黑" panose="020B0503020204020204" pitchFamily="34" charset="-122"/>
                <a:ea typeface="微软雅黑" panose="020B0503020204020204" pitchFamily="34" charset="-122"/>
              </a:rPr>
              <a:t>弱化</a:t>
            </a:r>
            <a:r>
              <a:rPr lang="zh-CN" altLang="en-US" sz="2000" b="1" dirty="0">
                <a:solidFill>
                  <a:prstClr val="black"/>
                </a:solidFill>
                <a:latin typeface="微软雅黑" panose="020B0503020204020204" pitchFamily="34" charset="-122"/>
                <a:ea typeface="微软雅黑" panose="020B0503020204020204" pitchFamily="34" charset="-122"/>
              </a:rPr>
              <a:t>现象，即存在着不敢监控、监控不力或失职之类的问题。</a:t>
            </a:r>
            <a:endParaRPr lang="zh-CN" altLang="en-US" sz="2000" b="1" dirty="0">
              <a:solidFill>
                <a:prstClr val="black"/>
              </a:solidFill>
              <a:latin typeface="微软雅黑" panose="020B0503020204020204" pitchFamily="34" charset="-122"/>
              <a:ea typeface="微软雅黑" panose="020B0503020204020204" pitchFamily="34" charset="-122"/>
            </a:endParaRPr>
          </a:p>
        </p:txBody>
      </p:sp>
      <p:sp>
        <p:nvSpPr>
          <p:cNvPr id="4" name="TextBox 2"/>
          <p:cNvSpPr txBox="1"/>
          <p:nvPr/>
        </p:nvSpPr>
        <p:spPr>
          <a:xfrm>
            <a:off x="518841" y="645188"/>
            <a:ext cx="8504251" cy="923330"/>
          </a:xfrm>
          <a:prstGeom prst="rect">
            <a:avLst/>
          </a:prstGeom>
          <a:noFill/>
        </p:spPr>
        <p:txBody>
          <a:bodyPr wrap="none" rtlCol="0">
            <a:spAutoFit/>
          </a:bodyPr>
          <a:lstStyle/>
          <a:p>
            <a:pPr algn="l">
              <a:lnSpc>
                <a:spcPct val="150000"/>
              </a:lnSpc>
            </a:pPr>
            <a:r>
              <a:rPr lang="en-US" altLang="zh-CN" sz="3600" b="1" dirty="0" smtClean="0">
                <a:solidFill>
                  <a:prstClr val="black"/>
                </a:solidFill>
                <a:latin typeface="微软雅黑" panose="020B0503020204020204" pitchFamily="34" charset="-122"/>
                <a:ea typeface="微软雅黑" panose="020B0503020204020204" pitchFamily="34" charset="-122"/>
              </a:rPr>
              <a:t>4.2.3  </a:t>
            </a:r>
            <a:r>
              <a:rPr lang="zh-CN" altLang="en-US" sz="3600" b="1" dirty="0" smtClean="0">
                <a:solidFill>
                  <a:prstClr val="black"/>
                </a:solidFill>
                <a:latin typeface="微软雅黑" panose="020B0503020204020204" pitchFamily="34" charset="-122"/>
                <a:ea typeface="微软雅黑" panose="020B0503020204020204" pitchFamily="34" charset="-122"/>
              </a:rPr>
              <a:t>完善</a:t>
            </a:r>
            <a:r>
              <a:rPr lang="zh-CN" altLang="en-US" sz="3600" b="1" dirty="0">
                <a:solidFill>
                  <a:prstClr val="black"/>
                </a:solidFill>
                <a:latin typeface="微软雅黑" panose="020B0503020204020204" pitchFamily="34" charset="-122"/>
                <a:ea typeface="微软雅黑" panose="020B0503020204020204" pitchFamily="34" charset="-122"/>
              </a:rPr>
              <a:t>我国政策监控机制的若干思考</a:t>
            </a:r>
          </a:p>
        </p:txBody>
      </p:sp>
    </p:spTree>
    <p:extLst>
      <p:ext uri="{BB962C8B-B14F-4D97-AF65-F5344CB8AC3E}">
        <p14:creationId xmlns:p14="http://schemas.microsoft.com/office/powerpoint/2010/main" val="231185128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6" name="TextBox 5"/>
          <p:cNvSpPr txBox="1"/>
          <p:nvPr/>
        </p:nvSpPr>
        <p:spPr>
          <a:xfrm>
            <a:off x="396524" y="1354226"/>
            <a:ext cx="8905002" cy="3785652"/>
          </a:xfrm>
          <a:prstGeom prst="rect">
            <a:avLst/>
          </a:prstGeom>
          <a:noFill/>
        </p:spPr>
        <p:txBody>
          <a:bodyPr wrap="none" rtlCol="0">
            <a:spAutoFit/>
          </a:bodyPr>
          <a:lstStyle/>
          <a:p>
            <a:pPr>
              <a:lnSpc>
                <a:spcPct val="150000"/>
              </a:lnSpc>
            </a:pPr>
            <a:r>
              <a:rPr lang="zh-CN" altLang="en-US" sz="2000" b="1" dirty="0">
                <a:solidFill>
                  <a:prstClr val="black"/>
                </a:solidFill>
                <a:latin typeface="微软雅黑" panose="020B0503020204020204" pitchFamily="34" charset="-122"/>
                <a:ea typeface="微软雅黑" panose="020B0503020204020204" pitchFamily="34" charset="-122"/>
              </a:rPr>
              <a:t>三、为了解决我国政策监控机制的功能弱化现象，必须采取如下的对策措施：</a:t>
            </a: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1.</a:t>
            </a:r>
            <a:r>
              <a:rPr lang="zh-CN" altLang="en-US" sz="2000" b="1" dirty="0" smtClean="0">
                <a:solidFill>
                  <a:prstClr val="black"/>
                </a:solidFill>
                <a:latin typeface="微软雅黑" panose="020B0503020204020204" pitchFamily="34" charset="-122"/>
                <a:ea typeface="微软雅黑" panose="020B0503020204020204" pitchFamily="34" charset="-122"/>
              </a:rPr>
              <a:t>建立</a:t>
            </a:r>
            <a:r>
              <a:rPr lang="zh-CN" altLang="en-US" sz="2000" b="1" dirty="0">
                <a:solidFill>
                  <a:prstClr val="black"/>
                </a:solidFill>
                <a:latin typeface="微软雅黑" panose="020B0503020204020204" pitchFamily="34" charset="-122"/>
                <a:ea typeface="微软雅黑" panose="020B0503020204020204" pitchFamily="34" charset="-122"/>
              </a:rPr>
              <a:t>健全法律体系，用法律规范公共政策的制定、实施、评估及终结等</a:t>
            </a:r>
            <a:r>
              <a:rPr lang="zh-CN" altLang="en-US" sz="2000" b="1" dirty="0" smtClean="0">
                <a:solidFill>
                  <a:prstClr val="black"/>
                </a:solidFill>
                <a:latin typeface="微软雅黑" panose="020B0503020204020204" pitchFamily="34" charset="-122"/>
                <a:ea typeface="微软雅黑" panose="020B0503020204020204" pitchFamily="34" charset="-122"/>
              </a:rPr>
              <a:t>各</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a:solidFill>
                  <a:prstClr val="black"/>
                </a:solidFill>
                <a:latin typeface="微软雅黑" panose="020B0503020204020204" pitchFamily="34" charset="-122"/>
                <a:ea typeface="微软雅黑" panose="020B0503020204020204" pitchFamily="34" charset="-122"/>
              </a:rPr>
              <a:t> </a:t>
            </a:r>
            <a:r>
              <a:rPr lang="en-US" altLang="zh-CN" sz="2000" b="1" dirty="0" smtClean="0">
                <a:solidFill>
                  <a:prstClr val="black"/>
                </a:solidFill>
                <a:latin typeface="微软雅黑" panose="020B0503020204020204" pitchFamily="34" charset="-122"/>
                <a:ea typeface="微软雅黑" panose="020B0503020204020204" pitchFamily="34" charset="-122"/>
              </a:rPr>
              <a:t>  </a:t>
            </a:r>
            <a:r>
              <a:rPr lang="zh-CN" altLang="en-US" sz="2000" b="1" dirty="0" smtClean="0">
                <a:solidFill>
                  <a:prstClr val="black"/>
                </a:solidFill>
                <a:latin typeface="微软雅黑" panose="020B0503020204020204" pitchFamily="34" charset="-122"/>
                <a:ea typeface="微软雅黑" panose="020B0503020204020204" pitchFamily="34" charset="-122"/>
              </a:rPr>
              <a:t>个</a:t>
            </a:r>
            <a:r>
              <a:rPr lang="zh-CN" altLang="en-US" sz="2000" b="1" dirty="0">
                <a:solidFill>
                  <a:prstClr val="black"/>
                </a:solidFill>
                <a:latin typeface="微软雅黑" panose="020B0503020204020204" pitchFamily="34" charset="-122"/>
                <a:ea typeface="微软雅黑" panose="020B0503020204020204" pitchFamily="34" charset="-122"/>
              </a:rPr>
              <a:t>环节；</a:t>
            </a: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2.</a:t>
            </a:r>
            <a:r>
              <a:rPr lang="zh-CN" altLang="en-US" sz="2000" b="1" dirty="0" smtClean="0">
                <a:solidFill>
                  <a:prstClr val="black"/>
                </a:solidFill>
                <a:latin typeface="微软雅黑" panose="020B0503020204020204" pitchFamily="34" charset="-122"/>
                <a:ea typeface="微软雅黑" panose="020B0503020204020204" pitchFamily="34" charset="-122"/>
              </a:rPr>
              <a:t>制定</a:t>
            </a:r>
            <a:r>
              <a:rPr lang="zh-CN" altLang="en-US" sz="2000" b="1" dirty="0">
                <a:solidFill>
                  <a:prstClr val="black"/>
                </a:solidFill>
                <a:latin typeface="微软雅黑" panose="020B0503020204020204" pitchFamily="34" charset="-122"/>
                <a:ea typeface="微软雅黑" panose="020B0503020204020204" pitchFamily="34" charset="-122"/>
              </a:rPr>
              <a:t>可行的制度程序与具体的实施细则；</a:t>
            </a: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3.</a:t>
            </a:r>
            <a:r>
              <a:rPr lang="zh-CN" altLang="en-US" sz="2000" b="1" dirty="0" smtClean="0">
                <a:solidFill>
                  <a:prstClr val="black"/>
                </a:solidFill>
                <a:latin typeface="微软雅黑" panose="020B0503020204020204" pitchFamily="34" charset="-122"/>
                <a:ea typeface="微软雅黑" panose="020B0503020204020204" pitchFamily="34" charset="-122"/>
              </a:rPr>
              <a:t>提高</a:t>
            </a:r>
            <a:r>
              <a:rPr lang="zh-CN" altLang="en-US" sz="2000" b="1" dirty="0">
                <a:solidFill>
                  <a:prstClr val="black"/>
                </a:solidFill>
                <a:latin typeface="微软雅黑" panose="020B0503020204020204" pitchFamily="34" charset="-122"/>
                <a:ea typeface="微软雅黑" panose="020B0503020204020204" pitchFamily="34" charset="-122"/>
              </a:rPr>
              <a:t>监控者的素质；</a:t>
            </a: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4.</a:t>
            </a:r>
            <a:r>
              <a:rPr lang="zh-CN" altLang="en-US" sz="2000" b="1" dirty="0" smtClean="0">
                <a:solidFill>
                  <a:prstClr val="black"/>
                </a:solidFill>
                <a:latin typeface="微软雅黑" panose="020B0503020204020204" pitchFamily="34" charset="-122"/>
                <a:ea typeface="微软雅黑" panose="020B0503020204020204" pitchFamily="34" charset="-122"/>
              </a:rPr>
              <a:t>完善</a:t>
            </a:r>
            <a:r>
              <a:rPr lang="zh-CN" altLang="en-US" sz="2000" b="1" dirty="0">
                <a:solidFill>
                  <a:prstClr val="black"/>
                </a:solidFill>
                <a:latin typeface="微软雅黑" panose="020B0503020204020204" pitchFamily="34" charset="-122"/>
                <a:ea typeface="微软雅黑" panose="020B0503020204020204" pitchFamily="34" charset="-122"/>
              </a:rPr>
              <a:t>政策监控的辅助手段；</a:t>
            </a: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5.</a:t>
            </a:r>
            <a:r>
              <a:rPr lang="zh-CN" altLang="en-US" sz="2000" b="1" dirty="0" smtClean="0">
                <a:solidFill>
                  <a:prstClr val="black"/>
                </a:solidFill>
                <a:latin typeface="微软雅黑" panose="020B0503020204020204" pitchFamily="34" charset="-122"/>
                <a:ea typeface="微软雅黑" panose="020B0503020204020204" pitchFamily="34" charset="-122"/>
              </a:rPr>
              <a:t>增加</a:t>
            </a:r>
            <a:r>
              <a:rPr lang="zh-CN" altLang="en-US" sz="2000" b="1" dirty="0">
                <a:solidFill>
                  <a:prstClr val="black"/>
                </a:solidFill>
                <a:latin typeface="微软雅黑" panose="020B0503020204020204" pitchFamily="34" charset="-122"/>
                <a:ea typeface="微软雅黑" panose="020B0503020204020204" pitchFamily="34" charset="-122"/>
              </a:rPr>
              <a:t>舆论的透明度。</a:t>
            </a:r>
          </a:p>
          <a:p>
            <a:pPr>
              <a:lnSpc>
                <a:spcPct val="150000"/>
              </a:lnSpc>
            </a:pPr>
            <a:endParaRPr lang="zh-CN" altLang="en-US" sz="2000" b="1" dirty="0">
              <a:solidFill>
                <a:prstClr val="black"/>
              </a:solidFill>
              <a:latin typeface="微软雅黑" panose="020B0503020204020204" pitchFamily="34" charset="-122"/>
              <a:ea typeface="微软雅黑" panose="020B0503020204020204" pitchFamily="34" charset="-122"/>
            </a:endParaRPr>
          </a:p>
        </p:txBody>
      </p:sp>
      <p:sp>
        <p:nvSpPr>
          <p:cNvPr id="4" name="TextBox 2"/>
          <p:cNvSpPr txBox="1"/>
          <p:nvPr/>
        </p:nvSpPr>
        <p:spPr>
          <a:xfrm>
            <a:off x="396524" y="454398"/>
            <a:ext cx="8504251" cy="923330"/>
          </a:xfrm>
          <a:prstGeom prst="rect">
            <a:avLst/>
          </a:prstGeom>
          <a:noFill/>
        </p:spPr>
        <p:txBody>
          <a:bodyPr wrap="none" rtlCol="0">
            <a:spAutoFit/>
          </a:bodyPr>
          <a:lstStyle/>
          <a:p>
            <a:pPr algn="l">
              <a:lnSpc>
                <a:spcPct val="150000"/>
              </a:lnSpc>
            </a:pPr>
            <a:r>
              <a:rPr lang="en-US" altLang="zh-CN" sz="3600" b="1" dirty="0" smtClean="0">
                <a:solidFill>
                  <a:prstClr val="black"/>
                </a:solidFill>
                <a:latin typeface="微软雅黑" panose="020B0503020204020204" pitchFamily="34" charset="-122"/>
                <a:ea typeface="微软雅黑" panose="020B0503020204020204" pitchFamily="34" charset="-122"/>
              </a:rPr>
              <a:t>4.2.3  </a:t>
            </a:r>
            <a:r>
              <a:rPr lang="zh-CN" altLang="en-US" sz="3600" b="1" dirty="0" smtClean="0">
                <a:solidFill>
                  <a:prstClr val="black"/>
                </a:solidFill>
                <a:latin typeface="微软雅黑" panose="020B0503020204020204" pitchFamily="34" charset="-122"/>
                <a:ea typeface="微软雅黑" panose="020B0503020204020204" pitchFamily="34" charset="-122"/>
              </a:rPr>
              <a:t>完善</a:t>
            </a:r>
            <a:r>
              <a:rPr lang="zh-CN" altLang="en-US" sz="3600" b="1" dirty="0">
                <a:solidFill>
                  <a:prstClr val="black"/>
                </a:solidFill>
                <a:latin typeface="微软雅黑" panose="020B0503020204020204" pitchFamily="34" charset="-122"/>
                <a:ea typeface="微软雅黑" panose="020B0503020204020204" pitchFamily="34" charset="-122"/>
              </a:rPr>
              <a:t>我国政策监控机制的若干思考</a:t>
            </a:r>
          </a:p>
        </p:txBody>
      </p:sp>
    </p:spTree>
    <p:extLst>
      <p:ext uri="{BB962C8B-B14F-4D97-AF65-F5344CB8AC3E}">
        <p14:creationId xmlns:p14="http://schemas.microsoft.com/office/powerpoint/2010/main" val="177162839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6" name="TextBox 5"/>
          <p:cNvSpPr txBox="1"/>
          <p:nvPr/>
        </p:nvSpPr>
        <p:spPr>
          <a:xfrm>
            <a:off x="527152" y="1180054"/>
            <a:ext cx="4698722" cy="3600986"/>
          </a:xfrm>
          <a:prstGeom prst="rect">
            <a:avLst/>
          </a:prstGeom>
          <a:noFill/>
        </p:spPr>
        <p:txBody>
          <a:bodyPr wrap="none" rtlCol="0">
            <a:spAutoFit/>
          </a:bodyPr>
          <a:lstStyle/>
          <a:p>
            <a:pPr>
              <a:lnSpc>
                <a:spcPct val="150000"/>
              </a:lnSpc>
            </a:pPr>
            <a:r>
              <a:rPr lang="zh-CN" altLang="en-US" sz="3200" b="1" dirty="0" smtClean="0">
                <a:solidFill>
                  <a:prstClr val="black"/>
                </a:solidFill>
                <a:latin typeface="微软雅黑" panose="020B0503020204020204" pitchFamily="34" charset="-122"/>
                <a:ea typeface="微软雅黑" panose="020B0503020204020204" pitchFamily="34" charset="-122"/>
              </a:rPr>
              <a:t>一、政策监控机制的构成</a:t>
            </a:r>
            <a:endParaRPr lang="en-US" altLang="zh-CN" sz="32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 1</a:t>
            </a:r>
            <a:r>
              <a:rPr lang="en-US" altLang="zh-CN" sz="2000" b="1" dirty="0">
                <a:solidFill>
                  <a:prstClr val="black"/>
                </a:solidFill>
                <a:latin typeface="微软雅黑" panose="020B0503020204020204" pitchFamily="34" charset="-122"/>
                <a:ea typeface="微软雅黑" panose="020B0503020204020204" pitchFamily="34" charset="-122"/>
              </a:rPr>
              <a:t>.</a:t>
            </a:r>
            <a:r>
              <a:rPr lang="zh-CN" altLang="en-US" sz="2000" b="1" dirty="0">
                <a:solidFill>
                  <a:prstClr val="black"/>
                </a:solidFill>
                <a:latin typeface="微软雅黑" panose="020B0503020204020204" pitchFamily="34" charset="-122"/>
                <a:ea typeface="微软雅黑" panose="020B0503020204020204" pitchFamily="34" charset="-122"/>
              </a:rPr>
              <a:t>立法机关对政策的</a:t>
            </a:r>
            <a:r>
              <a:rPr lang="zh-CN" altLang="en-US" sz="2000" b="1" dirty="0" smtClean="0">
                <a:solidFill>
                  <a:prstClr val="black"/>
                </a:solidFill>
                <a:latin typeface="微软雅黑" panose="020B0503020204020204" pitchFamily="34" charset="-122"/>
                <a:ea typeface="微软雅黑" panose="020B0503020204020204" pitchFamily="34" charset="-122"/>
              </a:rPr>
              <a:t>监控</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 2</a:t>
            </a:r>
            <a:r>
              <a:rPr lang="en-US" altLang="zh-CN" sz="2000" b="1" dirty="0">
                <a:solidFill>
                  <a:prstClr val="black"/>
                </a:solidFill>
                <a:latin typeface="微软雅黑" panose="020B0503020204020204" pitchFamily="34" charset="-122"/>
                <a:ea typeface="微软雅黑" panose="020B0503020204020204" pitchFamily="34" charset="-122"/>
              </a:rPr>
              <a:t>.</a:t>
            </a:r>
            <a:r>
              <a:rPr lang="zh-CN" altLang="en-US" sz="2000" b="1" dirty="0">
                <a:solidFill>
                  <a:prstClr val="black"/>
                </a:solidFill>
                <a:latin typeface="微软雅黑" panose="020B0503020204020204" pitchFamily="34" charset="-122"/>
                <a:ea typeface="微软雅黑" panose="020B0503020204020204" pitchFamily="34" charset="-122"/>
              </a:rPr>
              <a:t>司法机关对政策的</a:t>
            </a:r>
            <a:r>
              <a:rPr lang="zh-CN" altLang="en-US" sz="2000" b="1" dirty="0" smtClean="0">
                <a:solidFill>
                  <a:prstClr val="black"/>
                </a:solidFill>
                <a:latin typeface="微软雅黑" panose="020B0503020204020204" pitchFamily="34" charset="-122"/>
                <a:ea typeface="微软雅黑" panose="020B0503020204020204" pitchFamily="34" charset="-122"/>
              </a:rPr>
              <a:t>监控</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 3</a:t>
            </a:r>
            <a:r>
              <a:rPr lang="en-US" altLang="zh-CN" sz="2000" b="1" dirty="0">
                <a:solidFill>
                  <a:prstClr val="black"/>
                </a:solidFill>
                <a:latin typeface="微软雅黑" panose="020B0503020204020204" pitchFamily="34" charset="-122"/>
                <a:ea typeface="微软雅黑" panose="020B0503020204020204" pitchFamily="34" charset="-122"/>
              </a:rPr>
              <a:t>.</a:t>
            </a:r>
            <a:r>
              <a:rPr lang="zh-CN" altLang="en-US" sz="2000" b="1" dirty="0">
                <a:solidFill>
                  <a:prstClr val="black"/>
                </a:solidFill>
                <a:latin typeface="微软雅黑" panose="020B0503020204020204" pitchFamily="34" charset="-122"/>
                <a:ea typeface="微软雅黑" panose="020B0503020204020204" pitchFamily="34" charset="-122"/>
              </a:rPr>
              <a:t>行政机关对政策的</a:t>
            </a:r>
            <a:r>
              <a:rPr lang="zh-CN" altLang="en-US" sz="2000" b="1" dirty="0" smtClean="0">
                <a:solidFill>
                  <a:prstClr val="black"/>
                </a:solidFill>
                <a:latin typeface="微软雅黑" panose="020B0503020204020204" pitchFamily="34" charset="-122"/>
                <a:ea typeface="微软雅黑" panose="020B0503020204020204" pitchFamily="34" charset="-122"/>
              </a:rPr>
              <a:t>监控</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 4</a:t>
            </a:r>
            <a:r>
              <a:rPr lang="en-US" altLang="zh-CN" sz="2000" b="1" dirty="0">
                <a:solidFill>
                  <a:prstClr val="black"/>
                </a:solidFill>
                <a:latin typeface="微软雅黑" panose="020B0503020204020204" pitchFamily="34" charset="-122"/>
                <a:ea typeface="微软雅黑" panose="020B0503020204020204" pitchFamily="34" charset="-122"/>
              </a:rPr>
              <a:t>.</a:t>
            </a:r>
            <a:r>
              <a:rPr lang="zh-CN" altLang="en-US" sz="2000" b="1" dirty="0">
                <a:solidFill>
                  <a:prstClr val="black"/>
                </a:solidFill>
                <a:latin typeface="微软雅黑" panose="020B0503020204020204" pitchFamily="34" charset="-122"/>
                <a:ea typeface="微软雅黑" panose="020B0503020204020204" pitchFamily="34" charset="-122"/>
              </a:rPr>
              <a:t>政党系统对政策的</a:t>
            </a:r>
            <a:r>
              <a:rPr lang="zh-CN" altLang="en-US" sz="2000" b="1" dirty="0" smtClean="0">
                <a:solidFill>
                  <a:prstClr val="black"/>
                </a:solidFill>
                <a:latin typeface="微软雅黑" panose="020B0503020204020204" pitchFamily="34" charset="-122"/>
                <a:ea typeface="微软雅黑" panose="020B0503020204020204" pitchFamily="34" charset="-122"/>
              </a:rPr>
              <a:t>监控</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 5</a:t>
            </a:r>
            <a:r>
              <a:rPr lang="en-US" altLang="zh-CN" sz="2000" b="1" dirty="0">
                <a:solidFill>
                  <a:prstClr val="black"/>
                </a:solidFill>
                <a:latin typeface="微软雅黑" panose="020B0503020204020204" pitchFamily="34" charset="-122"/>
                <a:ea typeface="微软雅黑" panose="020B0503020204020204" pitchFamily="34" charset="-122"/>
              </a:rPr>
              <a:t>.</a:t>
            </a:r>
            <a:r>
              <a:rPr lang="zh-CN" altLang="en-US" sz="2000" b="1" dirty="0">
                <a:solidFill>
                  <a:prstClr val="black"/>
                </a:solidFill>
                <a:latin typeface="微软雅黑" panose="020B0503020204020204" pitchFamily="34" charset="-122"/>
                <a:ea typeface="微软雅黑" panose="020B0503020204020204" pitchFamily="34" charset="-122"/>
              </a:rPr>
              <a:t>利益集团对政策的</a:t>
            </a:r>
            <a:r>
              <a:rPr lang="zh-CN" altLang="en-US" sz="2000" b="1" dirty="0" smtClean="0">
                <a:solidFill>
                  <a:prstClr val="black"/>
                </a:solidFill>
                <a:latin typeface="微软雅黑" panose="020B0503020204020204" pitchFamily="34" charset="-122"/>
                <a:ea typeface="微软雅黑" panose="020B0503020204020204" pitchFamily="34" charset="-122"/>
              </a:rPr>
              <a:t>监控</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 6</a:t>
            </a:r>
            <a:r>
              <a:rPr lang="en-US" altLang="zh-CN" sz="2000" b="1" dirty="0">
                <a:solidFill>
                  <a:prstClr val="black"/>
                </a:solidFill>
                <a:latin typeface="微软雅黑" panose="020B0503020204020204" pitchFamily="34" charset="-122"/>
                <a:ea typeface="微软雅黑" panose="020B0503020204020204" pitchFamily="34" charset="-122"/>
              </a:rPr>
              <a:t>.</a:t>
            </a:r>
            <a:r>
              <a:rPr lang="zh-CN" altLang="en-US" sz="2000" b="1" dirty="0">
                <a:solidFill>
                  <a:prstClr val="black"/>
                </a:solidFill>
                <a:latin typeface="微软雅黑" panose="020B0503020204020204" pitchFamily="34" charset="-122"/>
                <a:ea typeface="微软雅黑" panose="020B0503020204020204" pitchFamily="34" charset="-122"/>
              </a:rPr>
              <a:t>公众和大众传媒的政策</a:t>
            </a:r>
            <a:r>
              <a:rPr lang="zh-CN" altLang="en-US" sz="2000" b="1" dirty="0" smtClean="0">
                <a:solidFill>
                  <a:prstClr val="black"/>
                </a:solidFill>
                <a:latin typeface="微软雅黑" panose="020B0503020204020204" pitchFamily="34" charset="-122"/>
                <a:ea typeface="微软雅黑" panose="020B0503020204020204" pitchFamily="34" charset="-122"/>
              </a:rPr>
              <a:t>监控   </a:t>
            </a:r>
            <a:endParaRPr lang="zh-CN" altLang="en-US" sz="2000" b="1" dirty="0">
              <a:solidFill>
                <a:prstClr val="black"/>
              </a:solidFill>
              <a:latin typeface="微软雅黑" panose="020B0503020204020204" pitchFamily="34" charset="-122"/>
              <a:ea typeface="微软雅黑" panose="020B0503020204020204" pitchFamily="34" charset="-122"/>
            </a:endParaRPr>
          </a:p>
        </p:txBody>
      </p:sp>
      <p:sp>
        <p:nvSpPr>
          <p:cNvPr id="4" name="TextBox 2"/>
          <p:cNvSpPr txBox="1"/>
          <p:nvPr/>
        </p:nvSpPr>
        <p:spPr>
          <a:xfrm>
            <a:off x="396524" y="454398"/>
            <a:ext cx="6657592" cy="923330"/>
          </a:xfrm>
          <a:prstGeom prst="rect">
            <a:avLst/>
          </a:prstGeom>
          <a:noFill/>
        </p:spPr>
        <p:txBody>
          <a:bodyPr wrap="none" rtlCol="0">
            <a:spAutoFit/>
          </a:bodyPr>
          <a:lstStyle/>
          <a:p>
            <a:pPr algn="l">
              <a:lnSpc>
                <a:spcPct val="150000"/>
              </a:lnSpc>
            </a:pPr>
            <a:r>
              <a:rPr lang="en-US" altLang="zh-CN" sz="3600" b="1" dirty="0" smtClean="0">
                <a:solidFill>
                  <a:prstClr val="black"/>
                </a:solidFill>
                <a:latin typeface="微软雅黑" panose="020B0503020204020204" pitchFamily="34" charset="-122"/>
                <a:ea typeface="微软雅黑" panose="020B0503020204020204" pitchFamily="34" charset="-122"/>
              </a:rPr>
              <a:t>4.2.4  </a:t>
            </a:r>
            <a:r>
              <a:rPr lang="zh-CN" altLang="en-US" sz="3600" b="1" dirty="0" smtClean="0">
                <a:solidFill>
                  <a:prstClr val="black"/>
                </a:solidFill>
                <a:latin typeface="微软雅黑" panose="020B0503020204020204" pitchFamily="34" charset="-122"/>
                <a:ea typeface="微软雅黑" panose="020B0503020204020204" pitchFamily="34" charset="-122"/>
              </a:rPr>
              <a:t>中外政策监控机制的比较</a:t>
            </a:r>
            <a:endParaRPr lang="zh-CN" altLang="en-US" sz="3600" b="1" dirty="0">
              <a:solidFill>
                <a:prstClr val="black"/>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28738174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6" name="TextBox 5"/>
          <p:cNvSpPr txBox="1"/>
          <p:nvPr/>
        </p:nvSpPr>
        <p:spPr>
          <a:xfrm>
            <a:off x="555221" y="1438935"/>
            <a:ext cx="6340197" cy="3416320"/>
          </a:xfrm>
          <a:prstGeom prst="rect">
            <a:avLst/>
          </a:prstGeom>
          <a:noFill/>
        </p:spPr>
        <p:txBody>
          <a:bodyPr wrap="none" rtlCol="0">
            <a:spAutoFit/>
          </a:bodyPr>
          <a:lstStyle/>
          <a:p>
            <a:pPr>
              <a:lnSpc>
                <a:spcPct val="150000"/>
              </a:lnSpc>
            </a:pPr>
            <a:r>
              <a:rPr lang="zh-CN" altLang="en-US" sz="3200" b="1" dirty="0">
                <a:solidFill>
                  <a:prstClr val="black"/>
                </a:solidFill>
                <a:latin typeface="微软雅黑" panose="020B0503020204020204" pitchFamily="34" charset="-122"/>
                <a:ea typeface="微软雅黑" panose="020B0503020204020204" pitchFamily="34" charset="-122"/>
              </a:rPr>
              <a:t>二、西方政策监控机制的若干特点</a:t>
            </a: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 1</a:t>
            </a:r>
            <a:r>
              <a:rPr lang="en-US" altLang="zh-CN" sz="2000" b="1" dirty="0">
                <a:solidFill>
                  <a:prstClr val="black"/>
                </a:solidFill>
                <a:latin typeface="微软雅黑" panose="020B0503020204020204" pitchFamily="34" charset="-122"/>
                <a:ea typeface="微软雅黑" panose="020B0503020204020204" pitchFamily="34" charset="-122"/>
              </a:rPr>
              <a:t>.</a:t>
            </a:r>
            <a:r>
              <a:rPr lang="zh-CN" altLang="en-US" sz="2000" b="1" dirty="0">
                <a:solidFill>
                  <a:prstClr val="black"/>
                </a:solidFill>
                <a:latin typeface="微软雅黑" panose="020B0503020204020204" pitchFamily="34" charset="-122"/>
                <a:ea typeface="微软雅黑" panose="020B0503020204020204" pitchFamily="34" charset="-122"/>
              </a:rPr>
              <a:t>政策监控的基本依据</a:t>
            </a:r>
            <a:r>
              <a:rPr lang="en-US" altLang="zh-CN" sz="2000" b="1" dirty="0">
                <a:solidFill>
                  <a:prstClr val="black"/>
                </a:solidFill>
                <a:latin typeface="微软雅黑" panose="020B0503020204020204" pitchFamily="34" charset="-122"/>
                <a:ea typeface="微软雅黑" panose="020B0503020204020204" pitchFamily="34" charset="-122"/>
              </a:rPr>
              <a:t>——</a:t>
            </a:r>
            <a:r>
              <a:rPr lang="zh-CN" altLang="en-US" sz="2000" b="1" dirty="0">
                <a:solidFill>
                  <a:prstClr val="black"/>
                </a:solidFill>
                <a:latin typeface="微软雅黑" panose="020B0503020204020204" pitchFamily="34" charset="-122"/>
                <a:ea typeface="微软雅黑" panose="020B0503020204020204" pitchFamily="34" charset="-122"/>
              </a:rPr>
              <a:t>分权与制衡原则</a:t>
            </a: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 2</a:t>
            </a:r>
            <a:r>
              <a:rPr lang="en-US" altLang="zh-CN" sz="2000" b="1" dirty="0">
                <a:solidFill>
                  <a:prstClr val="black"/>
                </a:solidFill>
                <a:latin typeface="微软雅黑" panose="020B0503020204020204" pitchFamily="34" charset="-122"/>
                <a:ea typeface="微软雅黑" panose="020B0503020204020204" pitchFamily="34" charset="-122"/>
              </a:rPr>
              <a:t>.</a:t>
            </a:r>
            <a:r>
              <a:rPr lang="zh-CN" altLang="en-US" sz="2000" b="1" dirty="0">
                <a:solidFill>
                  <a:prstClr val="black"/>
                </a:solidFill>
                <a:latin typeface="微软雅黑" panose="020B0503020204020204" pitchFamily="34" charset="-122"/>
                <a:ea typeface="微软雅黑" panose="020B0503020204020204" pitchFamily="34" charset="-122"/>
              </a:rPr>
              <a:t>社会舆论在政策监控中的显著作用</a:t>
            </a: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 3</a:t>
            </a:r>
            <a:r>
              <a:rPr lang="en-US" altLang="zh-CN" sz="2000" b="1" dirty="0">
                <a:solidFill>
                  <a:prstClr val="black"/>
                </a:solidFill>
                <a:latin typeface="微软雅黑" panose="020B0503020204020204" pitchFamily="34" charset="-122"/>
                <a:ea typeface="微软雅黑" panose="020B0503020204020204" pitchFamily="34" charset="-122"/>
              </a:rPr>
              <a:t>.</a:t>
            </a:r>
            <a:r>
              <a:rPr lang="zh-CN" altLang="en-US" sz="2000" b="1" dirty="0">
                <a:solidFill>
                  <a:prstClr val="black"/>
                </a:solidFill>
                <a:latin typeface="微软雅黑" panose="020B0503020204020204" pitchFamily="34" charset="-122"/>
                <a:ea typeface="微软雅黑" panose="020B0503020204020204" pitchFamily="34" charset="-122"/>
              </a:rPr>
              <a:t>司法审查对公共政策的有效监控</a:t>
            </a: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 4</a:t>
            </a:r>
            <a:r>
              <a:rPr lang="en-US" altLang="zh-CN" sz="2000" b="1" dirty="0">
                <a:solidFill>
                  <a:prstClr val="black"/>
                </a:solidFill>
                <a:latin typeface="微软雅黑" panose="020B0503020204020204" pitchFamily="34" charset="-122"/>
                <a:ea typeface="微软雅黑" panose="020B0503020204020204" pitchFamily="34" charset="-122"/>
              </a:rPr>
              <a:t>.</a:t>
            </a:r>
            <a:r>
              <a:rPr lang="zh-CN" altLang="en-US" sz="2000" b="1" dirty="0">
                <a:solidFill>
                  <a:prstClr val="black"/>
                </a:solidFill>
                <a:latin typeface="微软雅黑" panose="020B0503020204020204" pitchFamily="34" charset="-122"/>
                <a:ea typeface="微软雅黑" panose="020B0503020204020204" pitchFamily="34" charset="-122"/>
              </a:rPr>
              <a:t>中央政府权力的扩张与政策监控手段的更新</a:t>
            </a:r>
          </a:p>
          <a:p>
            <a:pPr>
              <a:lnSpc>
                <a:spcPct val="150000"/>
              </a:lnSpc>
            </a:pPr>
            <a:endParaRPr lang="zh-CN" altLang="en-US" sz="3200" b="1" dirty="0">
              <a:solidFill>
                <a:prstClr val="black"/>
              </a:solidFill>
              <a:latin typeface="微软雅黑" panose="020B0503020204020204" pitchFamily="34" charset="-122"/>
              <a:ea typeface="微软雅黑" panose="020B0503020204020204" pitchFamily="34" charset="-122"/>
            </a:endParaRPr>
          </a:p>
        </p:txBody>
      </p:sp>
      <p:sp>
        <p:nvSpPr>
          <p:cNvPr id="4" name="TextBox 2"/>
          <p:cNvSpPr txBox="1"/>
          <p:nvPr/>
        </p:nvSpPr>
        <p:spPr>
          <a:xfrm>
            <a:off x="396524" y="454398"/>
            <a:ext cx="6657592" cy="923330"/>
          </a:xfrm>
          <a:prstGeom prst="rect">
            <a:avLst/>
          </a:prstGeom>
          <a:noFill/>
        </p:spPr>
        <p:txBody>
          <a:bodyPr wrap="none" rtlCol="0">
            <a:spAutoFit/>
          </a:bodyPr>
          <a:lstStyle/>
          <a:p>
            <a:pPr algn="l">
              <a:lnSpc>
                <a:spcPct val="150000"/>
              </a:lnSpc>
            </a:pPr>
            <a:r>
              <a:rPr lang="en-US" altLang="zh-CN" sz="3600" b="1" dirty="0" smtClean="0">
                <a:solidFill>
                  <a:prstClr val="black"/>
                </a:solidFill>
                <a:latin typeface="微软雅黑" panose="020B0503020204020204" pitchFamily="34" charset="-122"/>
                <a:ea typeface="微软雅黑" panose="020B0503020204020204" pitchFamily="34" charset="-122"/>
              </a:rPr>
              <a:t>4.2.4  </a:t>
            </a:r>
            <a:r>
              <a:rPr lang="zh-CN" altLang="en-US" sz="3600" b="1" dirty="0" smtClean="0">
                <a:solidFill>
                  <a:prstClr val="black"/>
                </a:solidFill>
                <a:latin typeface="微软雅黑" panose="020B0503020204020204" pitchFamily="34" charset="-122"/>
                <a:ea typeface="微软雅黑" panose="020B0503020204020204" pitchFamily="34" charset="-122"/>
              </a:rPr>
              <a:t>中外政策监控机制的比较</a:t>
            </a:r>
            <a:endParaRPr lang="zh-CN" altLang="en-US" sz="3600" b="1" dirty="0">
              <a:solidFill>
                <a:prstClr val="black"/>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78864475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6" name="TextBox 5"/>
          <p:cNvSpPr txBox="1"/>
          <p:nvPr/>
        </p:nvSpPr>
        <p:spPr>
          <a:xfrm>
            <a:off x="840252" y="2689293"/>
            <a:ext cx="7748270" cy="1014730"/>
          </a:xfrm>
          <a:prstGeom prst="rect">
            <a:avLst/>
          </a:prstGeom>
          <a:noFill/>
        </p:spPr>
        <p:txBody>
          <a:bodyPr wrap="none" rtlCol="0">
            <a:spAutoFit/>
          </a:bodyPr>
          <a:lstStyle/>
          <a:p>
            <a:pPr algn="l">
              <a:lnSpc>
                <a:spcPct val="150000"/>
              </a:lnSpc>
            </a:pPr>
            <a:r>
              <a:rPr lang="zh-CN" altLang="en-US" sz="4000" b="1" dirty="0">
                <a:solidFill>
                  <a:prstClr val="black"/>
                </a:solidFill>
                <a:latin typeface="微软雅黑" panose="020B0503020204020204" pitchFamily="34" charset="-122"/>
                <a:ea typeface="微软雅黑" panose="020B0503020204020204" pitchFamily="34" charset="-122"/>
              </a:rPr>
              <a:t>单元</a:t>
            </a:r>
            <a:r>
              <a:rPr lang="zh-CN" altLang="en-US" sz="4000" b="1" dirty="0" smtClean="0">
                <a:solidFill>
                  <a:prstClr val="black"/>
                </a:solidFill>
                <a:latin typeface="微软雅黑" panose="020B0503020204020204" pitchFamily="34" charset="-122"/>
                <a:ea typeface="微软雅黑" panose="020B0503020204020204" pitchFamily="34" charset="-122"/>
              </a:rPr>
              <a:t>三  公共政策终结的基本内容 </a:t>
            </a:r>
            <a:endParaRPr lang="zh-CN" altLang="en-US" sz="4000" b="1" dirty="0">
              <a:solidFill>
                <a:prstClr val="black"/>
              </a:solidFill>
              <a:latin typeface="微软雅黑" panose="020B0503020204020204" pitchFamily="34" charset="-122"/>
              <a:ea typeface="微软雅黑" panose="020B0503020204020204" pitchFamily="34" charset="-122"/>
            </a:endParaRPr>
          </a:p>
        </p:txBody>
      </p:sp>
      <p:sp>
        <p:nvSpPr>
          <p:cNvPr id="7" name="TextBox 6"/>
          <p:cNvSpPr txBox="1"/>
          <p:nvPr/>
        </p:nvSpPr>
        <p:spPr>
          <a:xfrm>
            <a:off x="727286" y="1120028"/>
            <a:ext cx="7861300" cy="1198880"/>
          </a:xfrm>
          <a:prstGeom prst="rect">
            <a:avLst/>
          </a:prstGeom>
          <a:noFill/>
        </p:spPr>
        <p:txBody>
          <a:bodyPr wrap="none" rtlCol="0">
            <a:spAutoFit/>
          </a:bodyPr>
          <a:lstStyle/>
          <a:p>
            <a:pPr algn="ctr">
              <a:lnSpc>
                <a:spcPct val="150000"/>
              </a:lnSpc>
            </a:pPr>
            <a:r>
              <a:rPr lang="zh-CN" altLang="en-US" sz="4800" b="1" dirty="0" smtClean="0">
                <a:solidFill>
                  <a:prstClr val="black"/>
                </a:solidFill>
                <a:latin typeface="微软雅黑" panose="020B0503020204020204" pitchFamily="34" charset="-122"/>
                <a:ea typeface="微软雅黑" panose="020B0503020204020204" pitchFamily="34" charset="-122"/>
              </a:rPr>
              <a:t>第四章  </a:t>
            </a:r>
            <a:r>
              <a:rPr lang="zh-CN" altLang="en-US" sz="4800" b="1" dirty="0" smtClean="0">
                <a:solidFill>
                  <a:prstClr val="black"/>
                </a:solidFill>
                <a:latin typeface="微软雅黑" panose="020B0503020204020204" pitchFamily="34" charset="-122"/>
                <a:ea typeface="微软雅黑" panose="020B0503020204020204" pitchFamily="34" charset="-122"/>
                <a:sym typeface="+mn-ea"/>
              </a:rPr>
              <a:t>公共政策监控和终结</a:t>
            </a:r>
            <a:endParaRPr lang="zh-CN" altLang="en-US" sz="4800" b="1" dirty="0">
              <a:solidFill>
                <a:prstClr val="black"/>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518839" y="689641"/>
            <a:ext cx="8504251" cy="923330"/>
          </a:xfrm>
          <a:prstGeom prst="rect">
            <a:avLst/>
          </a:prstGeom>
          <a:noFill/>
        </p:spPr>
        <p:txBody>
          <a:bodyPr wrap="none" rtlCol="0">
            <a:spAutoFit/>
          </a:bodyPr>
          <a:lstStyle/>
          <a:p>
            <a:pPr algn="l">
              <a:lnSpc>
                <a:spcPct val="150000"/>
              </a:lnSpc>
            </a:pPr>
            <a:r>
              <a:rPr lang="en-US" altLang="zh-CN" sz="3600" b="1" dirty="0" smtClean="0">
                <a:solidFill>
                  <a:prstClr val="black"/>
                </a:solidFill>
                <a:latin typeface="微软雅黑" panose="020B0503020204020204" pitchFamily="34" charset="-122"/>
                <a:ea typeface="微软雅黑" panose="020B0503020204020204" pitchFamily="34" charset="-122"/>
              </a:rPr>
              <a:t>4.3.1</a:t>
            </a:r>
            <a:r>
              <a:rPr lang="zh-CN" altLang="en-US" sz="3600" b="1" dirty="0">
                <a:solidFill>
                  <a:prstClr val="black"/>
                </a:solidFill>
                <a:latin typeface="微软雅黑" panose="020B0503020204020204" pitchFamily="34" charset="-122"/>
                <a:ea typeface="微软雅黑" panose="020B0503020204020204" pitchFamily="34" charset="-122"/>
              </a:rPr>
              <a:t> </a:t>
            </a:r>
            <a:r>
              <a:rPr lang="zh-CN" altLang="en-US" sz="3600" b="1" dirty="0" smtClean="0">
                <a:solidFill>
                  <a:prstClr val="black"/>
                </a:solidFill>
                <a:latin typeface="微软雅黑" panose="020B0503020204020204" pitchFamily="34" charset="-122"/>
                <a:ea typeface="微软雅黑" panose="020B0503020204020204" pitchFamily="34" charset="-122"/>
              </a:rPr>
              <a:t> </a:t>
            </a:r>
            <a:r>
              <a:rPr lang="zh-CN" altLang="en-US" sz="3600" b="1" dirty="0" smtClean="0">
                <a:solidFill>
                  <a:prstClr val="black"/>
                </a:solidFill>
                <a:latin typeface="微软雅黑" panose="020B0503020204020204" pitchFamily="34" charset="-122"/>
                <a:ea typeface="微软雅黑" panose="020B0503020204020204" pitchFamily="34" charset="-122"/>
              </a:rPr>
              <a:t>公共</a:t>
            </a:r>
            <a:r>
              <a:rPr lang="zh-CN" altLang="en-US" sz="3600" b="1" dirty="0">
                <a:solidFill>
                  <a:prstClr val="black"/>
                </a:solidFill>
                <a:latin typeface="微软雅黑" panose="020B0503020204020204" pitchFamily="34" charset="-122"/>
                <a:ea typeface="微软雅黑" panose="020B0503020204020204" pitchFamily="34" charset="-122"/>
              </a:rPr>
              <a:t>政策终结的</a:t>
            </a:r>
            <a:r>
              <a:rPr lang="zh-CN" altLang="en-US" sz="3600" b="1" dirty="0" smtClean="0">
                <a:solidFill>
                  <a:prstClr val="black"/>
                </a:solidFill>
                <a:latin typeface="微软雅黑" panose="020B0503020204020204" pitchFamily="34" charset="-122"/>
                <a:ea typeface="微软雅黑" panose="020B0503020204020204" pitchFamily="34" charset="-122"/>
              </a:rPr>
              <a:t>含义</a:t>
            </a:r>
            <a:r>
              <a:rPr lang="zh-CN" altLang="en-US" sz="3600" b="1" dirty="0">
                <a:solidFill>
                  <a:prstClr val="black"/>
                </a:solidFill>
                <a:latin typeface="微软雅黑" panose="020B0503020204020204" pitchFamily="34" charset="-122"/>
                <a:ea typeface="微软雅黑" panose="020B0503020204020204" pitchFamily="34" charset="-122"/>
              </a:rPr>
              <a:t>、</a:t>
            </a:r>
            <a:r>
              <a:rPr lang="zh-CN" altLang="en-US" sz="3600" b="1" dirty="0" smtClean="0">
                <a:solidFill>
                  <a:prstClr val="black"/>
                </a:solidFill>
                <a:latin typeface="微软雅黑" panose="020B0503020204020204" pitchFamily="34" charset="-122"/>
                <a:ea typeface="微软雅黑" panose="020B0503020204020204" pitchFamily="34" charset="-122"/>
              </a:rPr>
              <a:t>特点和对象</a:t>
            </a:r>
            <a:endParaRPr lang="zh-CN" altLang="en-US" sz="3600" b="1" dirty="0">
              <a:solidFill>
                <a:prstClr val="black"/>
              </a:solidFill>
              <a:latin typeface="微软雅黑" panose="020B0503020204020204" pitchFamily="34" charset="-122"/>
              <a:ea typeface="微软雅黑" panose="020B0503020204020204" pitchFamily="34" charset="-122"/>
            </a:endParaRPr>
          </a:p>
        </p:txBody>
      </p:sp>
      <p:sp>
        <p:nvSpPr>
          <p:cNvPr id="5" name="TextBox 4"/>
          <p:cNvSpPr txBox="1"/>
          <p:nvPr/>
        </p:nvSpPr>
        <p:spPr>
          <a:xfrm>
            <a:off x="626985" y="1743599"/>
            <a:ext cx="8135560" cy="2215991"/>
          </a:xfrm>
          <a:prstGeom prst="rect">
            <a:avLst/>
          </a:prstGeom>
          <a:noFill/>
        </p:spPr>
        <p:txBody>
          <a:bodyPr wrap="none" rtlCol="0">
            <a:spAutoFit/>
          </a:bodyPr>
          <a:lstStyle/>
          <a:p>
            <a:pPr algn="l">
              <a:lnSpc>
                <a:spcPct val="150000"/>
              </a:lnSpc>
            </a:pPr>
            <a:r>
              <a:rPr lang="zh-CN" altLang="en-US" sz="3200" b="1" dirty="0" smtClean="0">
                <a:solidFill>
                  <a:prstClr val="black"/>
                </a:solidFill>
                <a:latin typeface="微软雅黑" panose="020B0503020204020204" pitchFamily="34" charset="-122"/>
                <a:ea typeface="微软雅黑" panose="020B0503020204020204" pitchFamily="34" charset="-122"/>
              </a:rPr>
              <a:t>一、</a:t>
            </a:r>
            <a:r>
              <a:rPr lang="zh-CN" altLang="en-US" sz="3200" b="1" dirty="0">
                <a:solidFill>
                  <a:prstClr val="black"/>
                </a:solidFill>
                <a:latin typeface="微软雅黑" panose="020B0503020204020204" pitchFamily="34" charset="-122"/>
                <a:ea typeface="微软雅黑" panose="020B0503020204020204" pitchFamily="34" charset="-122"/>
              </a:rPr>
              <a:t>政策终结的</a:t>
            </a:r>
            <a:r>
              <a:rPr lang="zh-CN" altLang="en-US" sz="3200" b="1" dirty="0" smtClean="0">
                <a:solidFill>
                  <a:prstClr val="black"/>
                </a:solidFill>
                <a:latin typeface="微软雅黑" panose="020B0503020204020204" pitchFamily="34" charset="-122"/>
                <a:ea typeface="微软雅黑" panose="020B0503020204020204" pitchFamily="34" charset="-122"/>
              </a:rPr>
              <a:t>含义</a:t>
            </a:r>
            <a:endParaRPr lang="en-US" altLang="zh-CN" sz="32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      所谓</a:t>
            </a:r>
            <a:r>
              <a:rPr lang="zh-CN" altLang="en-US" sz="2000" b="1" dirty="0">
                <a:solidFill>
                  <a:prstClr val="black"/>
                </a:solidFill>
                <a:latin typeface="微软雅黑" panose="020B0503020204020204" pitchFamily="34" charset="-122"/>
                <a:ea typeface="微软雅黑" panose="020B0503020204020204" pitchFamily="34" charset="-122"/>
              </a:rPr>
              <a:t>政策终结就是公共政策的决策者通过对政策进行评估后，</a:t>
            </a:r>
            <a:r>
              <a:rPr lang="zh-CN" altLang="en-US" sz="2000" b="1" dirty="0" smtClean="0">
                <a:solidFill>
                  <a:prstClr val="black"/>
                </a:solidFill>
                <a:latin typeface="微软雅黑" panose="020B0503020204020204" pitchFamily="34" charset="-122"/>
                <a:ea typeface="微软雅黑" panose="020B0503020204020204" pitchFamily="34" charset="-122"/>
              </a:rPr>
              <a:t>采取</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必要的</a:t>
            </a:r>
            <a:r>
              <a:rPr lang="zh-CN" altLang="en-US" sz="2000" b="1" dirty="0">
                <a:solidFill>
                  <a:prstClr val="black"/>
                </a:solidFill>
                <a:latin typeface="微软雅黑" panose="020B0503020204020204" pitchFamily="34" charset="-122"/>
                <a:ea typeface="微软雅黑" panose="020B0503020204020204" pitchFamily="34" charset="-122"/>
              </a:rPr>
              <a:t>措施，以终止那些错误的、过时的、多余的、无效的或引发了</a:t>
            </a:r>
            <a:r>
              <a:rPr lang="zh-CN" altLang="en-US" sz="2000" b="1" dirty="0" smtClean="0">
                <a:solidFill>
                  <a:prstClr val="black"/>
                </a:solidFill>
                <a:latin typeface="微软雅黑" panose="020B0503020204020204" pitchFamily="34" charset="-122"/>
                <a:ea typeface="微软雅黑" panose="020B0503020204020204" pitchFamily="34" charset="-122"/>
              </a:rPr>
              <a:t>重</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大不良</a:t>
            </a:r>
            <a:r>
              <a:rPr lang="zh-CN" altLang="en-US" sz="2000" b="1" dirty="0">
                <a:solidFill>
                  <a:prstClr val="black"/>
                </a:solidFill>
                <a:latin typeface="微软雅黑" panose="020B0503020204020204" pitchFamily="34" charset="-122"/>
                <a:ea typeface="微软雅黑" panose="020B0503020204020204" pitchFamily="34" charset="-122"/>
              </a:rPr>
              <a:t>后果采取必要措施予以终止的行为。</a:t>
            </a:r>
            <a:endParaRPr lang="zh-CN" altLang="en-US" sz="2000" b="1" dirty="0">
              <a:solidFill>
                <a:prstClr val="black"/>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518841" y="754955"/>
            <a:ext cx="8504251" cy="923330"/>
          </a:xfrm>
          <a:prstGeom prst="rect">
            <a:avLst/>
          </a:prstGeom>
          <a:noFill/>
        </p:spPr>
        <p:txBody>
          <a:bodyPr wrap="none" rtlCol="0">
            <a:spAutoFit/>
          </a:bodyPr>
          <a:lstStyle/>
          <a:p>
            <a:pPr algn="l">
              <a:lnSpc>
                <a:spcPct val="150000"/>
              </a:lnSpc>
            </a:pPr>
            <a:r>
              <a:rPr lang="en-US" altLang="zh-CN" sz="3600" b="1" dirty="0" smtClean="0">
                <a:solidFill>
                  <a:prstClr val="black"/>
                </a:solidFill>
                <a:latin typeface="微软雅黑" panose="020B0503020204020204" pitchFamily="34" charset="-122"/>
                <a:ea typeface="微软雅黑" panose="020B0503020204020204" pitchFamily="34" charset="-122"/>
              </a:rPr>
              <a:t>4.3.1</a:t>
            </a:r>
            <a:r>
              <a:rPr lang="zh-CN" altLang="en-US" sz="3600" b="1" dirty="0">
                <a:solidFill>
                  <a:prstClr val="black"/>
                </a:solidFill>
                <a:latin typeface="微软雅黑" panose="020B0503020204020204" pitchFamily="34" charset="-122"/>
                <a:ea typeface="微软雅黑" panose="020B0503020204020204" pitchFamily="34" charset="-122"/>
              </a:rPr>
              <a:t> </a:t>
            </a:r>
            <a:r>
              <a:rPr lang="zh-CN" altLang="en-US" sz="3600" b="1" dirty="0" smtClean="0">
                <a:solidFill>
                  <a:prstClr val="black"/>
                </a:solidFill>
                <a:latin typeface="微软雅黑" panose="020B0503020204020204" pitchFamily="34" charset="-122"/>
                <a:ea typeface="微软雅黑" panose="020B0503020204020204" pitchFamily="34" charset="-122"/>
              </a:rPr>
              <a:t> </a:t>
            </a:r>
            <a:r>
              <a:rPr lang="zh-CN" altLang="en-US" sz="3600" b="1" dirty="0" smtClean="0">
                <a:solidFill>
                  <a:prstClr val="black"/>
                </a:solidFill>
                <a:latin typeface="微软雅黑" panose="020B0503020204020204" pitchFamily="34" charset="-122"/>
                <a:ea typeface="微软雅黑" panose="020B0503020204020204" pitchFamily="34" charset="-122"/>
              </a:rPr>
              <a:t>公共</a:t>
            </a:r>
            <a:r>
              <a:rPr lang="zh-CN" altLang="en-US" sz="3600" b="1" dirty="0">
                <a:solidFill>
                  <a:prstClr val="black"/>
                </a:solidFill>
                <a:latin typeface="微软雅黑" panose="020B0503020204020204" pitchFamily="34" charset="-122"/>
                <a:ea typeface="微软雅黑" panose="020B0503020204020204" pitchFamily="34" charset="-122"/>
              </a:rPr>
              <a:t>政策终结的</a:t>
            </a:r>
            <a:r>
              <a:rPr lang="zh-CN" altLang="en-US" sz="3600" b="1" dirty="0" smtClean="0">
                <a:solidFill>
                  <a:prstClr val="black"/>
                </a:solidFill>
                <a:latin typeface="微软雅黑" panose="020B0503020204020204" pitchFamily="34" charset="-122"/>
                <a:ea typeface="微软雅黑" panose="020B0503020204020204" pitchFamily="34" charset="-122"/>
              </a:rPr>
              <a:t>含义</a:t>
            </a:r>
            <a:r>
              <a:rPr lang="zh-CN" altLang="en-US" sz="3600" b="1" dirty="0">
                <a:solidFill>
                  <a:prstClr val="black"/>
                </a:solidFill>
                <a:latin typeface="微软雅黑" panose="020B0503020204020204" pitchFamily="34" charset="-122"/>
                <a:ea typeface="微软雅黑" panose="020B0503020204020204" pitchFamily="34" charset="-122"/>
              </a:rPr>
              <a:t>、</a:t>
            </a:r>
            <a:r>
              <a:rPr lang="zh-CN" altLang="en-US" sz="3600" b="1" dirty="0" smtClean="0">
                <a:solidFill>
                  <a:prstClr val="black"/>
                </a:solidFill>
                <a:latin typeface="微软雅黑" panose="020B0503020204020204" pitchFamily="34" charset="-122"/>
                <a:ea typeface="微软雅黑" panose="020B0503020204020204" pitchFamily="34" charset="-122"/>
              </a:rPr>
              <a:t>特点和对象</a:t>
            </a:r>
            <a:endParaRPr lang="zh-CN" altLang="en-US" sz="3600" b="1" dirty="0">
              <a:solidFill>
                <a:prstClr val="black"/>
              </a:solidFill>
              <a:latin typeface="微软雅黑" panose="020B0503020204020204" pitchFamily="34" charset="-122"/>
              <a:ea typeface="微软雅黑" panose="020B0503020204020204" pitchFamily="34" charset="-122"/>
            </a:endParaRPr>
          </a:p>
        </p:txBody>
      </p:sp>
      <p:sp>
        <p:nvSpPr>
          <p:cNvPr id="6" name="TextBox 5"/>
          <p:cNvSpPr txBox="1"/>
          <p:nvPr/>
        </p:nvSpPr>
        <p:spPr>
          <a:xfrm>
            <a:off x="627698" y="1669284"/>
            <a:ext cx="3877985" cy="2677656"/>
          </a:xfrm>
          <a:prstGeom prst="rect">
            <a:avLst/>
          </a:prstGeom>
          <a:noFill/>
        </p:spPr>
        <p:txBody>
          <a:bodyPr wrap="none" rtlCol="0">
            <a:spAutoFit/>
          </a:bodyPr>
          <a:lstStyle/>
          <a:p>
            <a:pPr algn="l">
              <a:lnSpc>
                <a:spcPct val="150000"/>
              </a:lnSpc>
            </a:pPr>
            <a:r>
              <a:rPr lang="zh-CN" altLang="en-US" sz="3200" b="1" dirty="0" smtClean="0">
                <a:solidFill>
                  <a:prstClr val="black"/>
                </a:solidFill>
                <a:latin typeface="微软雅黑" panose="020B0503020204020204" pitchFamily="34" charset="-122"/>
                <a:ea typeface="微软雅黑" panose="020B0503020204020204" pitchFamily="34" charset="-122"/>
              </a:rPr>
              <a:t>二、</a:t>
            </a:r>
            <a:r>
              <a:rPr lang="zh-CN" altLang="en-US" sz="3200" b="1" dirty="0">
                <a:solidFill>
                  <a:prstClr val="black"/>
                </a:solidFill>
                <a:latin typeface="微软雅黑" panose="020B0503020204020204" pitchFamily="34" charset="-122"/>
                <a:ea typeface="微软雅黑" panose="020B0503020204020204" pitchFamily="34" charset="-122"/>
              </a:rPr>
              <a:t>政策终结</a:t>
            </a:r>
            <a:r>
              <a:rPr lang="zh-CN" altLang="en-US" sz="3200" b="1" dirty="0" smtClean="0">
                <a:solidFill>
                  <a:prstClr val="black"/>
                </a:solidFill>
                <a:latin typeface="微软雅黑" panose="020B0503020204020204" pitchFamily="34" charset="-122"/>
                <a:ea typeface="微软雅黑" panose="020B0503020204020204" pitchFamily="34" charset="-122"/>
              </a:rPr>
              <a:t>的特点</a:t>
            </a:r>
            <a:endParaRPr lang="en-US" altLang="zh-CN" sz="32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  1.</a:t>
            </a:r>
            <a:r>
              <a:rPr lang="zh-CN" altLang="en-US" sz="2000" b="1" dirty="0" smtClean="0">
                <a:solidFill>
                  <a:prstClr val="black"/>
                </a:solidFill>
                <a:latin typeface="微软雅黑" panose="020B0503020204020204" pitchFamily="34" charset="-122"/>
                <a:ea typeface="微软雅黑" panose="020B0503020204020204" pitchFamily="34" charset="-122"/>
              </a:rPr>
              <a:t>强制性</a:t>
            </a:r>
            <a:endParaRPr lang="zh-CN" altLang="en-US" sz="2000" b="1" dirty="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  2.</a:t>
            </a:r>
            <a:r>
              <a:rPr lang="zh-CN" altLang="en-US" sz="2000" b="1" dirty="0" smtClean="0">
                <a:solidFill>
                  <a:prstClr val="black"/>
                </a:solidFill>
                <a:latin typeface="微软雅黑" panose="020B0503020204020204" pitchFamily="34" charset="-122"/>
                <a:ea typeface="微软雅黑" panose="020B0503020204020204" pitchFamily="34" charset="-122"/>
              </a:rPr>
              <a:t>更替</a:t>
            </a:r>
            <a:r>
              <a:rPr lang="zh-CN" altLang="en-US" sz="2000" b="1" dirty="0">
                <a:solidFill>
                  <a:prstClr val="black"/>
                </a:solidFill>
                <a:latin typeface="微软雅黑" panose="020B0503020204020204" pitchFamily="34" charset="-122"/>
                <a:ea typeface="微软雅黑" panose="020B0503020204020204" pitchFamily="34" charset="-122"/>
              </a:rPr>
              <a:t>性</a:t>
            </a: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  3.</a:t>
            </a:r>
            <a:r>
              <a:rPr lang="zh-CN" altLang="en-US" sz="2000" b="1" dirty="0" smtClean="0">
                <a:solidFill>
                  <a:prstClr val="black"/>
                </a:solidFill>
                <a:latin typeface="微软雅黑" panose="020B0503020204020204" pitchFamily="34" charset="-122"/>
                <a:ea typeface="微软雅黑" panose="020B0503020204020204" pitchFamily="34" charset="-122"/>
              </a:rPr>
              <a:t>灵活性</a:t>
            </a:r>
            <a:endParaRPr lang="zh-CN" altLang="en-US" sz="2000" b="1" dirty="0">
              <a:solidFill>
                <a:prstClr val="black"/>
              </a:solidFill>
              <a:latin typeface="微软雅黑" panose="020B0503020204020204" pitchFamily="34" charset="-122"/>
              <a:ea typeface="微软雅黑" panose="020B0503020204020204" pitchFamily="34" charset="-122"/>
            </a:endParaRPr>
          </a:p>
          <a:p>
            <a:pPr algn="l">
              <a:lnSpc>
                <a:spcPct val="150000"/>
              </a:lnSpc>
            </a:pPr>
            <a:endParaRPr lang="zh-CN" altLang="en-US" sz="2000" b="1" dirty="0">
              <a:solidFill>
                <a:prstClr val="black"/>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1446986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518840" y="613441"/>
            <a:ext cx="8504251" cy="923330"/>
          </a:xfrm>
          <a:prstGeom prst="rect">
            <a:avLst/>
          </a:prstGeom>
          <a:noFill/>
        </p:spPr>
        <p:txBody>
          <a:bodyPr wrap="none" rtlCol="0">
            <a:spAutoFit/>
          </a:bodyPr>
          <a:lstStyle/>
          <a:p>
            <a:pPr algn="l">
              <a:lnSpc>
                <a:spcPct val="150000"/>
              </a:lnSpc>
            </a:pPr>
            <a:r>
              <a:rPr lang="en-US" altLang="zh-CN" sz="3600" b="1" dirty="0" smtClean="0">
                <a:solidFill>
                  <a:prstClr val="black"/>
                </a:solidFill>
                <a:latin typeface="微软雅黑" panose="020B0503020204020204" pitchFamily="34" charset="-122"/>
                <a:ea typeface="微软雅黑" panose="020B0503020204020204" pitchFamily="34" charset="-122"/>
              </a:rPr>
              <a:t>4.3.1</a:t>
            </a:r>
            <a:r>
              <a:rPr lang="zh-CN" altLang="en-US" sz="3600" b="1" dirty="0">
                <a:solidFill>
                  <a:prstClr val="black"/>
                </a:solidFill>
                <a:latin typeface="微软雅黑" panose="020B0503020204020204" pitchFamily="34" charset="-122"/>
                <a:ea typeface="微软雅黑" panose="020B0503020204020204" pitchFamily="34" charset="-122"/>
              </a:rPr>
              <a:t> </a:t>
            </a:r>
            <a:r>
              <a:rPr lang="zh-CN" altLang="en-US" sz="3600" b="1" dirty="0" smtClean="0">
                <a:solidFill>
                  <a:prstClr val="black"/>
                </a:solidFill>
                <a:latin typeface="微软雅黑" panose="020B0503020204020204" pitchFamily="34" charset="-122"/>
                <a:ea typeface="微软雅黑" panose="020B0503020204020204" pitchFamily="34" charset="-122"/>
              </a:rPr>
              <a:t> </a:t>
            </a:r>
            <a:r>
              <a:rPr lang="zh-CN" altLang="en-US" sz="3600" b="1" dirty="0" smtClean="0">
                <a:solidFill>
                  <a:prstClr val="black"/>
                </a:solidFill>
                <a:latin typeface="微软雅黑" panose="020B0503020204020204" pitchFamily="34" charset="-122"/>
                <a:ea typeface="微软雅黑" panose="020B0503020204020204" pitchFamily="34" charset="-122"/>
              </a:rPr>
              <a:t>公共</a:t>
            </a:r>
            <a:r>
              <a:rPr lang="zh-CN" altLang="en-US" sz="3600" b="1" dirty="0">
                <a:solidFill>
                  <a:prstClr val="black"/>
                </a:solidFill>
                <a:latin typeface="微软雅黑" panose="020B0503020204020204" pitchFamily="34" charset="-122"/>
                <a:ea typeface="微软雅黑" panose="020B0503020204020204" pitchFamily="34" charset="-122"/>
              </a:rPr>
              <a:t>政策终结的</a:t>
            </a:r>
            <a:r>
              <a:rPr lang="zh-CN" altLang="en-US" sz="3600" b="1" dirty="0" smtClean="0">
                <a:solidFill>
                  <a:prstClr val="black"/>
                </a:solidFill>
                <a:latin typeface="微软雅黑" panose="020B0503020204020204" pitchFamily="34" charset="-122"/>
                <a:ea typeface="微软雅黑" panose="020B0503020204020204" pitchFamily="34" charset="-122"/>
              </a:rPr>
              <a:t>含义</a:t>
            </a:r>
            <a:r>
              <a:rPr lang="zh-CN" altLang="en-US" sz="3600" b="1" dirty="0">
                <a:solidFill>
                  <a:prstClr val="black"/>
                </a:solidFill>
                <a:latin typeface="微软雅黑" panose="020B0503020204020204" pitchFamily="34" charset="-122"/>
                <a:ea typeface="微软雅黑" panose="020B0503020204020204" pitchFamily="34" charset="-122"/>
              </a:rPr>
              <a:t>、</a:t>
            </a:r>
            <a:r>
              <a:rPr lang="zh-CN" altLang="en-US" sz="3600" b="1" dirty="0" smtClean="0">
                <a:solidFill>
                  <a:prstClr val="black"/>
                </a:solidFill>
                <a:latin typeface="微软雅黑" panose="020B0503020204020204" pitchFamily="34" charset="-122"/>
                <a:ea typeface="微软雅黑" panose="020B0503020204020204" pitchFamily="34" charset="-122"/>
              </a:rPr>
              <a:t>特点和对象</a:t>
            </a:r>
            <a:endParaRPr lang="zh-CN" altLang="en-US" sz="3600" b="1" dirty="0">
              <a:solidFill>
                <a:prstClr val="black"/>
              </a:solidFill>
              <a:latin typeface="微软雅黑" panose="020B0503020204020204" pitchFamily="34" charset="-122"/>
              <a:ea typeface="微软雅黑" panose="020B0503020204020204" pitchFamily="34" charset="-122"/>
            </a:endParaRPr>
          </a:p>
        </p:txBody>
      </p:sp>
      <p:sp>
        <p:nvSpPr>
          <p:cNvPr id="6" name="TextBox 5"/>
          <p:cNvSpPr txBox="1"/>
          <p:nvPr/>
        </p:nvSpPr>
        <p:spPr>
          <a:xfrm>
            <a:off x="671240" y="1536771"/>
            <a:ext cx="5262979" cy="3139321"/>
          </a:xfrm>
          <a:prstGeom prst="rect">
            <a:avLst/>
          </a:prstGeom>
          <a:noFill/>
        </p:spPr>
        <p:txBody>
          <a:bodyPr wrap="none" rtlCol="0">
            <a:spAutoFit/>
          </a:bodyPr>
          <a:lstStyle/>
          <a:p>
            <a:pPr algn="l">
              <a:lnSpc>
                <a:spcPct val="150000"/>
              </a:lnSpc>
            </a:pPr>
            <a:r>
              <a:rPr lang="zh-CN" altLang="en-US" sz="3200" b="1" dirty="0" smtClean="0">
                <a:solidFill>
                  <a:prstClr val="black"/>
                </a:solidFill>
                <a:latin typeface="微软雅黑" panose="020B0503020204020204" pitchFamily="34" charset="-122"/>
                <a:ea typeface="微软雅黑" panose="020B0503020204020204" pitchFamily="34" charset="-122"/>
              </a:rPr>
              <a:t>三、</a:t>
            </a:r>
            <a:r>
              <a:rPr lang="zh-CN" altLang="en-US" sz="3200" b="1" dirty="0">
                <a:solidFill>
                  <a:prstClr val="black"/>
                </a:solidFill>
                <a:latin typeface="微软雅黑" panose="020B0503020204020204" pitchFamily="34" charset="-122"/>
                <a:ea typeface="微软雅黑" panose="020B0503020204020204" pitchFamily="34" charset="-122"/>
              </a:rPr>
              <a:t>政策终结的</a:t>
            </a:r>
            <a:r>
              <a:rPr lang="zh-CN" altLang="en-US" sz="3200" b="1" dirty="0" smtClean="0">
                <a:solidFill>
                  <a:prstClr val="black"/>
                </a:solidFill>
                <a:latin typeface="微软雅黑" panose="020B0503020204020204" pitchFamily="34" charset="-122"/>
                <a:ea typeface="微软雅黑" panose="020B0503020204020204" pitchFamily="34" charset="-122"/>
              </a:rPr>
              <a:t>对象</a:t>
            </a:r>
            <a:endParaRPr lang="en-US" altLang="zh-CN" sz="32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      一般说来</a:t>
            </a:r>
            <a:r>
              <a:rPr lang="zh-CN" altLang="en-US" sz="2000" b="1" dirty="0">
                <a:solidFill>
                  <a:prstClr val="black"/>
                </a:solidFill>
                <a:latin typeface="微软雅黑" panose="020B0503020204020204" pitchFamily="34" charset="-122"/>
                <a:ea typeface="微软雅黑" panose="020B0503020204020204" pitchFamily="34" charset="-122"/>
              </a:rPr>
              <a:t>，政策终结的对象有四种类型：</a:t>
            </a: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   1.</a:t>
            </a:r>
            <a:r>
              <a:rPr lang="zh-CN" altLang="en-US" sz="2000" b="1" dirty="0" smtClean="0">
                <a:solidFill>
                  <a:prstClr val="black"/>
                </a:solidFill>
                <a:latin typeface="微软雅黑" panose="020B0503020204020204" pitchFamily="34" charset="-122"/>
                <a:ea typeface="微软雅黑" panose="020B0503020204020204" pitchFamily="34" charset="-122"/>
              </a:rPr>
              <a:t>权力</a:t>
            </a:r>
            <a:r>
              <a:rPr lang="zh-CN" altLang="en-US" sz="2000" b="1" dirty="0">
                <a:solidFill>
                  <a:prstClr val="black"/>
                </a:solidFill>
                <a:latin typeface="微软雅黑" panose="020B0503020204020204" pitchFamily="34" charset="-122"/>
                <a:ea typeface="微软雅黑" panose="020B0503020204020204" pitchFamily="34" charset="-122"/>
              </a:rPr>
              <a:t>与责任</a:t>
            </a: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   2.</a:t>
            </a:r>
            <a:r>
              <a:rPr lang="zh-CN" altLang="en-US" sz="2000" b="1" dirty="0" smtClean="0">
                <a:solidFill>
                  <a:prstClr val="black"/>
                </a:solidFill>
                <a:latin typeface="微软雅黑" panose="020B0503020204020204" pitchFamily="34" charset="-122"/>
                <a:ea typeface="微软雅黑" panose="020B0503020204020204" pitchFamily="34" charset="-122"/>
              </a:rPr>
              <a:t>政策</a:t>
            </a:r>
            <a:r>
              <a:rPr lang="zh-CN" altLang="en-US" sz="2000" b="1" dirty="0">
                <a:solidFill>
                  <a:prstClr val="black"/>
                </a:solidFill>
                <a:latin typeface="微软雅黑" panose="020B0503020204020204" pitchFamily="34" charset="-122"/>
                <a:ea typeface="微软雅黑" panose="020B0503020204020204" pitchFamily="34" charset="-122"/>
              </a:rPr>
              <a:t>功能 </a:t>
            </a:r>
            <a:r>
              <a:rPr lang="zh-CN" altLang="en-US" sz="2000" b="1" dirty="0" smtClean="0">
                <a:solidFill>
                  <a:prstClr val="black"/>
                </a:solidFill>
                <a:latin typeface="微软雅黑" panose="020B0503020204020204" pitchFamily="34" charset="-122"/>
                <a:ea typeface="微软雅黑" panose="020B0503020204020204" pitchFamily="34" charset="-122"/>
              </a:rPr>
              <a:t>（服务</a:t>
            </a:r>
            <a:r>
              <a:rPr lang="zh-CN" altLang="en-US" sz="2000" b="1" dirty="0">
                <a:solidFill>
                  <a:prstClr val="black"/>
                </a:solidFill>
                <a:latin typeface="微软雅黑" panose="020B0503020204020204" pitchFamily="34" charset="-122"/>
                <a:ea typeface="微软雅黑" panose="020B0503020204020204" pitchFamily="34" charset="-122"/>
              </a:rPr>
              <a:t>与</a:t>
            </a:r>
            <a:r>
              <a:rPr lang="zh-CN" altLang="en-US" sz="2000" b="1" dirty="0" smtClean="0">
                <a:solidFill>
                  <a:prstClr val="black"/>
                </a:solidFill>
                <a:latin typeface="微软雅黑" panose="020B0503020204020204" pitchFamily="34" charset="-122"/>
                <a:ea typeface="微软雅黑" panose="020B0503020204020204" pitchFamily="34" charset="-122"/>
              </a:rPr>
              <a:t>管制</a:t>
            </a:r>
            <a:r>
              <a:rPr lang="zh-CN" altLang="en-US" sz="2000" b="1" dirty="0">
                <a:solidFill>
                  <a:prstClr val="black"/>
                </a:solidFill>
                <a:latin typeface="微软雅黑" panose="020B0503020204020204" pitchFamily="34" charset="-122"/>
                <a:ea typeface="微软雅黑" panose="020B0503020204020204" pitchFamily="34" charset="-122"/>
              </a:rPr>
              <a:t>）</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   3</a:t>
            </a:r>
            <a:r>
              <a:rPr lang="en-US" altLang="zh-CN" sz="2000" b="1" dirty="0">
                <a:solidFill>
                  <a:prstClr val="black"/>
                </a:solidFill>
                <a:latin typeface="微软雅黑" panose="020B0503020204020204" pitchFamily="34" charset="-122"/>
                <a:ea typeface="微软雅黑" panose="020B0503020204020204" pitchFamily="34" charset="-122"/>
              </a:rPr>
              <a:t>.</a:t>
            </a:r>
            <a:r>
              <a:rPr lang="zh-CN" altLang="en-US" sz="2000" b="1" dirty="0" smtClean="0">
                <a:solidFill>
                  <a:prstClr val="black"/>
                </a:solidFill>
                <a:latin typeface="微软雅黑" panose="020B0503020204020204" pitchFamily="34" charset="-122"/>
                <a:ea typeface="微软雅黑" panose="020B0503020204020204" pitchFamily="34" charset="-122"/>
              </a:rPr>
              <a:t>相关</a:t>
            </a:r>
            <a:r>
              <a:rPr lang="zh-CN" altLang="en-US" sz="2000" b="1" dirty="0">
                <a:solidFill>
                  <a:prstClr val="black"/>
                </a:solidFill>
                <a:latin typeface="微软雅黑" panose="020B0503020204020204" pitchFamily="34" charset="-122"/>
                <a:ea typeface="微软雅黑" panose="020B0503020204020204" pitchFamily="34" charset="-122"/>
              </a:rPr>
              <a:t>组织 </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   4.</a:t>
            </a:r>
            <a:r>
              <a:rPr lang="zh-CN" altLang="en-US" sz="2000" b="1" dirty="0" smtClean="0">
                <a:solidFill>
                  <a:prstClr val="black"/>
                </a:solidFill>
                <a:latin typeface="微软雅黑" panose="020B0503020204020204" pitchFamily="34" charset="-122"/>
                <a:ea typeface="微软雅黑" panose="020B0503020204020204" pitchFamily="34" charset="-122"/>
              </a:rPr>
              <a:t>计划</a:t>
            </a:r>
            <a:r>
              <a:rPr lang="zh-CN" altLang="en-US" sz="2000" b="1" dirty="0">
                <a:solidFill>
                  <a:prstClr val="black"/>
                </a:solidFill>
                <a:latin typeface="微软雅黑" panose="020B0503020204020204" pitchFamily="34" charset="-122"/>
                <a:ea typeface="微软雅黑" panose="020B0503020204020204" pitchFamily="34" charset="-122"/>
              </a:rPr>
              <a:t>的</a:t>
            </a:r>
            <a:r>
              <a:rPr lang="zh-CN" altLang="en-US" sz="2000" b="1" dirty="0" smtClean="0">
                <a:solidFill>
                  <a:prstClr val="black"/>
                </a:solidFill>
                <a:latin typeface="微软雅黑" panose="020B0503020204020204" pitchFamily="34" charset="-122"/>
                <a:ea typeface="微软雅黑" panose="020B0503020204020204" pitchFamily="34" charset="-122"/>
              </a:rPr>
              <a:t>终结</a:t>
            </a:r>
            <a:r>
              <a:rPr lang="zh-CN" altLang="en-US" sz="2000" b="1" dirty="0">
                <a:solidFill>
                  <a:prstClr val="black"/>
                </a:solidFill>
                <a:latin typeface="微软雅黑" panose="020B0503020204020204" pitchFamily="34" charset="-122"/>
                <a:ea typeface="微软雅黑" panose="020B0503020204020204" pitchFamily="34" charset="-122"/>
              </a:rPr>
              <a:t>（</a:t>
            </a:r>
            <a:r>
              <a:rPr lang="zh-CN" altLang="en-US" sz="2000" b="1" dirty="0" smtClean="0">
                <a:solidFill>
                  <a:prstClr val="black"/>
                </a:solidFill>
                <a:latin typeface="微软雅黑" panose="020B0503020204020204" pitchFamily="34" charset="-122"/>
                <a:ea typeface="微软雅黑" panose="020B0503020204020204" pitchFamily="34" charset="-122"/>
              </a:rPr>
              <a:t>项目</a:t>
            </a:r>
            <a:r>
              <a:rPr lang="zh-CN" altLang="en-US" sz="2000" b="1" dirty="0">
                <a:solidFill>
                  <a:prstClr val="black"/>
                </a:solidFill>
                <a:latin typeface="微软雅黑" panose="020B0503020204020204" pitchFamily="34" charset="-122"/>
                <a:ea typeface="微软雅黑" panose="020B0503020204020204" pitchFamily="34" charset="-122"/>
              </a:rPr>
              <a:t>的</a:t>
            </a:r>
            <a:r>
              <a:rPr lang="zh-CN" altLang="en-US" sz="2000" b="1" dirty="0" smtClean="0">
                <a:solidFill>
                  <a:prstClr val="black"/>
                </a:solidFill>
                <a:latin typeface="微软雅黑" panose="020B0503020204020204" pitchFamily="34" charset="-122"/>
                <a:ea typeface="微软雅黑" panose="020B0503020204020204" pitchFamily="34" charset="-122"/>
              </a:rPr>
              <a:t>终结）   </a:t>
            </a:r>
            <a:endParaRPr lang="zh-CN" altLang="en-US" sz="2000" b="1" dirty="0">
              <a:solidFill>
                <a:prstClr val="black"/>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7276597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518840" y="613441"/>
            <a:ext cx="8504251" cy="923330"/>
          </a:xfrm>
          <a:prstGeom prst="rect">
            <a:avLst/>
          </a:prstGeom>
          <a:noFill/>
        </p:spPr>
        <p:txBody>
          <a:bodyPr wrap="none" rtlCol="0">
            <a:spAutoFit/>
          </a:bodyPr>
          <a:lstStyle/>
          <a:p>
            <a:pPr algn="l">
              <a:lnSpc>
                <a:spcPct val="150000"/>
              </a:lnSpc>
            </a:pPr>
            <a:r>
              <a:rPr lang="en-US" altLang="zh-CN" sz="3600" b="1" dirty="0" smtClean="0">
                <a:solidFill>
                  <a:prstClr val="black"/>
                </a:solidFill>
                <a:latin typeface="微软雅黑" panose="020B0503020204020204" pitchFamily="34" charset="-122"/>
                <a:ea typeface="微软雅黑" panose="020B0503020204020204" pitchFamily="34" charset="-122"/>
              </a:rPr>
              <a:t>4.3.2  </a:t>
            </a:r>
            <a:r>
              <a:rPr lang="zh-CN" altLang="en-US" sz="3600" b="1" dirty="0" smtClean="0">
                <a:solidFill>
                  <a:prstClr val="black"/>
                </a:solidFill>
                <a:latin typeface="微软雅黑" panose="020B0503020204020204" pitchFamily="34" charset="-122"/>
                <a:ea typeface="微软雅黑" panose="020B0503020204020204" pitchFamily="34" charset="-122"/>
              </a:rPr>
              <a:t>公共</a:t>
            </a:r>
            <a:r>
              <a:rPr lang="zh-CN" altLang="en-US" sz="3600" b="1" dirty="0" smtClean="0">
                <a:solidFill>
                  <a:prstClr val="black"/>
                </a:solidFill>
                <a:latin typeface="微软雅黑" panose="020B0503020204020204" pitchFamily="34" charset="-122"/>
                <a:ea typeface="微软雅黑" panose="020B0503020204020204" pitchFamily="34" charset="-122"/>
              </a:rPr>
              <a:t>政策终结的原因、作用</a:t>
            </a:r>
            <a:r>
              <a:rPr lang="zh-CN" altLang="en-US" sz="3600" b="1" dirty="0" smtClean="0">
                <a:solidFill>
                  <a:prstClr val="black"/>
                </a:solidFill>
                <a:latin typeface="微软雅黑" panose="020B0503020204020204" pitchFamily="34" charset="-122"/>
                <a:ea typeface="微软雅黑" panose="020B0503020204020204" pitchFamily="34" charset="-122"/>
              </a:rPr>
              <a:t>和</a:t>
            </a:r>
            <a:r>
              <a:rPr lang="zh-CN" altLang="en-US" sz="3600" b="1" dirty="0">
                <a:solidFill>
                  <a:prstClr val="black"/>
                </a:solidFill>
                <a:latin typeface="微软雅黑" panose="020B0503020204020204" pitchFamily="34" charset="-122"/>
                <a:ea typeface="微软雅黑" panose="020B0503020204020204" pitchFamily="34" charset="-122"/>
              </a:rPr>
              <a:t>方式</a:t>
            </a:r>
            <a:endParaRPr lang="zh-CN" altLang="en-US" sz="3600" b="1" dirty="0" smtClean="0">
              <a:solidFill>
                <a:prstClr val="black"/>
              </a:solidFill>
              <a:latin typeface="微软雅黑" panose="020B0503020204020204" pitchFamily="34" charset="-122"/>
              <a:ea typeface="微软雅黑" panose="020B0503020204020204" pitchFamily="34" charset="-122"/>
            </a:endParaRPr>
          </a:p>
        </p:txBody>
      </p:sp>
      <p:sp>
        <p:nvSpPr>
          <p:cNvPr id="5" name="TextBox 4"/>
          <p:cNvSpPr txBox="1"/>
          <p:nvPr/>
        </p:nvSpPr>
        <p:spPr>
          <a:xfrm>
            <a:off x="703897" y="1427913"/>
            <a:ext cx="7879080" cy="3139321"/>
          </a:xfrm>
          <a:prstGeom prst="rect">
            <a:avLst/>
          </a:prstGeom>
          <a:noFill/>
        </p:spPr>
        <p:txBody>
          <a:bodyPr wrap="none" rtlCol="0">
            <a:spAutoFit/>
          </a:bodyPr>
          <a:lstStyle/>
          <a:p>
            <a:pPr algn="l">
              <a:lnSpc>
                <a:spcPct val="150000"/>
              </a:lnSpc>
            </a:pPr>
            <a:r>
              <a:rPr lang="zh-CN" altLang="en-US" sz="3200" b="1" dirty="0" smtClean="0">
                <a:solidFill>
                  <a:prstClr val="black"/>
                </a:solidFill>
                <a:latin typeface="微软雅黑" panose="020B0503020204020204" pitchFamily="34" charset="-122"/>
                <a:ea typeface="微软雅黑" panose="020B0503020204020204" pitchFamily="34" charset="-122"/>
              </a:rPr>
              <a:t>一、</a:t>
            </a:r>
            <a:r>
              <a:rPr lang="zh-CN" altLang="en-US" sz="3200" b="1" dirty="0">
                <a:solidFill>
                  <a:prstClr val="black"/>
                </a:solidFill>
                <a:latin typeface="微软雅黑" panose="020B0503020204020204" pitchFamily="34" charset="-122"/>
                <a:ea typeface="微软雅黑" panose="020B0503020204020204" pitchFamily="34" charset="-122"/>
              </a:rPr>
              <a:t>政策终结的</a:t>
            </a:r>
            <a:r>
              <a:rPr lang="zh-CN" altLang="en-US" sz="3200" b="1" dirty="0" smtClean="0">
                <a:solidFill>
                  <a:prstClr val="black"/>
                </a:solidFill>
                <a:latin typeface="微软雅黑" panose="020B0503020204020204" pitchFamily="34" charset="-122"/>
                <a:ea typeface="微软雅黑" panose="020B0503020204020204" pitchFamily="34" charset="-122"/>
              </a:rPr>
              <a:t>原因</a:t>
            </a:r>
            <a:endParaRPr lang="en-US" altLang="zh-CN" sz="32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      导致</a:t>
            </a:r>
            <a:r>
              <a:rPr lang="zh-CN" altLang="en-US" sz="2000" b="1" dirty="0">
                <a:solidFill>
                  <a:prstClr val="black"/>
                </a:solidFill>
                <a:latin typeface="微软雅黑" panose="020B0503020204020204" pitchFamily="34" charset="-122"/>
                <a:ea typeface="微软雅黑" panose="020B0503020204020204" pitchFamily="34" charset="-122"/>
              </a:rPr>
              <a:t>政策终结的原因有两个：一是经过评估认为政策的目标</a:t>
            </a:r>
            <a:r>
              <a:rPr lang="zh-CN" altLang="en-US" sz="2000" b="1" dirty="0" smtClean="0">
                <a:solidFill>
                  <a:prstClr val="black"/>
                </a:solidFill>
                <a:latin typeface="微软雅黑" panose="020B0503020204020204" pitchFamily="34" charset="-122"/>
                <a:ea typeface="微软雅黑" panose="020B0503020204020204" pitchFamily="34" charset="-122"/>
              </a:rPr>
              <a:t>已经</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实现，政策</a:t>
            </a:r>
            <a:r>
              <a:rPr lang="zh-CN" altLang="en-US" sz="2000" b="1" dirty="0">
                <a:solidFill>
                  <a:prstClr val="black"/>
                </a:solidFill>
                <a:latin typeface="微软雅黑" panose="020B0503020204020204" pitchFamily="34" charset="-122"/>
                <a:ea typeface="微软雅黑" panose="020B0503020204020204" pitchFamily="34" charset="-122"/>
              </a:rPr>
              <a:t>问题也已得到解决，政策没有继续存在的必要，应该</a:t>
            </a:r>
            <a:r>
              <a:rPr lang="zh-CN" altLang="en-US" sz="2000" b="1" dirty="0" smtClean="0">
                <a:solidFill>
                  <a:prstClr val="black"/>
                </a:solidFill>
                <a:latin typeface="微软雅黑" panose="020B0503020204020204" pitchFamily="34" charset="-122"/>
                <a:ea typeface="微软雅黑" panose="020B0503020204020204" pitchFamily="34" charset="-122"/>
              </a:rPr>
              <a:t>予以</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终止；二</a:t>
            </a:r>
            <a:r>
              <a:rPr lang="zh-CN" altLang="en-US" sz="2000" b="1" dirty="0">
                <a:solidFill>
                  <a:prstClr val="black"/>
                </a:solidFill>
                <a:latin typeface="微软雅黑" panose="020B0503020204020204" pitchFamily="34" charset="-122"/>
                <a:ea typeface="微软雅黑" panose="020B0503020204020204" pitchFamily="34" charset="-122"/>
              </a:rPr>
              <a:t>是经过评估发现政策存在的失误或局限使其无法解决所</a:t>
            </a:r>
            <a:r>
              <a:rPr lang="zh-CN" altLang="en-US" sz="2000" b="1" dirty="0" smtClean="0">
                <a:solidFill>
                  <a:prstClr val="black"/>
                </a:solidFill>
                <a:latin typeface="微软雅黑" panose="020B0503020204020204" pitchFamily="34" charset="-122"/>
                <a:ea typeface="微软雅黑" panose="020B0503020204020204" pitchFamily="34" charset="-122"/>
              </a:rPr>
              <a:t>面临</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的</a:t>
            </a:r>
            <a:r>
              <a:rPr lang="zh-CN" altLang="en-US" sz="2000" b="1" dirty="0">
                <a:solidFill>
                  <a:prstClr val="black"/>
                </a:solidFill>
                <a:latin typeface="微软雅黑" panose="020B0503020204020204" pitchFamily="34" charset="-122"/>
                <a:ea typeface="微软雅黑" panose="020B0503020204020204" pitchFamily="34" charset="-122"/>
              </a:rPr>
              <a:t>问题</a:t>
            </a:r>
            <a:r>
              <a:rPr lang="zh-CN" altLang="en-US" sz="2000" b="1" dirty="0" smtClean="0">
                <a:solidFill>
                  <a:prstClr val="black"/>
                </a:solidFill>
                <a:latin typeface="微软雅黑" panose="020B0503020204020204" pitchFamily="34" charset="-122"/>
                <a:ea typeface="微软雅黑" panose="020B0503020204020204" pitchFamily="34" charset="-122"/>
              </a:rPr>
              <a:t>。如果</a:t>
            </a:r>
            <a:r>
              <a:rPr lang="zh-CN" altLang="en-US" sz="2000" b="1" dirty="0">
                <a:solidFill>
                  <a:prstClr val="black"/>
                </a:solidFill>
                <a:latin typeface="微软雅黑" panose="020B0503020204020204" pitchFamily="34" charset="-122"/>
                <a:ea typeface="微软雅黑" panose="020B0503020204020204" pitchFamily="34" charset="-122"/>
              </a:rPr>
              <a:t>继续执行不仅浪费资源而且会带来不良后果，因此</a:t>
            </a:r>
            <a:r>
              <a:rPr lang="zh-CN" altLang="en-US" sz="2000" b="1" dirty="0" smtClean="0">
                <a:solidFill>
                  <a:prstClr val="black"/>
                </a:solidFill>
                <a:latin typeface="微软雅黑" panose="020B0503020204020204" pitchFamily="34" charset="-122"/>
                <a:ea typeface="微软雅黑" panose="020B0503020204020204" pitchFamily="34" charset="-122"/>
              </a:rPr>
              <a:t>必须</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予以</a:t>
            </a:r>
            <a:r>
              <a:rPr lang="zh-CN" altLang="en-US" sz="2000" b="1" dirty="0">
                <a:solidFill>
                  <a:prstClr val="black"/>
                </a:solidFill>
                <a:latin typeface="微软雅黑" panose="020B0503020204020204" pitchFamily="34" charset="-122"/>
                <a:ea typeface="微软雅黑" panose="020B0503020204020204" pitchFamily="34" charset="-122"/>
              </a:rPr>
              <a:t>终止。</a:t>
            </a:r>
            <a:endParaRPr lang="zh-CN" altLang="en-US" sz="2000" b="1" dirty="0">
              <a:solidFill>
                <a:prstClr val="black"/>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518840" y="493682"/>
            <a:ext cx="5134739" cy="923330"/>
          </a:xfrm>
          <a:prstGeom prst="rect">
            <a:avLst/>
          </a:prstGeom>
          <a:noFill/>
        </p:spPr>
        <p:txBody>
          <a:bodyPr wrap="none" rtlCol="0">
            <a:spAutoFit/>
          </a:bodyPr>
          <a:lstStyle/>
          <a:p>
            <a:pPr algn="l">
              <a:lnSpc>
                <a:spcPct val="150000"/>
              </a:lnSpc>
            </a:pPr>
            <a:r>
              <a:rPr lang="en-US" altLang="zh-CN" sz="3600" b="1" dirty="0" smtClean="0">
                <a:latin typeface="微软雅黑" panose="020B0503020204020204" pitchFamily="34" charset="-122"/>
                <a:ea typeface="微软雅黑" panose="020B0503020204020204" pitchFamily="34" charset="-122"/>
              </a:rPr>
              <a:t>4.1.1 </a:t>
            </a:r>
            <a:r>
              <a:rPr lang="zh-CN" altLang="en-US" sz="3600" b="1" dirty="0" smtClean="0">
                <a:latin typeface="微软雅黑" panose="020B0503020204020204" pitchFamily="34" charset="-122"/>
                <a:ea typeface="微软雅黑" panose="020B0503020204020204" pitchFamily="34" charset="-122"/>
              </a:rPr>
              <a:t>公共</a:t>
            </a:r>
            <a:r>
              <a:rPr lang="zh-CN" altLang="en-US" sz="3600" b="1" dirty="0">
                <a:latin typeface="微软雅黑" panose="020B0503020204020204" pitchFamily="34" charset="-122"/>
                <a:ea typeface="微软雅黑" panose="020B0503020204020204" pitchFamily="34" charset="-122"/>
              </a:rPr>
              <a:t>政策监控概述</a:t>
            </a:r>
          </a:p>
        </p:txBody>
      </p:sp>
      <p:sp>
        <p:nvSpPr>
          <p:cNvPr id="5" name="TextBox 4"/>
          <p:cNvSpPr txBox="1"/>
          <p:nvPr/>
        </p:nvSpPr>
        <p:spPr>
          <a:xfrm>
            <a:off x="547822" y="1417012"/>
            <a:ext cx="6123792" cy="4339650"/>
          </a:xfrm>
          <a:prstGeom prst="rect">
            <a:avLst/>
          </a:prstGeom>
          <a:noFill/>
        </p:spPr>
        <p:txBody>
          <a:bodyPr wrap="none" rtlCol="0">
            <a:spAutoFit/>
          </a:bodyPr>
          <a:lstStyle/>
          <a:p>
            <a:pPr>
              <a:lnSpc>
                <a:spcPct val="150000"/>
              </a:lnSpc>
            </a:pPr>
            <a:r>
              <a:rPr lang="zh-CN" altLang="en-US" sz="3200" b="1" dirty="0">
                <a:latin typeface="微软雅黑" panose="020B0503020204020204" pitchFamily="34" charset="-122"/>
                <a:ea typeface="微软雅黑" panose="020B0503020204020204" pitchFamily="34" charset="-122"/>
              </a:rPr>
              <a:t>三</a:t>
            </a:r>
            <a:r>
              <a:rPr lang="zh-CN" altLang="en-US" sz="3200" b="1" dirty="0" smtClean="0">
                <a:latin typeface="微软雅黑" panose="020B0503020204020204" pitchFamily="34" charset="-122"/>
                <a:ea typeface="微软雅黑" panose="020B0503020204020204" pitchFamily="34" charset="-122"/>
              </a:rPr>
              <a:t>、公共政策监控的分类</a:t>
            </a:r>
            <a:endParaRPr lang="zh-CN" altLang="en-US" sz="3200" b="1" dirty="0">
              <a:latin typeface="微软雅黑" panose="020B0503020204020204" pitchFamily="34" charset="-122"/>
              <a:ea typeface="微软雅黑" panose="020B0503020204020204" pitchFamily="34" charset="-122"/>
            </a:endParaRPr>
          </a:p>
          <a:p>
            <a:pPr>
              <a:lnSpc>
                <a:spcPct val="150000"/>
              </a:lnSpc>
            </a:pPr>
            <a:r>
              <a:rPr lang="en-US" altLang="zh-CN" sz="2000" b="1" dirty="0" smtClean="0">
                <a:latin typeface="微软雅黑" panose="020B0503020204020204" pitchFamily="34" charset="-122"/>
                <a:ea typeface="微软雅黑" panose="020B0503020204020204" pitchFamily="34" charset="-122"/>
              </a:rPr>
              <a:t>1</a:t>
            </a:r>
            <a:r>
              <a:rPr lang="en-US" altLang="zh-CN" sz="2000" b="1" dirty="0">
                <a:latin typeface="微软雅黑" panose="020B0503020204020204" pitchFamily="34" charset="-122"/>
                <a:ea typeface="微软雅黑" panose="020B0503020204020204" pitchFamily="34" charset="-122"/>
              </a:rPr>
              <a:t>.</a:t>
            </a:r>
            <a:r>
              <a:rPr lang="zh-CN" altLang="en-US" sz="2000" b="1" dirty="0">
                <a:latin typeface="微软雅黑" panose="020B0503020204020204" pitchFamily="34" charset="-122"/>
                <a:ea typeface="微软雅黑" panose="020B0503020204020204" pitchFamily="34" charset="-122"/>
              </a:rPr>
              <a:t>根据公共政策过程的不同阶段分类：</a:t>
            </a:r>
          </a:p>
          <a:p>
            <a:pPr>
              <a:lnSpc>
                <a:spcPct val="150000"/>
              </a:lnSpc>
            </a:pPr>
            <a:r>
              <a:rPr lang="zh-CN" altLang="en-US" sz="2000" b="1" dirty="0">
                <a:latin typeface="微软雅黑" panose="020B0503020204020204" pitchFamily="34" charset="-122"/>
                <a:ea typeface="微软雅黑" panose="020B0503020204020204" pitchFamily="34" charset="-122"/>
              </a:rPr>
              <a:t>（</a:t>
            </a:r>
            <a:r>
              <a:rPr lang="en-US" altLang="zh-CN" sz="2000" b="1" dirty="0">
                <a:latin typeface="微软雅黑" panose="020B0503020204020204" pitchFamily="34" charset="-122"/>
                <a:ea typeface="微软雅黑" panose="020B0503020204020204" pitchFamily="34" charset="-122"/>
              </a:rPr>
              <a:t>1</a:t>
            </a:r>
            <a:r>
              <a:rPr lang="zh-CN" altLang="en-US" sz="2000" b="1" dirty="0">
                <a:latin typeface="微软雅黑" panose="020B0503020204020204" pitchFamily="34" charset="-122"/>
                <a:ea typeface="微软雅黑" panose="020B0503020204020204" pitchFamily="34" charset="-122"/>
              </a:rPr>
              <a:t>）公共政策制定</a:t>
            </a:r>
            <a:r>
              <a:rPr lang="zh-CN" altLang="en-US" sz="2000" b="1" dirty="0" smtClean="0">
                <a:latin typeface="微软雅黑" panose="020B0503020204020204" pitchFamily="34" charset="-122"/>
                <a:ea typeface="微软雅黑" panose="020B0503020204020204" pitchFamily="34" charset="-122"/>
              </a:rPr>
              <a:t>监控     （</a:t>
            </a:r>
            <a:r>
              <a:rPr lang="en-US" altLang="zh-CN" sz="2000" b="1" dirty="0">
                <a:latin typeface="微软雅黑" panose="020B0503020204020204" pitchFamily="34" charset="-122"/>
                <a:ea typeface="微软雅黑" panose="020B0503020204020204" pitchFamily="34" charset="-122"/>
              </a:rPr>
              <a:t>2</a:t>
            </a:r>
            <a:r>
              <a:rPr lang="zh-CN" altLang="en-US" sz="2000" b="1" dirty="0">
                <a:latin typeface="微软雅黑" panose="020B0503020204020204" pitchFamily="34" charset="-122"/>
                <a:ea typeface="微软雅黑" panose="020B0503020204020204" pitchFamily="34" charset="-122"/>
              </a:rPr>
              <a:t>）公共政策执行监控</a:t>
            </a:r>
          </a:p>
          <a:p>
            <a:pPr>
              <a:lnSpc>
                <a:spcPct val="150000"/>
              </a:lnSpc>
            </a:pPr>
            <a:r>
              <a:rPr lang="zh-CN" altLang="en-US" sz="2000" b="1" dirty="0">
                <a:latin typeface="微软雅黑" panose="020B0503020204020204" pitchFamily="34" charset="-122"/>
                <a:ea typeface="微软雅黑" panose="020B0503020204020204" pitchFamily="34" charset="-122"/>
              </a:rPr>
              <a:t>（</a:t>
            </a:r>
            <a:r>
              <a:rPr lang="en-US" altLang="zh-CN" sz="2000" b="1" dirty="0">
                <a:latin typeface="微软雅黑" panose="020B0503020204020204" pitchFamily="34" charset="-122"/>
                <a:ea typeface="微软雅黑" panose="020B0503020204020204" pitchFamily="34" charset="-122"/>
              </a:rPr>
              <a:t>3</a:t>
            </a:r>
            <a:r>
              <a:rPr lang="zh-CN" altLang="en-US" sz="2000" b="1" dirty="0">
                <a:latin typeface="微软雅黑" panose="020B0503020204020204" pitchFamily="34" charset="-122"/>
                <a:ea typeface="微软雅黑" panose="020B0503020204020204" pitchFamily="34" charset="-122"/>
              </a:rPr>
              <a:t>）公共政策评估</a:t>
            </a:r>
            <a:r>
              <a:rPr lang="zh-CN" altLang="en-US" sz="2000" b="1" dirty="0" smtClean="0">
                <a:latin typeface="微软雅黑" panose="020B0503020204020204" pitchFamily="34" charset="-122"/>
                <a:ea typeface="微软雅黑" panose="020B0503020204020204" pitchFamily="34" charset="-122"/>
              </a:rPr>
              <a:t>监控     （</a:t>
            </a:r>
            <a:r>
              <a:rPr lang="en-US" altLang="zh-CN" sz="2000" b="1" dirty="0">
                <a:latin typeface="微软雅黑" panose="020B0503020204020204" pitchFamily="34" charset="-122"/>
                <a:ea typeface="微软雅黑" panose="020B0503020204020204" pitchFamily="34" charset="-122"/>
              </a:rPr>
              <a:t>4</a:t>
            </a:r>
            <a:r>
              <a:rPr lang="zh-CN" altLang="en-US" sz="2000" b="1" dirty="0">
                <a:latin typeface="微软雅黑" panose="020B0503020204020204" pitchFamily="34" charset="-122"/>
                <a:ea typeface="微软雅黑" panose="020B0503020204020204" pitchFamily="34" charset="-122"/>
              </a:rPr>
              <a:t>）公共政策终结</a:t>
            </a:r>
            <a:r>
              <a:rPr lang="zh-CN" altLang="en-US" sz="2000" b="1" dirty="0" smtClean="0">
                <a:latin typeface="微软雅黑" panose="020B0503020204020204" pitchFamily="34" charset="-122"/>
                <a:ea typeface="微软雅黑" panose="020B0503020204020204" pitchFamily="34" charset="-122"/>
              </a:rPr>
              <a:t>监控</a:t>
            </a:r>
            <a:endParaRPr lang="en-US" altLang="zh-CN" sz="2000" b="1" dirty="0" smtClean="0">
              <a:latin typeface="微软雅黑" panose="020B0503020204020204" pitchFamily="34" charset="-122"/>
              <a:ea typeface="微软雅黑" panose="020B0503020204020204" pitchFamily="34" charset="-122"/>
            </a:endParaRPr>
          </a:p>
          <a:p>
            <a:pPr>
              <a:lnSpc>
                <a:spcPct val="150000"/>
              </a:lnSpc>
            </a:pPr>
            <a:r>
              <a:rPr lang="en-US" altLang="zh-CN" sz="2000" b="1" dirty="0">
                <a:latin typeface="微软雅黑" panose="020B0503020204020204" pitchFamily="34" charset="-122"/>
                <a:ea typeface="微软雅黑" panose="020B0503020204020204" pitchFamily="34" charset="-122"/>
              </a:rPr>
              <a:t>2</a:t>
            </a:r>
            <a:r>
              <a:rPr lang="zh-CN" altLang="en-US" sz="2000" b="1" dirty="0">
                <a:latin typeface="微软雅黑" panose="020B0503020204020204" pitchFamily="34" charset="-122"/>
                <a:ea typeface="微软雅黑" panose="020B0503020204020204" pitchFamily="34" charset="-122"/>
              </a:rPr>
              <a:t>．根据政策监控的不同时态分类：</a:t>
            </a:r>
          </a:p>
          <a:p>
            <a:pPr>
              <a:lnSpc>
                <a:spcPct val="150000"/>
              </a:lnSpc>
            </a:pPr>
            <a:r>
              <a:rPr lang="zh-CN" altLang="en-US" sz="2000" b="1" dirty="0">
                <a:latin typeface="微软雅黑" panose="020B0503020204020204" pitchFamily="34" charset="-122"/>
                <a:ea typeface="微软雅黑" panose="020B0503020204020204" pitchFamily="34" charset="-122"/>
              </a:rPr>
              <a:t>（</a:t>
            </a:r>
            <a:r>
              <a:rPr lang="en-US" altLang="zh-CN" sz="2000" b="1" dirty="0">
                <a:latin typeface="微软雅黑" panose="020B0503020204020204" pitchFamily="34" charset="-122"/>
                <a:ea typeface="微软雅黑" panose="020B0503020204020204" pitchFamily="34" charset="-122"/>
              </a:rPr>
              <a:t>1</a:t>
            </a:r>
            <a:r>
              <a:rPr lang="zh-CN" altLang="en-US" sz="2000" b="1" dirty="0">
                <a:latin typeface="微软雅黑" panose="020B0503020204020204" pitchFamily="34" charset="-122"/>
                <a:ea typeface="微软雅黑" panose="020B0503020204020204" pitchFamily="34" charset="-122"/>
              </a:rPr>
              <a:t>）事前</a:t>
            </a:r>
            <a:r>
              <a:rPr lang="zh-CN" altLang="en-US" sz="2000" b="1" dirty="0" smtClean="0">
                <a:latin typeface="微软雅黑" panose="020B0503020204020204" pitchFamily="34" charset="-122"/>
                <a:ea typeface="微软雅黑" panose="020B0503020204020204" pitchFamily="34" charset="-122"/>
              </a:rPr>
              <a:t>监控      （</a:t>
            </a:r>
            <a:r>
              <a:rPr lang="en-US" altLang="zh-CN" sz="2000" b="1" dirty="0">
                <a:latin typeface="微软雅黑" panose="020B0503020204020204" pitchFamily="34" charset="-122"/>
                <a:ea typeface="微软雅黑" panose="020B0503020204020204" pitchFamily="34" charset="-122"/>
              </a:rPr>
              <a:t>2</a:t>
            </a:r>
            <a:r>
              <a:rPr lang="zh-CN" altLang="en-US" sz="2000" b="1" dirty="0">
                <a:latin typeface="微软雅黑" panose="020B0503020204020204" pitchFamily="34" charset="-122"/>
                <a:ea typeface="微软雅黑" panose="020B0503020204020204" pitchFamily="34" charset="-122"/>
              </a:rPr>
              <a:t>）事中</a:t>
            </a:r>
            <a:r>
              <a:rPr lang="zh-CN" altLang="en-US" sz="2000" b="1" dirty="0" smtClean="0">
                <a:latin typeface="微软雅黑" panose="020B0503020204020204" pitchFamily="34" charset="-122"/>
                <a:ea typeface="微软雅黑" panose="020B0503020204020204" pitchFamily="34" charset="-122"/>
              </a:rPr>
              <a:t>监控     （</a:t>
            </a:r>
            <a:r>
              <a:rPr lang="en-US" altLang="zh-CN" sz="2000" b="1" dirty="0">
                <a:latin typeface="微软雅黑" panose="020B0503020204020204" pitchFamily="34" charset="-122"/>
                <a:ea typeface="微软雅黑" panose="020B0503020204020204" pitchFamily="34" charset="-122"/>
              </a:rPr>
              <a:t>3</a:t>
            </a:r>
            <a:r>
              <a:rPr lang="zh-CN" altLang="en-US" sz="2000" b="1" dirty="0">
                <a:latin typeface="微软雅黑" panose="020B0503020204020204" pitchFamily="34" charset="-122"/>
                <a:ea typeface="微软雅黑" panose="020B0503020204020204" pitchFamily="34" charset="-122"/>
              </a:rPr>
              <a:t>）事后监控</a:t>
            </a:r>
          </a:p>
          <a:p>
            <a:pPr>
              <a:lnSpc>
                <a:spcPct val="150000"/>
              </a:lnSpc>
            </a:pPr>
            <a:endParaRPr lang="zh-CN" altLang="en-US" sz="2000" b="1" dirty="0">
              <a:latin typeface="微软雅黑" panose="020B0503020204020204" pitchFamily="34" charset="-122"/>
              <a:ea typeface="微软雅黑" panose="020B0503020204020204" pitchFamily="34" charset="-122"/>
            </a:endParaRPr>
          </a:p>
          <a:p>
            <a:pPr>
              <a:lnSpc>
                <a:spcPct val="150000"/>
              </a:lnSpc>
            </a:pPr>
            <a:endParaRPr lang="zh-CN" altLang="en-US" sz="3200" b="1" dirty="0" smtClean="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4578634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518840" y="613441"/>
            <a:ext cx="8504251" cy="923330"/>
          </a:xfrm>
          <a:prstGeom prst="rect">
            <a:avLst/>
          </a:prstGeom>
          <a:noFill/>
        </p:spPr>
        <p:txBody>
          <a:bodyPr wrap="none" rtlCol="0">
            <a:spAutoFit/>
          </a:bodyPr>
          <a:lstStyle/>
          <a:p>
            <a:pPr algn="l">
              <a:lnSpc>
                <a:spcPct val="150000"/>
              </a:lnSpc>
            </a:pPr>
            <a:r>
              <a:rPr lang="en-US" altLang="zh-CN" sz="3600" b="1" dirty="0" smtClean="0">
                <a:solidFill>
                  <a:prstClr val="black"/>
                </a:solidFill>
                <a:latin typeface="微软雅黑" panose="020B0503020204020204" pitchFamily="34" charset="-122"/>
                <a:ea typeface="微软雅黑" panose="020B0503020204020204" pitchFamily="34" charset="-122"/>
              </a:rPr>
              <a:t>4.3.2  </a:t>
            </a:r>
            <a:r>
              <a:rPr lang="zh-CN" altLang="en-US" sz="3600" b="1" dirty="0" smtClean="0">
                <a:solidFill>
                  <a:prstClr val="black"/>
                </a:solidFill>
                <a:latin typeface="微软雅黑" panose="020B0503020204020204" pitchFamily="34" charset="-122"/>
                <a:ea typeface="微软雅黑" panose="020B0503020204020204" pitchFamily="34" charset="-122"/>
              </a:rPr>
              <a:t>公共</a:t>
            </a:r>
            <a:r>
              <a:rPr lang="zh-CN" altLang="en-US" sz="3600" b="1" dirty="0" smtClean="0">
                <a:solidFill>
                  <a:prstClr val="black"/>
                </a:solidFill>
                <a:latin typeface="微软雅黑" panose="020B0503020204020204" pitchFamily="34" charset="-122"/>
                <a:ea typeface="微软雅黑" panose="020B0503020204020204" pitchFamily="34" charset="-122"/>
              </a:rPr>
              <a:t>政策终结的原因、作用</a:t>
            </a:r>
            <a:r>
              <a:rPr lang="zh-CN" altLang="en-US" sz="3600" b="1" dirty="0" smtClean="0">
                <a:solidFill>
                  <a:prstClr val="black"/>
                </a:solidFill>
                <a:latin typeface="微软雅黑" panose="020B0503020204020204" pitchFamily="34" charset="-122"/>
                <a:ea typeface="微软雅黑" panose="020B0503020204020204" pitchFamily="34" charset="-122"/>
              </a:rPr>
              <a:t>和</a:t>
            </a:r>
            <a:r>
              <a:rPr lang="zh-CN" altLang="en-US" sz="3600" b="1" dirty="0">
                <a:solidFill>
                  <a:prstClr val="black"/>
                </a:solidFill>
                <a:latin typeface="微软雅黑" panose="020B0503020204020204" pitchFamily="34" charset="-122"/>
                <a:ea typeface="微软雅黑" panose="020B0503020204020204" pitchFamily="34" charset="-122"/>
              </a:rPr>
              <a:t>方式</a:t>
            </a:r>
            <a:endParaRPr lang="zh-CN" altLang="en-US" sz="3600" b="1" dirty="0" smtClean="0">
              <a:solidFill>
                <a:prstClr val="black"/>
              </a:solidFill>
              <a:latin typeface="微软雅黑" panose="020B0503020204020204" pitchFamily="34" charset="-122"/>
              <a:ea typeface="微软雅黑" panose="020B0503020204020204" pitchFamily="34" charset="-122"/>
            </a:endParaRPr>
          </a:p>
        </p:txBody>
      </p:sp>
      <p:sp>
        <p:nvSpPr>
          <p:cNvPr id="6" name="TextBox 5"/>
          <p:cNvSpPr txBox="1"/>
          <p:nvPr/>
        </p:nvSpPr>
        <p:spPr>
          <a:xfrm>
            <a:off x="763136" y="1726060"/>
            <a:ext cx="4161717" cy="2215991"/>
          </a:xfrm>
          <a:prstGeom prst="rect">
            <a:avLst/>
          </a:prstGeom>
          <a:noFill/>
        </p:spPr>
        <p:txBody>
          <a:bodyPr wrap="none" rtlCol="0">
            <a:spAutoFit/>
          </a:bodyPr>
          <a:lstStyle/>
          <a:p>
            <a:pPr algn="l">
              <a:lnSpc>
                <a:spcPct val="150000"/>
              </a:lnSpc>
            </a:pPr>
            <a:r>
              <a:rPr lang="zh-CN" altLang="en-US" sz="3200" b="1" dirty="0" smtClean="0">
                <a:solidFill>
                  <a:prstClr val="black"/>
                </a:solidFill>
                <a:latin typeface="微软雅黑" panose="020B0503020204020204" pitchFamily="34" charset="-122"/>
                <a:ea typeface="微软雅黑" panose="020B0503020204020204" pitchFamily="34" charset="-122"/>
              </a:rPr>
              <a:t>二、</a:t>
            </a:r>
            <a:r>
              <a:rPr lang="zh-CN" altLang="en-US" sz="3200" b="1" dirty="0">
                <a:solidFill>
                  <a:prstClr val="black"/>
                </a:solidFill>
                <a:latin typeface="微软雅黑" panose="020B0503020204020204" pitchFamily="34" charset="-122"/>
                <a:ea typeface="微软雅黑" panose="020B0503020204020204" pitchFamily="34" charset="-122"/>
              </a:rPr>
              <a:t>政策终结的</a:t>
            </a:r>
            <a:r>
              <a:rPr lang="zh-CN" altLang="en-US" sz="3200" b="1" dirty="0" smtClean="0">
                <a:solidFill>
                  <a:prstClr val="black"/>
                </a:solidFill>
                <a:latin typeface="微软雅黑" panose="020B0503020204020204" pitchFamily="34" charset="-122"/>
                <a:ea typeface="微软雅黑" panose="020B0503020204020204" pitchFamily="34" charset="-122"/>
              </a:rPr>
              <a:t>作用</a:t>
            </a:r>
            <a:endParaRPr lang="en-US" altLang="zh-CN" sz="32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  1.</a:t>
            </a:r>
            <a:r>
              <a:rPr lang="zh-CN" altLang="en-US" sz="2000" b="1" dirty="0" smtClean="0">
                <a:solidFill>
                  <a:prstClr val="black"/>
                </a:solidFill>
                <a:latin typeface="微软雅黑" panose="020B0503020204020204" pitchFamily="34" charset="-122"/>
                <a:ea typeface="微软雅黑" panose="020B0503020204020204" pitchFamily="34" charset="-122"/>
              </a:rPr>
              <a:t>政策</a:t>
            </a:r>
            <a:r>
              <a:rPr lang="zh-CN" altLang="en-US" sz="2000" b="1" dirty="0">
                <a:solidFill>
                  <a:prstClr val="black"/>
                </a:solidFill>
                <a:latin typeface="微软雅黑" panose="020B0503020204020204" pitchFamily="34" charset="-122"/>
                <a:ea typeface="微软雅黑" panose="020B0503020204020204" pitchFamily="34" charset="-122"/>
              </a:rPr>
              <a:t>终结有利于节省政策资源</a:t>
            </a:r>
            <a:r>
              <a:rPr lang="zh-CN" altLang="en-US" sz="2000" b="1" dirty="0" smtClean="0">
                <a:solidFill>
                  <a:prstClr val="black"/>
                </a:solidFill>
                <a:latin typeface="微软雅黑" panose="020B0503020204020204" pitchFamily="34" charset="-122"/>
                <a:ea typeface="微软雅黑" panose="020B0503020204020204" pitchFamily="34" charset="-122"/>
              </a:rPr>
              <a:t>。</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  2.</a:t>
            </a:r>
            <a:r>
              <a:rPr lang="zh-CN" altLang="en-US" sz="2000" b="1" dirty="0" smtClean="0">
                <a:solidFill>
                  <a:prstClr val="black"/>
                </a:solidFill>
                <a:latin typeface="微软雅黑" panose="020B0503020204020204" pitchFamily="34" charset="-122"/>
                <a:ea typeface="微软雅黑" panose="020B0503020204020204" pitchFamily="34" charset="-122"/>
              </a:rPr>
              <a:t>政策</a:t>
            </a:r>
            <a:r>
              <a:rPr lang="zh-CN" altLang="en-US" sz="2000" b="1" dirty="0">
                <a:solidFill>
                  <a:prstClr val="black"/>
                </a:solidFill>
                <a:latin typeface="微软雅黑" panose="020B0503020204020204" pitchFamily="34" charset="-122"/>
                <a:ea typeface="微软雅黑" panose="020B0503020204020204" pitchFamily="34" charset="-122"/>
              </a:rPr>
              <a:t>终结有利于促进政策优化</a:t>
            </a:r>
            <a:r>
              <a:rPr lang="zh-CN" altLang="en-US" sz="2000" b="1" dirty="0" smtClean="0">
                <a:solidFill>
                  <a:prstClr val="black"/>
                </a:solidFill>
                <a:latin typeface="微软雅黑" panose="020B0503020204020204" pitchFamily="34" charset="-122"/>
                <a:ea typeface="微软雅黑" panose="020B0503020204020204" pitchFamily="34" charset="-122"/>
              </a:rPr>
              <a:t>。</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  3.</a:t>
            </a:r>
            <a:r>
              <a:rPr lang="zh-CN" altLang="en-US" sz="2000" b="1" dirty="0" smtClean="0">
                <a:solidFill>
                  <a:prstClr val="black"/>
                </a:solidFill>
                <a:latin typeface="微软雅黑" panose="020B0503020204020204" pitchFamily="34" charset="-122"/>
                <a:ea typeface="微软雅黑" panose="020B0503020204020204" pitchFamily="34" charset="-122"/>
              </a:rPr>
              <a:t>政策</a:t>
            </a:r>
            <a:r>
              <a:rPr lang="zh-CN" altLang="en-US" sz="2000" b="1" dirty="0">
                <a:solidFill>
                  <a:prstClr val="black"/>
                </a:solidFill>
                <a:latin typeface="微软雅黑" panose="020B0503020204020204" pitchFamily="34" charset="-122"/>
                <a:ea typeface="微软雅黑" panose="020B0503020204020204" pitchFamily="34" charset="-122"/>
              </a:rPr>
              <a:t>终结有利于提高政策绩效。</a:t>
            </a:r>
            <a:endParaRPr lang="zh-CN" altLang="en-US" sz="2000" b="1" dirty="0">
              <a:solidFill>
                <a:prstClr val="black"/>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2388409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518840" y="613441"/>
            <a:ext cx="8504251" cy="923330"/>
          </a:xfrm>
          <a:prstGeom prst="rect">
            <a:avLst/>
          </a:prstGeom>
          <a:noFill/>
        </p:spPr>
        <p:txBody>
          <a:bodyPr wrap="none" rtlCol="0">
            <a:spAutoFit/>
          </a:bodyPr>
          <a:lstStyle/>
          <a:p>
            <a:pPr algn="l">
              <a:lnSpc>
                <a:spcPct val="150000"/>
              </a:lnSpc>
            </a:pPr>
            <a:r>
              <a:rPr lang="en-US" altLang="zh-CN" sz="3600" b="1" dirty="0" smtClean="0">
                <a:solidFill>
                  <a:prstClr val="black"/>
                </a:solidFill>
                <a:latin typeface="微软雅黑" panose="020B0503020204020204" pitchFamily="34" charset="-122"/>
                <a:ea typeface="微软雅黑" panose="020B0503020204020204" pitchFamily="34" charset="-122"/>
              </a:rPr>
              <a:t>4.3.2  </a:t>
            </a:r>
            <a:r>
              <a:rPr lang="zh-CN" altLang="en-US" sz="3600" b="1" dirty="0" smtClean="0">
                <a:solidFill>
                  <a:prstClr val="black"/>
                </a:solidFill>
                <a:latin typeface="微软雅黑" panose="020B0503020204020204" pitchFamily="34" charset="-122"/>
                <a:ea typeface="微软雅黑" panose="020B0503020204020204" pitchFamily="34" charset="-122"/>
              </a:rPr>
              <a:t>公共</a:t>
            </a:r>
            <a:r>
              <a:rPr lang="zh-CN" altLang="en-US" sz="3600" b="1" dirty="0" smtClean="0">
                <a:solidFill>
                  <a:prstClr val="black"/>
                </a:solidFill>
                <a:latin typeface="微软雅黑" panose="020B0503020204020204" pitchFamily="34" charset="-122"/>
                <a:ea typeface="微软雅黑" panose="020B0503020204020204" pitchFamily="34" charset="-122"/>
              </a:rPr>
              <a:t>政策终结的原因、作用</a:t>
            </a:r>
            <a:r>
              <a:rPr lang="zh-CN" altLang="en-US" sz="3600" b="1" dirty="0" smtClean="0">
                <a:solidFill>
                  <a:prstClr val="black"/>
                </a:solidFill>
                <a:latin typeface="微软雅黑" panose="020B0503020204020204" pitchFamily="34" charset="-122"/>
                <a:ea typeface="微软雅黑" panose="020B0503020204020204" pitchFamily="34" charset="-122"/>
              </a:rPr>
              <a:t>和</a:t>
            </a:r>
            <a:r>
              <a:rPr lang="zh-CN" altLang="en-US" sz="3600" b="1" dirty="0">
                <a:solidFill>
                  <a:prstClr val="black"/>
                </a:solidFill>
                <a:latin typeface="微软雅黑" panose="020B0503020204020204" pitchFamily="34" charset="-122"/>
                <a:ea typeface="微软雅黑" panose="020B0503020204020204" pitchFamily="34" charset="-122"/>
              </a:rPr>
              <a:t>方式</a:t>
            </a:r>
            <a:endParaRPr lang="zh-CN" altLang="en-US" sz="3600" b="1" dirty="0" smtClean="0">
              <a:solidFill>
                <a:prstClr val="black"/>
              </a:solidFill>
              <a:latin typeface="微软雅黑" panose="020B0503020204020204" pitchFamily="34" charset="-122"/>
              <a:ea typeface="微软雅黑" panose="020B0503020204020204" pitchFamily="34" charset="-122"/>
            </a:endParaRPr>
          </a:p>
        </p:txBody>
      </p:sp>
      <p:sp>
        <p:nvSpPr>
          <p:cNvPr id="8" name="TextBox 7"/>
          <p:cNvSpPr txBox="1"/>
          <p:nvPr/>
        </p:nvSpPr>
        <p:spPr>
          <a:xfrm>
            <a:off x="693012" y="1532958"/>
            <a:ext cx="3877985" cy="3139321"/>
          </a:xfrm>
          <a:prstGeom prst="rect">
            <a:avLst/>
          </a:prstGeom>
          <a:noFill/>
        </p:spPr>
        <p:txBody>
          <a:bodyPr wrap="none" rtlCol="0">
            <a:spAutoFit/>
          </a:bodyPr>
          <a:lstStyle/>
          <a:p>
            <a:pPr algn="l">
              <a:lnSpc>
                <a:spcPct val="150000"/>
              </a:lnSpc>
            </a:pPr>
            <a:r>
              <a:rPr lang="zh-CN" altLang="en-US" sz="3200" b="1" dirty="0" smtClean="0">
                <a:solidFill>
                  <a:prstClr val="black"/>
                </a:solidFill>
                <a:latin typeface="微软雅黑" panose="020B0503020204020204" pitchFamily="34" charset="-122"/>
                <a:ea typeface="微软雅黑" panose="020B0503020204020204" pitchFamily="34" charset="-122"/>
              </a:rPr>
              <a:t>三、</a:t>
            </a:r>
            <a:r>
              <a:rPr lang="zh-CN" altLang="en-US" sz="3200" b="1" dirty="0">
                <a:solidFill>
                  <a:prstClr val="black"/>
                </a:solidFill>
                <a:latin typeface="微软雅黑" panose="020B0503020204020204" pitchFamily="34" charset="-122"/>
                <a:ea typeface="微软雅黑" panose="020B0503020204020204" pitchFamily="34" charset="-122"/>
              </a:rPr>
              <a:t>政策终结</a:t>
            </a:r>
            <a:r>
              <a:rPr lang="zh-CN" altLang="en-US" sz="3200" b="1" dirty="0" smtClean="0">
                <a:solidFill>
                  <a:prstClr val="black"/>
                </a:solidFill>
                <a:latin typeface="微软雅黑" panose="020B0503020204020204" pitchFamily="34" charset="-122"/>
                <a:ea typeface="微软雅黑" panose="020B0503020204020204" pitchFamily="34" charset="-122"/>
              </a:rPr>
              <a:t>的方式</a:t>
            </a:r>
            <a:endParaRPr lang="en-US" altLang="zh-CN" sz="32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 1.</a:t>
            </a:r>
            <a:r>
              <a:rPr lang="zh-CN" altLang="en-US" sz="2000" b="1" dirty="0" smtClean="0">
                <a:solidFill>
                  <a:prstClr val="black"/>
                </a:solidFill>
                <a:latin typeface="微软雅黑" panose="020B0503020204020204" pitchFamily="34" charset="-122"/>
                <a:ea typeface="微软雅黑" panose="020B0503020204020204" pitchFamily="34" charset="-122"/>
              </a:rPr>
              <a:t>政策废止</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 2.</a:t>
            </a:r>
            <a:r>
              <a:rPr lang="zh-CN" altLang="en-US" sz="2000" b="1" dirty="0">
                <a:solidFill>
                  <a:prstClr val="black"/>
                </a:solidFill>
                <a:latin typeface="微软雅黑" panose="020B0503020204020204" pitchFamily="34" charset="-122"/>
                <a:ea typeface="微软雅黑" panose="020B0503020204020204" pitchFamily="34" charset="-122"/>
              </a:rPr>
              <a:t>政策</a:t>
            </a:r>
            <a:r>
              <a:rPr lang="zh-CN" altLang="en-US" sz="2000" b="1" dirty="0" smtClean="0">
                <a:solidFill>
                  <a:prstClr val="black"/>
                </a:solidFill>
                <a:latin typeface="微软雅黑" panose="020B0503020204020204" pitchFamily="34" charset="-122"/>
                <a:ea typeface="微软雅黑" panose="020B0503020204020204" pitchFamily="34" charset="-122"/>
              </a:rPr>
              <a:t>替代</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 3.</a:t>
            </a:r>
            <a:r>
              <a:rPr lang="zh-CN" altLang="en-US" sz="2000" b="1" dirty="0">
                <a:solidFill>
                  <a:prstClr val="black"/>
                </a:solidFill>
                <a:latin typeface="微软雅黑" panose="020B0503020204020204" pitchFamily="34" charset="-122"/>
                <a:ea typeface="微软雅黑" panose="020B0503020204020204" pitchFamily="34" charset="-122"/>
              </a:rPr>
              <a:t>政策</a:t>
            </a:r>
            <a:r>
              <a:rPr lang="zh-CN" altLang="en-US" sz="2000" b="1" dirty="0" smtClean="0">
                <a:solidFill>
                  <a:prstClr val="black"/>
                </a:solidFill>
                <a:latin typeface="微软雅黑" panose="020B0503020204020204" pitchFamily="34" charset="-122"/>
                <a:ea typeface="微软雅黑" panose="020B0503020204020204" pitchFamily="34" charset="-122"/>
              </a:rPr>
              <a:t>分解</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 4.</a:t>
            </a:r>
            <a:r>
              <a:rPr lang="zh-CN" altLang="en-US" sz="2000" b="1" dirty="0">
                <a:solidFill>
                  <a:prstClr val="black"/>
                </a:solidFill>
                <a:latin typeface="微软雅黑" panose="020B0503020204020204" pitchFamily="34" charset="-122"/>
                <a:ea typeface="微软雅黑" panose="020B0503020204020204" pitchFamily="34" charset="-122"/>
              </a:rPr>
              <a:t>政策</a:t>
            </a:r>
            <a:r>
              <a:rPr lang="zh-CN" altLang="en-US" sz="2000" b="1" dirty="0" smtClean="0">
                <a:solidFill>
                  <a:prstClr val="black"/>
                </a:solidFill>
                <a:latin typeface="微软雅黑" panose="020B0503020204020204" pitchFamily="34" charset="-122"/>
                <a:ea typeface="微软雅黑" panose="020B0503020204020204" pitchFamily="34" charset="-122"/>
              </a:rPr>
              <a:t>合并</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 5.</a:t>
            </a:r>
            <a:r>
              <a:rPr lang="zh-CN" altLang="en-US" sz="2000" b="1" dirty="0">
                <a:solidFill>
                  <a:prstClr val="black"/>
                </a:solidFill>
                <a:latin typeface="微软雅黑" panose="020B0503020204020204" pitchFamily="34" charset="-122"/>
                <a:ea typeface="微软雅黑" panose="020B0503020204020204" pitchFamily="34" charset="-122"/>
              </a:rPr>
              <a:t>政策缩减</a:t>
            </a:r>
            <a:endParaRPr lang="zh-CN" altLang="en-US" sz="2000" b="1" dirty="0">
              <a:solidFill>
                <a:prstClr val="black"/>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85379355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518840" y="699801"/>
            <a:ext cx="8504251" cy="923330"/>
          </a:xfrm>
          <a:prstGeom prst="rect">
            <a:avLst/>
          </a:prstGeom>
          <a:noFill/>
        </p:spPr>
        <p:txBody>
          <a:bodyPr wrap="none" rtlCol="0">
            <a:spAutoFit/>
          </a:bodyPr>
          <a:lstStyle/>
          <a:p>
            <a:pPr algn="l">
              <a:lnSpc>
                <a:spcPct val="150000"/>
              </a:lnSpc>
            </a:pPr>
            <a:r>
              <a:rPr lang="en-US" altLang="zh-CN" sz="3600" b="1" dirty="0" smtClean="0">
                <a:solidFill>
                  <a:prstClr val="black"/>
                </a:solidFill>
                <a:latin typeface="微软雅黑" panose="020B0503020204020204" pitchFamily="34" charset="-122"/>
                <a:ea typeface="微软雅黑" panose="020B0503020204020204" pitchFamily="34" charset="-122"/>
              </a:rPr>
              <a:t>4.3.3  </a:t>
            </a:r>
            <a:r>
              <a:rPr lang="zh-CN" altLang="en-US" sz="3600" b="1" dirty="0" smtClean="0">
                <a:solidFill>
                  <a:prstClr val="black"/>
                </a:solidFill>
                <a:latin typeface="微软雅黑" panose="020B0503020204020204" pitchFamily="34" charset="-122"/>
                <a:ea typeface="微软雅黑" panose="020B0503020204020204" pitchFamily="34" charset="-122"/>
              </a:rPr>
              <a:t>公共</a:t>
            </a:r>
            <a:r>
              <a:rPr lang="zh-CN" altLang="en-US" sz="3600" b="1" dirty="0">
                <a:solidFill>
                  <a:prstClr val="black"/>
                </a:solidFill>
                <a:latin typeface="微软雅黑" panose="020B0503020204020204" pitchFamily="34" charset="-122"/>
                <a:ea typeface="微软雅黑" panose="020B0503020204020204" pitchFamily="34" charset="-122"/>
              </a:rPr>
              <a:t>政策终结的形式、策略和途径</a:t>
            </a:r>
          </a:p>
        </p:txBody>
      </p:sp>
      <p:sp>
        <p:nvSpPr>
          <p:cNvPr id="5" name="TextBox 4"/>
          <p:cNvSpPr txBox="1"/>
          <p:nvPr/>
        </p:nvSpPr>
        <p:spPr>
          <a:xfrm>
            <a:off x="616811" y="1569256"/>
            <a:ext cx="4416594" cy="3600986"/>
          </a:xfrm>
          <a:prstGeom prst="rect">
            <a:avLst/>
          </a:prstGeom>
          <a:noFill/>
        </p:spPr>
        <p:txBody>
          <a:bodyPr wrap="none" rtlCol="0">
            <a:spAutoFit/>
          </a:bodyPr>
          <a:lstStyle/>
          <a:p>
            <a:pPr algn="l">
              <a:lnSpc>
                <a:spcPct val="150000"/>
              </a:lnSpc>
            </a:pPr>
            <a:r>
              <a:rPr lang="zh-CN" altLang="en-US" sz="3200" b="1" dirty="0" smtClean="0">
                <a:solidFill>
                  <a:prstClr val="black"/>
                </a:solidFill>
                <a:latin typeface="微软雅黑" panose="020B0503020204020204" pitchFamily="34" charset="-122"/>
                <a:ea typeface="微软雅黑" panose="020B0503020204020204" pitchFamily="34" charset="-122"/>
              </a:rPr>
              <a:t>一、</a:t>
            </a:r>
            <a:r>
              <a:rPr lang="zh-CN" altLang="en-US" sz="3200" b="1" dirty="0">
                <a:solidFill>
                  <a:prstClr val="black"/>
                </a:solidFill>
                <a:latin typeface="微软雅黑" panose="020B0503020204020204" pitchFamily="34" charset="-122"/>
                <a:ea typeface="微软雅黑" panose="020B0503020204020204" pitchFamily="34" charset="-122"/>
                <a:sym typeface="+mn-ea"/>
              </a:rPr>
              <a:t>政策终结的</a:t>
            </a:r>
            <a:r>
              <a:rPr lang="zh-CN" altLang="en-US" sz="3200" b="1" dirty="0" smtClean="0">
                <a:solidFill>
                  <a:prstClr val="black"/>
                </a:solidFill>
                <a:latin typeface="微软雅黑" panose="020B0503020204020204" pitchFamily="34" charset="-122"/>
                <a:ea typeface="微软雅黑" panose="020B0503020204020204" pitchFamily="34" charset="-122"/>
                <a:sym typeface="+mn-ea"/>
              </a:rPr>
              <a:t>形式</a:t>
            </a:r>
            <a:endParaRPr lang="en-US" altLang="zh-CN" sz="3200" b="1" dirty="0" smtClean="0">
              <a:solidFill>
                <a:prstClr val="black"/>
              </a:solidFill>
              <a:latin typeface="微软雅黑" panose="020B0503020204020204" pitchFamily="34" charset="-122"/>
              <a:ea typeface="微软雅黑" panose="020B0503020204020204" pitchFamily="34" charset="-122"/>
              <a:sym typeface="+mn-ea"/>
            </a:endParaRP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     政策</a:t>
            </a:r>
            <a:r>
              <a:rPr lang="zh-CN" altLang="en-US" sz="2000" b="1" dirty="0">
                <a:solidFill>
                  <a:prstClr val="black"/>
                </a:solidFill>
                <a:latin typeface="微软雅黑" panose="020B0503020204020204" pitchFamily="34" charset="-122"/>
                <a:ea typeface="微软雅黑" panose="020B0503020204020204" pitchFamily="34" charset="-122"/>
              </a:rPr>
              <a:t>终结的方式主要有以下四种：</a:t>
            </a: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 1</a:t>
            </a:r>
            <a:r>
              <a:rPr lang="en-US" altLang="zh-CN" sz="2000" b="1" dirty="0">
                <a:solidFill>
                  <a:prstClr val="black"/>
                </a:solidFill>
                <a:latin typeface="微软雅黑" panose="020B0503020204020204" pitchFamily="34" charset="-122"/>
                <a:ea typeface="微软雅黑" panose="020B0503020204020204" pitchFamily="34" charset="-122"/>
              </a:rPr>
              <a:t>.</a:t>
            </a:r>
            <a:r>
              <a:rPr lang="zh-CN" altLang="en-US" sz="2000" b="1" dirty="0">
                <a:solidFill>
                  <a:prstClr val="black"/>
                </a:solidFill>
                <a:latin typeface="微软雅黑" panose="020B0503020204020204" pitchFamily="34" charset="-122"/>
                <a:ea typeface="微软雅黑" panose="020B0503020204020204" pitchFamily="34" charset="-122"/>
              </a:rPr>
              <a:t>替代 </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a:solidFill>
                  <a:prstClr val="black"/>
                </a:solidFill>
                <a:latin typeface="微软雅黑" panose="020B0503020204020204" pitchFamily="34" charset="-122"/>
                <a:ea typeface="微软雅黑" panose="020B0503020204020204" pitchFamily="34" charset="-122"/>
              </a:rPr>
              <a:t> 2</a:t>
            </a:r>
            <a:r>
              <a:rPr lang="en-US" altLang="zh-CN" sz="2000" b="1" dirty="0" smtClean="0">
                <a:solidFill>
                  <a:prstClr val="black"/>
                </a:solidFill>
                <a:latin typeface="微软雅黑" panose="020B0503020204020204" pitchFamily="34" charset="-122"/>
                <a:ea typeface="微软雅黑" panose="020B0503020204020204" pitchFamily="34" charset="-122"/>
              </a:rPr>
              <a:t>.</a:t>
            </a:r>
            <a:r>
              <a:rPr lang="zh-CN" altLang="en-US" sz="2000" b="1" dirty="0" smtClean="0">
                <a:solidFill>
                  <a:prstClr val="black"/>
                </a:solidFill>
                <a:latin typeface="微软雅黑" panose="020B0503020204020204" pitchFamily="34" charset="-122"/>
                <a:ea typeface="微软雅黑" panose="020B0503020204020204" pitchFamily="34" charset="-122"/>
              </a:rPr>
              <a:t>合并</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a:solidFill>
                  <a:prstClr val="black"/>
                </a:solidFill>
                <a:latin typeface="微软雅黑" panose="020B0503020204020204" pitchFamily="34" charset="-122"/>
                <a:ea typeface="微软雅黑" panose="020B0503020204020204" pitchFamily="34" charset="-122"/>
              </a:rPr>
              <a:t> </a:t>
            </a:r>
            <a:r>
              <a:rPr lang="en-US" altLang="zh-CN" sz="2000" b="1" dirty="0" smtClean="0">
                <a:solidFill>
                  <a:prstClr val="black"/>
                </a:solidFill>
                <a:latin typeface="微软雅黑" panose="020B0503020204020204" pitchFamily="34" charset="-122"/>
                <a:ea typeface="微软雅黑" panose="020B0503020204020204" pitchFamily="34" charset="-122"/>
              </a:rPr>
              <a:t>3.</a:t>
            </a:r>
            <a:r>
              <a:rPr lang="zh-CN" altLang="en-US" sz="2000" b="1" dirty="0" smtClean="0">
                <a:solidFill>
                  <a:prstClr val="black"/>
                </a:solidFill>
                <a:latin typeface="微软雅黑" panose="020B0503020204020204" pitchFamily="34" charset="-122"/>
                <a:ea typeface="微软雅黑" panose="020B0503020204020204" pitchFamily="34" charset="-122"/>
              </a:rPr>
              <a:t>分解</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a:solidFill>
                  <a:prstClr val="black"/>
                </a:solidFill>
                <a:latin typeface="微软雅黑" panose="020B0503020204020204" pitchFamily="34" charset="-122"/>
                <a:ea typeface="微软雅黑" panose="020B0503020204020204" pitchFamily="34" charset="-122"/>
              </a:rPr>
              <a:t> </a:t>
            </a:r>
            <a:r>
              <a:rPr lang="en-US" altLang="zh-CN" sz="2000" b="1" dirty="0" smtClean="0">
                <a:solidFill>
                  <a:prstClr val="black"/>
                </a:solidFill>
                <a:latin typeface="微软雅黑" panose="020B0503020204020204" pitchFamily="34" charset="-122"/>
                <a:ea typeface="微软雅黑" panose="020B0503020204020204" pitchFamily="34" charset="-122"/>
              </a:rPr>
              <a:t>4.</a:t>
            </a:r>
            <a:r>
              <a:rPr lang="zh-CN" altLang="en-US" sz="2000" b="1" dirty="0">
                <a:solidFill>
                  <a:prstClr val="black"/>
                </a:solidFill>
                <a:latin typeface="微软雅黑" panose="020B0503020204020204" pitchFamily="34" charset="-122"/>
                <a:ea typeface="微软雅黑" panose="020B0503020204020204" pitchFamily="34" charset="-122"/>
              </a:rPr>
              <a:t>缩减</a:t>
            </a:r>
          </a:p>
          <a:p>
            <a:pPr algn="l">
              <a:lnSpc>
                <a:spcPct val="150000"/>
              </a:lnSpc>
            </a:pPr>
            <a:endParaRPr lang="zh-CN" altLang="en-US" sz="2000" b="1" dirty="0">
              <a:solidFill>
                <a:prstClr val="black"/>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518840" y="699801"/>
            <a:ext cx="8504251" cy="923330"/>
          </a:xfrm>
          <a:prstGeom prst="rect">
            <a:avLst/>
          </a:prstGeom>
          <a:noFill/>
        </p:spPr>
        <p:txBody>
          <a:bodyPr wrap="none" rtlCol="0">
            <a:spAutoFit/>
          </a:bodyPr>
          <a:lstStyle/>
          <a:p>
            <a:pPr algn="l">
              <a:lnSpc>
                <a:spcPct val="150000"/>
              </a:lnSpc>
            </a:pPr>
            <a:r>
              <a:rPr lang="en-US" altLang="zh-CN" sz="3600" b="1" dirty="0" smtClean="0">
                <a:solidFill>
                  <a:prstClr val="black"/>
                </a:solidFill>
                <a:latin typeface="微软雅黑" panose="020B0503020204020204" pitchFamily="34" charset="-122"/>
                <a:ea typeface="微软雅黑" panose="020B0503020204020204" pitchFamily="34" charset="-122"/>
              </a:rPr>
              <a:t>4.3.3  </a:t>
            </a:r>
            <a:r>
              <a:rPr lang="zh-CN" altLang="en-US" sz="3600" b="1" dirty="0" smtClean="0">
                <a:solidFill>
                  <a:prstClr val="black"/>
                </a:solidFill>
                <a:latin typeface="微软雅黑" panose="020B0503020204020204" pitchFamily="34" charset="-122"/>
                <a:ea typeface="微软雅黑" panose="020B0503020204020204" pitchFamily="34" charset="-122"/>
              </a:rPr>
              <a:t>公共</a:t>
            </a:r>
            <a:r>
              <a:rPr lang="zh-CN" altLang="en-US" sz="3600" b="1" dirty="0">
                <a:solidFill>
                  <a:prstClr val="black"/>
                </a:solidFill>
                <a:latin typeface="微软雅黑" panose="020B0503020204020204" pitchFamily="34" charset="-122"/>
                <a:ea typeface="微软雅黑" panose="020B0503020204020204" pitchFamily="34" charset="-122"/>
              </a:rPr>
              <a:t>政策终结的形式、策略和途径</a:t>
            </a:r>
          </a:p>
        </p:txBody>
      </p:sp>
      <p:sp>
        <p:nvSpPr>
          <p:cNvPr id="6" name="TextBox 5"/>
          <p:cNvSpPr txBox="1"/>
          <p:nvPr/>
        </p:nvSpPr>
        <p:spPr>
          <a:xfrm>
            <a:off x="781732" y="1647197"/>
            <a:ext cx="8241359" cy="2677656"/>
          </a:xfrm>
          <a:prstGeom prst="rect">
            <a:avLst/>
          </a:prstGeom>
          <a:noFill/>
        </p:spPr>
        <p:txBody>
          <a:bodyPr wrap="none" rtlCol="0">
            <a:spAutoFit/>
          </a:bodyPr>
          <a:lstStyle/>
          <a:p>
            <a:pPr algn="l">
              <a:lnSpc>
                <a:spcPct val="150000"/>
              </a:lnSpc>
            </a:pPr>
            <a:r>
              <a:rPr lang="zh-CN" altLang="en-US" sz="3200" b="1" dirty="0" smtClean="0">
                <a:solidFill>
                  <a:prstClr val="black"/>
                </a:solidFill>
                <a:latin typeface="微软雅黑" panose="020B0503020204020204" pitchFamily="34" charset="-122"/>
                <a:ea typeface="微软雅黑" panose="020B0503020204020204" pitchFamily="34" charset="-122"/>
              </a:rPr>
              <a:t>二、</a:t>
            </a:r>
            <a:r>
              <a:rPr lang="zh-CN" altLang="en-US" sz="3200" b="1" dirty="0">
                <a:solidFill>
                  <a:prstClr val="black"/>
                </a:solidFill>
                <a:latin typeface="微软雅黑" panose="020B0503020204020204" pitchFamily="34" charset="-122"/>
                <a:ea typeface="微软雅黑" panose="020B0503020204020204" pitchFamily="34" charset="-122"/>
                <a:sym typeface="+mn-ea"/>
              </a:rPr>
              <a:t>政策终结的</a:t>
            </a:r>
            <a:r>
              <a:rPr lang="zh-CN" altLang="en-US" sz="3200" b="1" dirty="0" smtClean="0">
                <a:solidFill>
                  <a:prstClr val="black"/>
                </a:solidFill>
                <a:latin typeface="微软雅黑" panose="020B0503020204020204" pitchFamily="34" charset="-122"/>
                <a:ea typeface="微软雅黑" panose="020B0503020204020204" pitchFamily="34" charset="-122"/>
                <a:sym typeface="+mn-ea"/>
              </a:rPr>
              <a:t>策略</a:t>
            </a:r>
            <a:endParaRPr lang="en-US" altLang="zh-CN" sz="3200" b="1" dirty="0" smtClean="0">
              <a:solidFill>
                <a:prstClr val="black"/>
              </a:solidFill>
              <a:latin typeface="微软雅黑" panose="020B0503020204020204" pitchFamily="34" charset="-122"/>
              <a:ea typeface="微软雅黑" panose="020B0503020204020204" pitchFamily="34" charset="-122"/>
              <a:sym typeface="+mn-ea"/>
            </a:endParaRP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   要</a:t>
            </a:r>
            <a:r>
              <a:rPr lang="zh-CN" altLang="en-US" sz="2000" b="1" dirty="0">
                <a:solidFill>
                  <a:prstClr val="black"/>
                </a:solidFill>
                <a:latin typeface="微软雅黑" panose="020B0503020204020204" pitchFamily="34" charset="-122"/>
                <a:ea typeface="微软雅黑" panose="020B0503020204020204" pitchFamily="34" charset="-122"/>
              </a:rPr>
              <a:t>顺利完成政策终结，需要注意以下几个方面：</a:t>
            </a:r>
          </a:p>
          <a:p>
            <a:pPr>
              <a:lnSpc>
                <a:spcPct val="150000"/>
              </a:lnSpc>
            </a:pPr>
            <a:r>
              <a:rPr lang="en-US" altLang="zh-CN" sz="2000" b="1" dirty="0">
                <a:solidFill>
                  <a:prstClr val="black"/>
                </a:solidFill>
                <a:latin typeface="微软雅黑" panose="020B0503020204020204" pitchFamily="34" charset="-122"/>
                <a:ea typeface="微软雅黑" panose="020B0503020204020204" pitchFamily="34" charset="-122"/>
              </a:rPr>
              <a:t>1.</a:t>
            </a:r>
            <a:r>
              <a:rPr lang="zh-CN" altLang="en-US" sz="2000" b="1" dirty="0">
                <a:solidFill>
                  <a:prstClr val="black"/>
                </a:solidFill>
                <a:latin typeface="微软雅黑" panose="020B0503020204020204" pitchFamily="34" charset="-122"/>
                <a:ea typeface="微软雅黑" panose="020B0503020204020204" pitchFamily="34" charset="-122"/>
              </a:rPr>
              <a:t>重视说服工作，消除抵触情绪</a:t>
            </a:r>
            <a:r>
              <a:rPr lang="zh-CN" altLang="en-US" sz="2000" b="1" dirty="0" smtClean="0">
                <a:solidFill>
                  <a:prstClr val="black"/>
                </a:solidFill>
                <a:latin typeface="微软雅黑" panose="020B0503020204020204" pitchFamily="34" charset="-122"/>
                <a:ea typeface="微软雅黑" panose="020B0503020204020204" pitchFamily="34" charset="-122"/>
              </a:rPr>
              <a:t>。  </a:t>
            </a:r>
            <a:r>
              <a:rPr lang="en-US" altLang="zh-CN" sz="2000" b="1" dirty="0" smtClean="0">
                <a:solidFill>
                  <a:prstClr val="black"/>
                </a:solidFill>
                <a:latin typeface="微软雅黑" panose="020B0503020204020204" pitchFamily="34" charset="-122"/>
                <a:ea typeface="微软雅黑" panose="020B0503020204020204" pitchFamily="34" charset="-122"/>
              </a:rPr>
              <a:t>2</a:t>
            </a:r>
            <a:r>
              <a:rPr lang="en-US" altLang="zh-CN" sz="2000" b="1" dirty="0">
                <a:solidFill>
                  <a:prstClr val="black"/>
                </a:solidFill>
                <a:latin typeface="微软雅黑" panose="020B0503020204020204" pitchFamily="34" charset="-122"/>
                <a:ea typeface="微软雅黑" panose="020B0503020204020204" pitchFamily="34" charset="-122"/>
              </a:rPr>
              <a:t>.</a:t>
            </a:r>
            <a:r>
              <a:rPr lang="zh-CN" altLang="en-US" sz="2000" b="1" dirty="0">
                <a:solidFill>
                  <a:prstClr val="black"/>
                </a:solidFill>
                <a:latin typeface="微软雅黑" panose="020B0503020204020204" pitchFamily="34" charset="-122"/>
                <a:ea typeface="微软雅黑" panose="020B0503020204020204" pitchFamily="34" charset="-122"/>
              </a:rPr>
              <a:t>注意因势利导，营造有利气氛</a:t>
            </a:r>
            <a:r>
              <a:rPr lang="zh-CN" altLang="en-US" sz="2000" b="1" dirty="0" smtClean="0">
                <a:solidFill>
                  <a:prstClr val="black"/>
                </a:solidFill>
                <a:latin typeface="微软雅黑" panose="020B0503020204020204" pitchFamily="34" charset="-122"/>
                <a:ea typeface="微软雅黑" panose="020B0503020204020204" pitchFamily="34" charset="-122"/>
              </a:rPr>
              <a:t>。</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a:solidFill>
                  <a:prstClr val="black"/>
                </a:solidFill>
                <a:latin typeface="微软雅黑" panose="020B0503020204020204" pitchFamily="34" charset="-122"/>
                <a:ea typeface="微软雅黑" panose="020B0503020204020204" pitchFamily="34" charset="-122"/>
              </a:rPr>
              <a:t>3.</a:t>
            </a:r>
            <a:r>
              <a:rPr lang="zh-CN" altLang="en-US" sz="2000" b="1" dirty="0">
                <a:solidFill>
                  <a:prstClr val="black"/>
                </a:solidFill>
                <a:latin typeface="微软雅黑" panose="020B0503020204020204" pitchFamily="34" charset="-122"/>
                <a:ea typeface="微软雅黑" panose="020B0503020204020204" pitchFamily="34" charset="-122"/>
              </a:rPr>
              <a:t>公开评估结果，争取支持力量</a:t>
            </a:r>
            <a:r>
              <a:rPr lang="zh-CN" altLang="en-US" sz="2000" b="1" dirty="0" smtClean="0">
                <a:solidFill>
                  <a:prstClr val="black"/>
                </a:solidFill>
                <a:latin typeface="微软雅黑" panose="020B0503020204020204" pitchFamily="34" charset="-122"/>
                <a:ea typeface="微软雅黑" panose="020B0503020204020204" pitchFamily="34" charset="-122"/>
              </a:rPr>
              <a:t>。</a:t>
            </a:r>
            <a:r>
              <a:rPr lang="en-US" altLang="zh-CN" sz="2000" b="1" dirty="0">
                <a:solidFill>
                  <a:prstClr val="black"/>
                </a:solidFill>
                <a:latin typeface="微软雅黑" panose="020B0503020204020204" pitchFamily="34" charset="-122"/>
                <a:ea typeface="微软雅黑" panose="020B0503020204020204" pitchFamily="34" charset="-122"/>
              </a:rPr>
              <a:t> </a:t>
            </a:r>
            <a:r>
              <a:rPr lang="en-US" altLang="zh-CN" sz="2000" b="1" dirty="0" smtClean="0">
                <a:solidFill>
                  <a:prstClr val="black"/>
                </a:solidFill>
                <a:latin typeface="微软雅黑" panose="020B0503020204020204" pitchFamily="34" charset="-122"/>
                <a:ea typeface="微软雅黑" panose="020B0503020204020204" pitchFamily="34" charset="-122"/>
              </a:rPr>
              <a:t> 4</a:t>
            </a:r>
            <a:r>
              <a:rPr lang="en-US" altLang="zh-CN" sz="2000" b="1" dirty="0">
                <a:solidFill>
                  <a:prstClr val="black"/>
                </a:solidFill>
                <a:latin typeface="微软雅黑" panose="020B0503020204020204" pitchFamily="34" charset="-122"/>
                <a:ea typeface="微软雅黑" panose="020B0503020204020204" pitchFamily="34" charset="-122"/>
              </a:rPr>
              <a:t>.</a:t>
            </a:r>
            <a:r>
              <a:rPr lang="zh-CN" altLang="en-US" sz="2000" b="1" dirty="0">
                <a:solidFill>
                  <a:prstClr val="black"/>
                </a:solidFill>
                <a:latin typeface="微软雅黑" panose="020B0503020204020204" pitchFamily="34" charset="-122"/>
                <a:ea typeface="微软雅黑" panose="020B0503020204020204" pitchFamily="34" charset="-122"/>
              </a:rPr>
              <a:t>废旧、立新并举，缓和终结压力。</a:t>
            </a:r>
          </a:p>
          <a:p>
            <a:pPr>
              <a:lnSpc>
                <a:spcPct val="150000"/>
              </a:lnSpc>
            </a:pPr>
            <a:r>
              <a:rPr lang="en-US" altLang="zh-CN" sz="2000" b="1" dirty="0">
                <a:solidFill>
                  <a:prstClr val="black"/>
                </a:solidFill>
                <a:latin typeface="微软雅黑" panose="020B0503020204020204" pitchFamily="34" charset="-122"/>
                <a:ea typeface="微软雅黑" panose="020B0503020204020204" pitchFamily="34" charset="-122"/>
              </a:rPr>
              <a:t>5.</a:t>
            </a:r>
            <a:r>
              <a:rPr lang="zh-CN" altLang="en-US" sz="2000" b="1" dirty="0">
                <a:solidFill>
                  <a:prstClr val="black"/>
                </a:solidFill>
                <a:latin typeface="微软雅黑" panose="020B0503020204020204" pitchFamily="34" charset="-122"/>
                <a:ea typeface="微软雅黑" panose="020B0503020204020204" pitchFamily="34" charset="-122"/>
              </a:rPr>
              <a:t>通过试探试点，避免矛盾激化</a:t>
            </a:r>
            <a:r>
              <a:rPr lang="zh-CN" altLang="en-US" sz="2000" b="1" dirty="0" smtClean="0">
                <a:solidFill>
                  <a:prstClr val="black"/>
                </a:solidFill>
                <a:latin typeface="微软雅黑" panose="020B0503020204020204" pitchFamily="34" charset="-122"/>
                <a:ea typeface="微软雅黑" panose="020B0503020204020204" pitchFamily="34" charset="-122"/>
              </a:rPr>
              <a:t>。  </a:t>
            </a:r>
            <a:r>
              <a:rPr lang="en-US" altLang="zh-CN" sz="2000" b="1" dirty="0" smtClean="0">
                <a:solidFill>
                  <a:prstClr val="black"/>
                </a:solidFill>
                <a:latin typeface="微软雅黑" panose="020B0503020204020204" pitchFamily="34" charset="-122"/>
                <a:ea typeface="微软雅黑" panose="020B0503020204020204" pitchFamily="34" charset="-122"/>
              </a:rPr>
              <a:t>6</a:t>
            </a:r>
            <a:r>
              <a:rPr lang="en-US" altLang="zh-CN" sz="2000" b="1" dirty="0">
                <a:solidFill>
                  <a:prstClr val="black"/>
                </a:solidFill>
                <a:latin typeface="微软雅黑" panose="020B0503020204020204" pitchFamily="34" charset="-122"/>
                <a:ea typeface="微软雅黑" panose="020B0503020204020204" pitchFamily="34" charset="-122"/>
              </a:rPr>
              <a:t>.</a:t>
            </a:r>
            <a:r>
              <a:rPr lang="zh-CN" altLang="en-US" sz="2000" b="1" dirty="0">
                <a:solidFill>
                  <a:prstClr val="black"/>
                </a:solidFill>
                <a:latin typeface="微软雅黑" panose="020B0503020204020204" pitchFamily="34" charset="-122"/>
                <a:ea typeface="微软雅黑" panose="020B0503020204020204" pitchFamily="34" charset="-122"/>
              </a:rPr>
              <a:t>终结必要部分，减少终结代价。</a:t>
            </a:r>
            <a:endParaRPr lang="zh-CN" altLang="en-US" sz="2000" b="1" dirty="0">
              <a:solidFill>
                <a:prstClr val="black"/>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57181468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518841" y="409869"/>
            <a:ext cx="8504251" cy="923330"/>
          </a:xfrm>
          <a:prstGeom prst="rect">
            <a:avLst/>
          </a:prstGeom>
          <a:noFill/>
        </p:spPr>
        <p:txBody>
          <a:bodyPr wrap="none" rtlCol="0">
            <a:spAutoFit/>
          </a:bodyPr>
          <a:lstStyle/>
          <a:p>
            <a:pPr algn="l">
              <a:lnSpc>
                <a:spcPct val="150000"/>
              </a:lnSpc>
            </a:pPr>
            <a:r>
              <a:rPr lang="en-US" altLang="zh-CN" sz="3600" b="1" dirty="0" smtClean="0">
                <a:solidFill>
                  <a:prstClr val="black"/>
                </a:solidFill>
                <a:latin typeface="微软雅黑" panose="020B0503020204020204" pitchFamily="34" charset="-122"/>
                <a:ea typeface="微软雅黑" panose="020B0503020204020204" pitchFamily="34" charset="-122"/>
              </a:rPr>
              <a:t>4.3.3  </a:t>
            </a:r>
            <a:r>
              <a:rPr lang="zh-CN" altLang="en-US" sz="3600" b="1" dirty="0" smtClean="0">
                <a:solidFill>
                  <a:prstClr val="black"/>
                </a:solidFill>
                <a:latin typeface="微软雅黑" panose="020B0503020204020204" pitchFamily="34" charset="-122"/>
                <a:ea typeface="微软雅黑" panose="020B0503020204020204" pitchFamily="34" charset="-122"/>
              </a:rPr>
              <a:t>公共</a:t>
            </a:r>
            <a:r>
              <a:rPr lang="zh-CN" altLang="en-US" sz="3600" b="1" dirty="0">
                <a:solidFill>
                  <a:prstClr val="black"/>
                </a:solidFill>
                <a:latin typeface="微软雅黑" panose="020B0503020204020204" pitchFamily="34" charset="-122"/>
                <a:ea typeface="微软雅黑" panose="020B0503020204020204" pitchFamily="34" charset="-122"/>
              </a:rPr>
              <a:t>政策终结的形式、策略和途径</a:t>
            </a:r>
          </a:p>
        </p:txBody>
      </p:sp>
      <p:sp>
        <p:nvSpPr>
          <p:cNvPr id="8" name="TextBox 7"/>
          <p:cNvSpPr txBox="1"/>
          <p:nvPr/>
        </p:nvSpPr>
        <p:spPr>
          <a:xfrm>
            <a:off x="619202" y="1080849"/>
            <a:ext cx="8289449" cy="4062651"/>
          </a:xfrm>
          <a:prstGeom prst="rect">
            <a:avLst/>
          </a:prstGeom>
          <a:noFill/>
        </p:spPr>
        <p:txBody>
          <a:bodyPr wrap="none" rtlCol="0">
            <a:spAutoFit/>
          </a:bodyPr>
          <a:lstStyle/>
          <a:p>
            <a:pPr algn="l">
              <a:lnSpc>
                <a:spcPct val="150000"/>
              </a:lnSpc>
            </a:pPr>
            <a:r>
              <a:rPr lang="zh-CN" altLang="en-US" sz="3200" b="1" dirty="0" smtClean="0">
                <a:solidFill>
                  <a:prstClr val="black"/>
                </a:solidFill>
                <a:latin typeface="微软雅黑" panose="020B0503020204020204" pitchFamily="34" charset="-122"/>
                <a:ea typeface="微软雅黑" panose="020B0503020204020204" pitchFamily="34" charset="-122"/>
              </a:rPr>
              <a:t>三、</a:t>
            </a:r>
            <a:r>
              <a:rPr lang="zh-CN" altLang="en-US" sz="3200" b="1" dirty="0">
                <a:solidFill>
                  <a:prstClr val="black"/>
                </a:solidFill>
                <a:latin typeface="微软雅黑" panose="020B0503020204020204" pitchFamily="34" charset="-122"/>
                <a:ea typeface="微软雅黑" panose="020B0503020204020204" pitchFamily="34" charset="-122"/>
                <a:sym typeface="+mn-ea"/>
              </a:rPr>
              <a:t>政策终结的</a:t>
            </a:r>
            <a:r>
              <a:rPr lang="zh-CN" altLang="en-US" sz="3200" b="1" dirty="0" smtClean="0">
                <a:solidFill>
                  <a:prstClr val="black"/>
                </a:solidFill>
                <a:latin typeface="微软雅黑" panose="020B0503020204020204" pitchFamily="34" charset="-122"/>
                <a:ea typeface="微软雅黑" panose="020B0503020204020204" pitchFamily="34" charset="-122"/>
                <a:sym typeface="+mn-ea"/>
              </a:rPr>
              <a:t>途径</a:t>
            </a:r>
            <a:endParaRPr lang="en-US" altLang="zh-CN" sz="3200" b="1" dirty="0" smtClean="0">
              <a:solidFill>
                <a:prstClr val="black"/>
              </a:solidFill>
              <a:latin typeface="微软雅黑" panose="020B0503020204020204" pitchFamily="34" charset="-122"/>
              <a:ea typeface="微软雅黑" panose="020B0503020204020204" pitchFamily="34" charset="-122"/>
              <a:sym typeface="+mn-ea"/>
            </a:endParaRP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1</a:t>
            </a:r>
            <a:r>
              <a:rPr lang="en-US" altLang="zh-CN" sz="2000" b="1" dirty="0">
                <a:solidFill>
                  <a:prstClr val="black"/>
                </a:solidFill>
                <a:latin typeface="微软雅黑" panose="020B0503020204020204" pitchFamily="34" charset="-122"/>
                <a:ea typeface="微软雅黑" panose="020B0503020204020204" pitchFamily="34" charset="-122"/>
              </a:rPr>
              <a:t>.</a:t>
            </a:r>
            <a:r>
              <a:rPr lang="zh-CN" altLang="en-US" sz="2000" b="1" dirty="0">
                <a:solidFill>
                  <a:prstClr val="black"/>
                </a:solidFill>
                <a:latin typeface="微软雅黑" panose="020B0503020204020204" pitchFamily="34" charset="-122"/>
                <a:ea typeface="微软雅黑" panose="020B0503020204020204" pitchFamily="34" charset="-122"/>
              </a:rPr>
              <a:t>政策终结的强制性</a:t>
            </a: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   政策</a:t>
            </a:r>
            <a:r>
              <a:rPr lang="zh-CN" altLang="en-US" sz="2000" b="1" dirty="0">
                <a:solidFill>
                  <a:prstClr val="black"/>
                </a:solidFill>
                <a:latin typeface="微软雅黑" panose="020B0503020204020204" pitchFamily="34" charset="-122"/>
                <a:ea typeface="微软雅黑" panose="020B0503020204020204" pitchFamily="34" charset="-122"/>
              </a:rPr>
              <a:t>终止并不是一个自发的过程，而是由具有法定地位的公共部门</a:t>
            </a:r>
            <a:r>
              <a:rPr lang="zh-CN" altLang="en-US" sz="2000" b="1" dirty="0" smtClean="0">
                <a:solidFill>
                  <a:prstClr val="black"/>
                </a:solidFill>
                <a:latin typeface="微软雅黑" panose="020B0503020204020204" pitchFamily="34" charset="-122"/>
                <a:ea typeface="微软雅黑" panose="020B0503020204020204" pitchFamily="34" charset="-122"/>
              </a:rPr>
              <a:t>作出</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的强制性</a:t>
            </a:r>
            <a:r>
              <a:rPr lang="zh-CN" altLang="en-US" sz="2000" b="1" dirty="0">
                <a:solidFill>
                  <a:prstClr val="black"/>
                </a:solidFill>
                <a:latin typeface="微软雅黑" panose="020B0503020204020204" pitchFamily="34" charset="-122"/>
                <a:ea typeface="微软雅黑" panose="020B0503020204020204" pitchFamily="34" charset="-122"/>
              </a:rPr>
              <a:t>的行动</a:t>
            </a:r>
            <a:r>
              <a:rPr lang="zh-CN" altLang="en-US" sz="2000" b="1" dirty="0" smtClean="0">
                <a:solidFill>
                  <a:prstClr val="black"/>
                </a:solidFill>
                <a:latin typeface="微软雅黑" panose="020B0503020204020204" pitchFamily="34" charset="-122"/>
                <a:ea typeface="微软雅黑" panose="020B0503020204020204" pitchFamily="34" charset="-122"/>
              </a:rPr>
              <a:t>。</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2</a:t>
            </a:r>
            <a:r>
              <a:rPr lang="en-US" altLang="zh-CN" sz="2000" b="1" dirty="0">
                <a:solidFill>
                  <a:prstClr val="black"/>
                </a:solidFill>
                <a:latin typeface="微软雅黑" panose="020B0503020204020204" pitchFamily="34" charset="-122"/>
                <a:ea typeface="微软雅黑" panose="020B0503020204020204" pitchFamily="34" charset="-122"/>
              </a:rPr>
              <a:t>.</a:t>
            </a:r>
            <a:r>
              <a:rPr lang="zh-CN" altLang="en-US" sz="2000" b="1" dirty="0">
                <a:solidFill>
                  <a:prstClr val="black"/>
                </a:solidFill>
                <a:latin typeface="微软雅黑" panose="020B0503020204020204" pitchFamily="34" charset="-122"/>
                <a:ea typeface="微软雅黑" panose="020B0503020204020204" pitchFamily="34" charset="-122"/>
              </a:rPr>
              <a:t>政策终结的衔接性</a:t>
            </a: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   新</a:t>
            </a:r>
            <a:r>
              <a:rPr lang="zh-CN" altLang="en-US" sz="2000" b="1" dirty="0">
                <a:solidFill>
                  <a:prstClr val="black"/>
                </a:solidFill>
                <a:latin typeface="微软雅黑" panose="020B0503020204020204" pitchFamily="34" charset="-122"/>
                <a:ea typeface="微软雅黑" panose="020B0503020204020204" pitchFamily="34" charset="-122"/>
              </a:rPr>
              <a:t>旧政策的连续性、衔接性，使新政策在旧政策的基础上推动</a:t>
            </a:r>
            <a:r>
              <a:rPr lang="zh-CN" altLang="en-US" sz="2000" b="1" dirty="0" smtClean="0">
                <a:solidFill>
                  <a:prstClr val="black"/>
                </a:solidFill>
                <a:latin typeface="微软雅黑" panose="020B0503020204020204" pitchFamily="34" charset="-122"/>
                <a:ea typeface="微软雅黑" panose="020B0503020204020204" pitchFamily="34" charset="-122"/>
              </a:rPr>
              <a:t>政策向前</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发展</a:t>
            </a:r>
            <a:r>
              <a:rPr lang="zh-CN" altLang="en-US" sz="2000" b="1" dirty="0">
                <a:solidFill>
                  <a:prstClr val="black"/>
                </a:solidFill>
                <a:latin typeface="微软雅黑" panose="020B0503020204020204" pitchFamily="34" charset="-122"/>
                <a:ea typeface="微软雅黑" panose="020B0503020204020204" pitchFamily="34" charset="-122"/>
              </a:rPr>
              <a:t>。</a:t>
            </a:r>
          </a:p>
          <a:p>
            <a:pPr algn="l">
              <a:lnSpc>
                <a:spcPct val="150000"/>
              </a:lnSpc>
            </a:pPr>
            <a:endParaRPr lang="zh-CN" altLang="en-US" sz="2000" b="1" dirty="0">
              <a:solidFill>
                <a:prstClr val="black"/>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1120251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6" name="TextBox 5"/>
          <p:cNvSpPr txBox="1"/>
          <p:nvPr/>
        </p:nvSpPr>
        <p:spPr>
          <a:xfrm>
            <a:off x="1108176" y="2496456"/>
            <a:ext cx="7089140" cy="1938020"/>
          </a:xfrm>
          <a:prstGeom prst="rect">
            <a:avLst/>
          </a:prstGeom>
          <a:noFill/>
        </p:spPr>
        <p:txBody>
          <a:bodyPr wrap="none" rtlCol="0">
            <a:spAutoFit/>
          </a:bodyPr>
          <a:lstStyle/>
          <a:p>
            <a:pPr algn="l">
              <a:lnSpc>
                <a:spcPct val="150000"/>
              </a:lnSpc>
            </a:pPr>
            <a:r>
              <a:rPr lang="zh-CN" altLang="en-US" sz="4000" b="1" dirty="0">
                <a:solidFill>
                  <a:prstClr val="black"/>
                </a:solidFill>
                <a:latin typeface="微软雅黑" panose="020B0503020204020204" pitchFamily="34" charset="-122"/>
                <a:ea typeface="微软雅黑" panose="020B0503020204020204" pitchFamily="34" charset="-122"/>
              </a:rPr>
              <a:t>单元</a:t>
            </a:r>
            <a:r>
              <a:rPr lang="zh-CN" altLang="en-US" sz="4000" b="1" dirty="0" smtClean="0">
                <a:solidFill>
                  <a:prstClr val="black"/>
                </a:solidFill>
                <a:latin typeface="微软雅黑" panose="020B0503020204020204" pitchFamily="34" charset="-122"/>
                <a:ea typeface="微软雅黑" panose="020B0503020204020204" pitchFamily="34" charset="-122"/>
              </a:rPr>
              <a:t>四  公共政策的终结障碍和</a:t>
            </a:r>
          </a:p>
          <a:p>
            <a:pPr algn="l">
              <a:lnSpc>
                <a:spcPct val="150000"/>
              </a:lnSpc>
            </a:pPr>
            <a:r>
              <a:rPr lang="zh-CN" altLang="en-US" sz="4000" b="1" dirty="0" smtClean="0">
                <a:solidFill>
                  <a:prstClr val="black"/>
                </a:solidFill>
                <a:latin typeface="微软雅黑" panose="020B0503020204020204" pitchFamily="34" charset="-122"/>
                <a:ea typeface="微软雅黑" panose="020B0503020204020204" pitchFamily="34" charset="-122"/>
              </a:rPr>
              <a:t>                   公共政策创新</a:t>
            </a:r>
          </a:p>
        </p:txBody>
      </p:sp>
      <p:sp>
        <p:nvSpPr>
          <p:cNvPr id="7" name="TextBox 6"/>
          <p:cNvSpPr txBox="1"/>
          <p:nvPr/>
        </p:nvSpPr>
        <p:spPr>
          <a:xfrm>
            <a:off x="631401" y="1009538"/>
            <a:ext cx="8042910" cy="1198880"/>
          </a:xfrm>
          <a:prstGeom prst="rect">
            <a:avLst/>
          </a:prstGeom>
          <a:noFill/>
        </p:spPr>
        <p:txBody>
          <a:bodyPr wrap="none" rtlCol="0">
            <a:spAutoFit/>
          </a:bodyPr>
          <a:lstStyle/>
          <a:p>
            <a:pPr algn="ctr">
              <a:lnSpc>
                <a:spcPct val="150000"/>
              </a:lnSpc>
            </a:pPr>
            <a:r>
              <a:rPr lang="zh-CN" altLang="en-US" sz="4800" b="1" dirty="0" smtClean="0">
                <a:solidFill>
                  <a:prstClr val="black"/>
                </a:solidFill>
                <a:latin typeface="微软雅黑" panose="020B0503020204020204" pitchFamily="34" charset="-122"/>
                <a:ea typeface="微软雅黑" panose="020B0503020204020204" pitchFamily="34" charset="-122"/>
              </a:rPr>
              <a:t>第四章  </a:t>
            </a:r>
            <a:r>
              <a:rPr lang="zh-CN" altLang="en-US" sz="4800" b="1" dirty="0" smtClean="0">
                <a:solidFill>
                  <a:prstClr val="black"/>
                </a:solidFill>
                <a:latin typeface="微软雅黑" panose="020B0503020204020204" pitchFamily="34" charset="-122"/>
                <a:ea typeface="微软雅黑" panose="020B0503020204020204" pitchFamily="34" charset="-122"/>
                <a:sym typeface="+mn-ea"/>
              </a:rPr>
              <a:t>公共政策监控和终结</a:t>
            </a:r>
            <a:r>
              <a:rPr lang="zh-CN" altLang="en-US" sz="4800" b="1" dirty="0" smtClean="0">
                <a:solidFill>
                  <a:prstClr val="black"/>
                </a:solidFill>
                <a:latin typeface="微软雅黑" panose="020B0503020204020204" pitchFamily="34" charset="-122"/>
                <a:ea typeface="微软雅黑" panose="020B0503020204020204" pitchFamily="34" charset="-122"/>
              </a:rPr>
              <a:t> </a:t>
            </a:r>
            <a:endParaRPr lang="zh-CN" altLang="en-US" sz="4800" b="1" dirty="0">
              <a:solidFill>
                <a:prstClr val="black"/>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627698" y="634021"/>
            <a:ext cx="5734262" cy="923330"/>
          </a:xfrm>
          <a:prstGeom prst="rect">
            <a:avLst/>
          </a:prstGeom>
          <a:noFill/>
        </p:spPr>
        <p:txBody>
          <a:bodyPr wrap="none" rtlCol="0">
            <a:spAutoFit/>
          </a:bodyPr>
          <a:lstStyle/>
          <a:p>
            <a:pPr algn="l">
              <a:lnSpc>
                <a:spcPct val="150000"/>
              </a:lnSpc>
            </a:pPr>
            <a:r>
              <a:rPr lang="en-US" altLang="zh-CN" sz="3600" b="1" dirty="0" smtClean="0">
                <a:solidFill>
                  <a:prstClr val="black"/>
                </a:solidFill>
                <a:latin typeface="微软雅黑" panose="020B0503020204020204" pitchFamily="34" charset="-122"/>
                <a:ea typeface="微软雅黑" panose="020B0503020204020204" pitchFamily="34" charset="-122"/>
              </a:rPr>
              <a:t>4.4.1  </a:t>
            </a:r>
            <a:r>
              <a:rPr lang="zh-CN" altLang="en-US" sz="3600" b="1" dirty="0" smtClean="0">
                <a:solidFill>
                  <a:prstClr val="black"/>
                </a:solidFill>
                <a:latin typeface="微软雅黑" panose="020B0503020204020204" pitchFamily="34" charset="-122"/>
                <a:ea typeface="微软雅黑" panose="020B0503020204020204" pitchFamily="34" charset="-122"/>
              </a:rPr>
              <a:t>公共</a:t>
            </a:r>
            <a:r>
              <a:rPr lang="zh-CN" altLang="en-US" sz="3600" b="1" dirty="0">
                <a:solidFill>
                  <a:prstClr val="black"/>
                </a:solidFill>
                <a:latin typeface="微软雅黑" panose="020B0503020204020204" pitchFamily="34" charset="-122"/>
                <a:ea typeface="微软雅黑" panose="020B0503020204020204" pitchFamily="34" charset="-122"/>
              </a:rPr>
              <a:t>政策的终结障碍</a:t>
            </a:r>
          </a:p>
        </p:txBody>
      </p:sp>
      <p:sp>
        <p:nvSpPr>
          <p:cNvPr id="5" name="TextBox 4"/>
          <p:cNvSpPr txBox="1"/>
          <p:nvPr/>
        </p:nvSpPr>
        <p:spPr>
          <a:xfrm>
            <a:off x="627698" y="1557351"/>
            <a:ext cx="5086649" cy="2677656"/>
          </a:xfrm>
          <a:prstGeom prst="rect">
            <a:avLst/>
          </a:prstGeom>
          <a:noFill/>
        </p:spPr>
        <p:txBody>
          <a:bodyPr wrap="none" rtlCol="0">
            <a:spAutoFit/>
          </a:bodyPr>
          <a:lstStyle/>
          <a:p>
            <a:pPr algn="l">
              <a:lnSpc>
                <a:spcPct val="150000"/>
              </a:lnSpc>
            </a:pPr>
            <a:r>
              <a:rPr lang="zh-CN" altLang="en-US" sz="3200" b="1" dirty="0" smtClean="0">
                <a:solidFill>
                  <a:prstClr val="black"/>
                </a:solidFill>
                <a:latin typeface="微软雅黑" panose="020B0503020204020204" pitchFamily="34" charset="-122"/>
                <a:ea typeface="微软雅黑" panose="020B0503020204020204" pitchFamily="34" charset="-122"/>
              </a:rPr>
              <a:t>一</a:t>
            </a:r>
            <a:r>
              <a:rPr sz="3200" b="1" dirty="0" smtClean="0">
                <a:solidFill>
                  <a:prstClr val="black"/>
                </a:solidFill>
                <a:latin typeface="微软雅黑" panose="020B0503020204020204" pitchFamily="34" charset="-122"/>
                <a:ea typeface="微软雅黑" panose="020B0503020204020204" pitchFamily="34" charset="-122"/>
              </a:rPr>
              <a:t>、</a:t>
            </a:r>
            <a:r>
              <a:rPr sz="3200" b="1" dirty="0" err="1" smtClean="0">
                <a:solidFill>
                  <a:prstClr val="black"/>
                </a:solidFill>
                <a:latin typeface="微软雅黑" panose="020B0503020204020204" pitchFamily="34" charset="-122"/>
                <a:ea typeface="微软雅黑" panose="020B0503020204020204" pitchFamily="34" charset="-122"/>
              </a:rPr>
              <a:t>政策终结的障碍</a:t>
            </a:r>
            <a:endParaRPr lang="en-US" sz="32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  1.</a:t>
            </a:r>
            <a:r>
              <a:rPr lang="zh-CN" altLang="en-US" sz="2000" b="1" dirty="0">
                <a:solidFill>
                  <a:prstClr val="black"/>
                </a:solidFill>
                <a:latin typeface="微软雅黑" panose="020B0503020204020204" pitchFamily="34" charset="-122"/>
                <a:ea typeface="微软雅黑" panose="020B0503020204020204" pitchFamily="34" charset="-122"/>
              </a:rPr>
              <a:t>心理上的</a:t>
            </a:r>
            <a:r>
              <a:rPr lang="zh-CN" altLang="en-US" sz="2000" b="1" dirty="0" smtClean="0">
                <a:solidFill>
                  <a:prstClr val="black"/>
                </a:solidFill>
                <a:latin typeface="微软雅黑" panose="020B0503020204020204" pitchFamily="34" charset="-122"/>
                <a:ea typeface="微软雅黑" panose="020B0503020204020204" pitchFamily="34" charset="-122"/>
              </a:rPr>
              <a:t>抵制</a:t>
            </a:r>
            <a:r>
              <a:rPr lang="en-US" altLang="zh-CN" sz="2000" b="1" dirty="0">
                <a:solidFill>
                  <a:prstClr val="black"/>
                </a:solidFill>
                <a:latin typeface="微软雅黑" panose="020B0503020204020204" pitchFamily="34" charset="-122"/>
                <a:ea typeface="微软雅黑" panose="020B0503020204020204" pitchFamily="34" charset="-122"/>
              </a:rPr>
              <a:t> </a:t>
            </a:r>
            <a:r>
              <a:rPr lang="en-US" altLang="zh-CN" sz="2000" b="1" dirty="0" smtClean="0">
                <a:solidFill>
                  <a:prstClr val="black"/>
                </a:solidFill>
                <a:latin typeface="微软雅黑" panose="020B0503020204020204" pitchFamily="34" charset="-122"/>
                <a:ea typeface="微软雅黑" panose="020B0503020204020204" pitchFamily="34" charset="-122"/>
              </a:rPr>
              <a:t>        </a:t>
            </a:r>
            <a:r>
              <a:rPr lang="en-US" altLang="zh-CN" sz="2000" b="1" dirty="0" smtClean="0">
                <a:solidFill>
                  <a:prstClr val="black"/>
                </a:solidFill>
                <a:latin typeface="微软雅黑" panose="020B0503020204020204" pitchFamily="34" charset="-122"/>
                <a:ea typeface="微软雅黑" panose="020B0503020204020204" pitchFamily="34" charset="-122"/>
              </a:rPr>
              <a:t>2.</a:t>
            </a:r>
            <a:r>
              <a:rPr lang="zh-CN" altLang="en-US" sz="2000" b="1" dirty="0">
                <a:solidFill>
                  <a:prstClr val="black"/>
                </a:solidFill>
                <a:latin typeface="微软雅黑" panose="020B0503020204020204" pitchFamily="34" charset="-122"/>
                <a:ea typeface="微软雅黑" panose="020B0503020204020204" pitchFamily="34" charset="-122"/>
              </a:rPr>
              <a:t>现存机构的</a:t>
            </a:r>
            <a:r>
              <a:rPr lang="zh-CN" altLang="en-US" sz="2000" b="1" dirty="0" smtClean="0">
                <a:solidFill>
                  <a:prstClr val="black"/>
                </a:solidFill>
                <a:latin typeface="微软雅黑" panose="020B0503020204020204" pitchFamily="34" charset="-122"/>
                <a:ea typeface="微软雅黑" panose="020B0503020204020204" pitchFamily="34" charset="-122"/>
              </a:rPr>
              <a:t>持续性</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  3</a:t>
            </a:r>
            <a:r>
              <a:rPr lang="en-US" altLang="zh-CN" sz="2000" b="1" dirty="0" smtClean="0">
                <a:solidFill>
                  <a:prstClr val="black"/>
                </a:solidFill>
                <a:latin typeface="微软雅黑" panose="020B0503020204020204" pitchFamily="34" charset="-122"/>
                <a:ea typeface="微软雅黑" panose="020B0503020204020204" pitchFamily="34" charset="-122"/>
              </a:rPr>
              <a:t>.</a:t>
            </a:r>
            <a:r>
              <a:rPr lang="zh-CN" altLang="en-US" sz="2000" b="1" dirty="0">
                <a:solidFill>
                  <a:prstClr val="black"/>
                </a:solidFill>
                <a:latin typeface="微软雅黑" panose="020B0503020204020204" pitchFamily="34" charset="-122"/>
                <a:ea typeface="微软雅黑" panose="020B0503020204020204" pitchFamily="34" charset="-122"/>
              </a:rPr>
              <a:t>反对势力的</a:t>
            </a:r>
            <a:r>
              <a:rPr lang="zh-CN" altLang="en-US" sz="2000" b="1" dirty="0" smtClean="0">
                <a:solidFill>
                  <a:prstClr val="black"/>
                </a:solidFill>
                <a:latin typeface="微软雅黑" panose="020B0503020204020204" pitchFamily="34" charset="-122"/>
                <a:ea typeface="微软雅黑" panose="020B0503020204020204" pitchFamily="34" charset="-122"/>
              </a:rPr>
              <a:t>联合</a:t>
            </a:r>
            <a:r>
              <a:rPr lang="en-US" altLang="zh-CN" sz="2000" b="1" dirty="0">
                <a:solidFill>
                  <a:prstClr val="black"/>
                </a:solidFill>
                <a:latin typeface="微软雅黑" panose="020B0503020204020204" pitchFamily="34" charset="-122"/>
                <a:ea typeface="微软雅黑" panose="020B0503020204020204" pitchFamily="34" charset="-122"/>
              </a:rPr>
              <a:t> </a:t>
            </a:r>
            <a:r>
              <a:rPr lang="en-US" altLang="zh-CN" sz="2000" b="1" dirty="0" smtClean="0">
                <a:solidFill>
                  <a:prstClr val="black"/>
                </a:solidFill>
                <a:latin typeface="微软雅黑" panose="020B0503020204020204" pitchFamily="34" charset="-122"/>
                <a:ea typeface="微软雅黑" panose="020B0503020204020204" pitchFamily="34" charset="-122"/>
              </a:rPr>
              <a:t>     </a:t>
            </a:r>
            <a:r>
              <a:rPr lang="en-US" altLang="zh-CN" sz="2000" b="1" dirty="0" smtClean="0">
                <a:solidFill>
                  <a:prstClr val="black"/>
                </a:solidFill>
                <a:latin typeface="微软雅黑" panose="020B0503020204020204" pitchFamily="34" charset="-122"/>
                <a:ea typeface="微软雅黑" panose="020B0503020204020204" pitchFamily="34" charset="-122"/>
              </a:rPr>
              <a:t>4.</a:t>
            </a:r>
            <a:r>
              <a:rPr lang="zh-CN" altLang="en-US" sz="2000" b="1" dirty="0">
                <a:solidFill>
                  <a:prstClr val="black"/>
                </a:solidFill>
                <a:latin typeface="微软雅黑" panose="020B0503020204020204" pitchFamily="34" charset="-122"/>
                <a:ea typeface="微软雅黑" panose="020B0503020204020204" pitchFamily="34" charset="-122"/>
              </a:rPr>
              <a:t>法律上的</a:t>
            </a:r>
            <a:r>
              <a:rPr lang="zh-CN" altLang="en-US" sz="2000" b="1" dirty="0" smtClean="0">
                <a:solidFill>
                  <a:prstClr val="black"/>
                </a:solidFill>
                <a:latin typeface="微软雅黑" panose="020B0503020204020204" pitchFamily="34" charset="-122"/>
                <a:ea typeface="微软雅黑" panose="020B0503020204020204" pitchFamily="34" charset="-122"/>
              </a:rPr>
              <a:t>障碍</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  5.</a:t>
            </a:r>
            <a:r>
              <a:rPr lang="zh-CN" altLang="en-US" sz="2000" b="1" dirty="0">
                <a:solidFill>
                  <a:prstClr val="black"/>
                </a:solidFill>
                <a:latin typeface="微软雅黑" panose="020B0503020204020204" pitchFamily="34" charset="-122"/>
                <a:ea typeface="微软雅黑" panose="020B0503020204020204" pitchFamily="34" charset="-122"/>
              </a:rPr>
              <a:t>终结的高昂</a:t>
            </a:r>
            <a:r>
              <a:rPr lang="zh-CN" altLang="en-US" sz="2000" b="1" dirty="0" smtClean="0">
                <a:solidFill>
                  <a:prstClr val="black"/>
                </a:solidFill>
                <a:latin typeface="微软雅黑" panose="020B0503020204020204" pitchFamily="34" charset="-122"/>
                <a:ea typeface="微软雅黑" panose="020B0503020204020204" pitchFamily="34" charset="-122"/>
              </a:rPr>
              <a:t>代价</a:t>
            </a:r>
            <a:r>
              <a:rPr lang="en-US" altLang="zh-CN" sz="2000" b="1" dirty="0">
                <a:solidFill>
                  <a:prstClr val="black"/>
                </a:solidFill>
                <a:latin typeface="微软雅黑" panose="020B0503020204020204" pitchFamily="34" charset="-122"/>
                <a:ea typeface="微软雅黑" panose="020B0503020204020204" pitchFamily="34" charset="-122"/>
              </a:rPr>
              <a:t> </a:t>
            </a:r>
            <a:r>
              <a:rPr lang="en-US" altLang="zh-CN" sz="2000" b="1" dirty="0" smtClean="0">
                <a:solidFill>
                  <a:prstClr val="black"/>
                </a:solidFill>
                <a:latin typeface="微软雅黑" panose="020B0503020204020204" pitchFamily="34" charset="-122"/>
                <a:ea typeface="微软雅黑" panose="020B0503020204020204" pitchFamily="34" charset="-122"/>
              </a:rPr>
              <a:t>     6.</a:t>
            </a:r>
            <a:r>
              <a:rPr lang="zh-CN" altLang="en-US" sz="2000" b="1" dirty="0" smtClean="0">
                <a:solidFill>
                  <a:prstClr val="black"/>
                </a:solidFill>
                <a:latin typeface="微软雅黑" panose="020B0503020204020204" pitchFamily="34" charset="-122"/>
                <a:ea typeface="微软雅黑" panose="020B0503020204020204" pitchFamily="34" charset="-122"/>
              </a:rPr>
              <a:t>行政</a:t>
            </a:r>
            <a:r>
              <a:rPr lang="zh-CN" altLang="en-US" sz="2000" b="1" dirty="0">
                <a:solidFill>
                  <a:prstClr val="black"/>
                </a:solidFill>
                <a:latin typeface="微软雅黑" panose="020B0503020204020204" pitchFamily="34" charset="-122"/>
                <a:ea typeface="微软雅黑" panose="020B0503020204020204" pitchFamily="34" charset="-122"/>
              </a:rPr>
              <a:t>机关的</a:t>
            </a:r>
            <a:r>
              <a:rPr lang="zh-CN" altLang="en-US" sz="2000" b="1" dirty="0" smtClean="0">
                <a:solidFill>
                  <a:prstClr val="black"/>
                </a:solidFill>
                <a:latin typeface="微软雅黑" panose="020B0503020204020204" pitchFamily="34" charset="-122"/>
                <a:ea typeface="微软雅黑" panose="020B0503020204020204" pitchFamily="34" charset="-122"/>
              </a:rPr>
              <a:t>联盟</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  7.</a:t>
            </a:r>
            <a:r>
              <a:rPr lang="zh-CN" altLang="en-US" sz="2000" b="1" dirty="0">
                <a:solidFill>
                  <a:prstClr val="black"/>
                </a:solidFill>
                <a:latin typeface="微软雅黑" panose="020B0503020204020204" pitchFamily="34" charset="-122"/>
                <a:ea typeface="微软雅黑" panose="020B0503020204020204" pitchFamily="34" charset="-122"/>
              </a:rPr>
              <a:t>利益集团的</a:t>
            </a:r>
            <a:r>
              <a:rPr lang="zh-CN" altLang="en-US" sz="2000" b="1" dirty="0" smtClean="0">
                <a:solidFill>
                  <a:prstClr val="black"/>
                </a:solidFill>
                <a:latin typeface="微软雅黑" panose="020B0503020204020204" pitchFamily="34" charset="-122"/>
                <a:ea typeface="微软雅黑" panose="020B0503020204020204" pitchFamily="34" charset="-122"/>
              </a:rPr>
              <a:t>阻碍</a:t>
            </a:r>
            <a:r>
              <a:rPr lang="en-US" altLang="zh-CN" sz="2000" b="1" dirty="0">
                <a:solidFill>
                  <a:prstClr val="black"/>
                </a:solidFill>
                <a:latin typeface="微软雅黑" panose="020B0503020204020204" pitchFamily="34" charset="-122"/>
                <a:ea typeface="微软雅黑" panose="020B0503020204020204" pitchFamily="34" charset="-122"/>
              </a:rPr>
              <a:t> </a:t>
            </a:r>
            <a:r>
              <a:rPr lang="en-US" altLang="zh-CN" sz="2000" b="1" dirty="0" smtClean="0">
                <a:solidFill>
                  <a:prstClr val="black"/>
                </a:solidFill>
                <a:latin typeface="微软雅黑" panose="020B0503020204020204" pitchFamily="34" charset="-122"/>
                <a:ea typeface="微软雅黑" panose="020B0503020204020204" pitchFamily="34" charset="-122"/>
              </a:rPr>
              <a:t>     </a:t>
            </a:r>
            <a:r>
              <a:rPr lang="en-US" altLang="zh-CN" sz="2000" b="1" dirty="0" smtClean="0">
                <a:solidFill>
                  <a:prstClr val="black"/>
                </a:solidFill>
                <a:latin typeface="微软雅黑" panose="020B0503020204020204" pitchFamily="34" charset="-122"/>
                <a:ea typeface="微软雅黑" panose="020B0503020204020204" pitchFamily="34" charset="-122"/>
              </a:rPr>
              <a:t>8.</a:t>
            </a:r>
            <a:r>
              <a:rPr lang="zh-CN" altLang="en-US" sz="2000" b="1" dirty="0">
                <a:solidFill>
                  <a:prstClr val="black"/>
                </a:solidFill>
                <a:latin typeface="微软雅黑" panose="020B0503020204020204" pitchFamily="34" charset="-122"/>
                <a:ea typeface="微软雅黑" panose="020B0503020204020204" pitchFamily="34" charset="-122"/>
              </a:rPr>
              <a:t>社会舆论的压力</a:t>
            </a:r>
            <a:endParaRPr lang="zh-CN" altLang="en-US" sz="2000" b="1" dirty="0">
              <a:solidFill>
                <a:prstClr val="black"/>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518840" y="450620"/>
            <a:ext cx="5734262" cy="923330"/>
          </a:xfrm>
          <a:prstGeom prst="rect">
            <a:avLst/>
          </a:prstGeom>
          <a:noFill/>
        </p:spPr>
        <p:txBody>
          <a:bodyPr wrap="none" rtlCol="0">
            <a:spAutoFit/>
          </a:bodyPr>
          <a:lstStyle/>
          <a:p>
            <a:pPr algn="l">
              <a:lnSpc>
                <a:spcPct val="150000"/>
              </a:lnSpc>
            </a:pPr>
            <a:r>
              <a:rPr lang="en-US" altLang="zh-CN" sz="3600" b="1" dirty="0" smtClean="0">
                <a:solidFill>
                  <a:prstClr val="black"/>
                </a:solidFill>
                <a:latin typeface="微软雅黑" panose="020B0503020204020204" pitchFamily="34" charset="-122"/>
                <a:ea typeface="微软雅黑" panose="020B0503020204020204" pitchFamily="34" charset="-122"/>
              </a:rPr>
              <a:t>4.4.1  </a:t>
            </a:r>
            <a:r>
              <a:rPr lang="zh-CN" altLang="en-US" sz="3600" b="1" dirty="0" smtClean="0">
                <a:solidFill>
                  <a:prstClr val="black"/>
                </a:solidFill>
                <a:latin typeface="微软雅黑" panose="020B0503020204020204" pitchFamily="34" charset="-122"/>
                <a:ea typeface="微软雅黑" panose="020B0503020204020204" pitchFamily="34" charset="-122"/>
              </a:rPr>
              <a:t>公共</a:t>
            </a:r>
            <a:r>
              <a:rPr lang="zh-CN" altLang="en-US" sz="3600" b="1" dirty="0">
                <a:solidFill>
                  <a:prstClr val="black"/>
                </a:solidFill>
                <a:latin typeface="微软雅黑" panose="020B0503020204020204" pitchFamily="34" charset="-122"/>
                <a:ea typeface="微软雅黑" panose="020B0503020204020204" pitchFamily="34" charset="-122"/>
              </a:rPr>
              <a:t>政策的终结障碍</a:t>
            </a:r>
          </a:p>
        </p:txBody>
      </p:sp>
      <p:sp>
        <p:nvSpPr>
          <p:cNvPr id="6" name="TextBox 5"/>
          <p:cNvSpPr txBox="1"/>
          <p:nvPr/>
        </p:nvSpPr>
        <p:spPr>
          <a:xfrm>
            <a:off x="518840" y="1232436"/>
            <a:ext cx="6750566" cy="3600986"/>
          </a:xfrm>
          <a:prstGeom prst="rect">
            <a:avLst/>
          </a:prstGeom>
          <a:noFill/>
        </p:spPr>
        <p:txBody>
          <a:bodyPr wrap="none" rtlCol="0">
            <a:spAutoFit/>
          </a:bodyPr>
          <a:lstStyle/>
          <a:p>
            <a:pPr algn="l">
              <a:lnSpc>
                <a:spcPct val="150000"/>
              </a:lnSpc>
            </a:pPr>
            <a:r>
              <a:rPr lang="zh-CN" altLang="en-US" sz="3200" b="1" dirty="0" smtClean="0">
                <a:solidFill>
                  <a:prstClr val="black"/>
                </a:solidFill>
                <a:latin typeface="微软雅黑" panose="020B0503020204020204" pitchFamily="34" charset="-122"/>
                <a:ea typeface="微软雅黑" panose="020B0503020204020204" pitchFamily="34" charset="-122"/>
              </a:rPr>
              <a:t>二、</a:t>
            </a:r>
            <a:r>
              <a:rPr lang="zh-CN" altLang="en-US" sz="3200" b="1" dirty="0">
                <a:solidFill>
                  <a:prstClr val="black"/>
                </a:solidFill>
                <a:latin typeface="微软雅黑" panose="020B0503020204020204" pitchFamily="34" charset="-122"/>
                <a:ea typeface="微软雅黑" panose="020B0503020204020204" pitchFamily="34" charset="-122"/>
              </a:rPr>
              <a:t>针对政策终结的障碍采取的</a:t>
            </a:r>
            <a:r>
              <a:rPr lang="zh-CN" altLang="en-US" sz="3200" b="1" dirty="0" smtClean="0">
                <a:solidFill>
                  <a:prstClr val="black"/>
                </a:solidFill>
                <a:latin typeface="微软雅黑" panose="020B0503020204020204" pitchFamily="34" charset="-122"/>
                <a:ea typeface="微软雅黑" panose="020B0503020204020204" pitchFamily="34" charset="-122"/>
              </a:rPr>
              <a:t>对策</a:t>
            </a:r>
            <a:endParaRPr lang="en-US" altLang="zh-CN" sz="32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 1</a:t>
            </a:r>
            <a:r>
              <a:rPr lang="en-US" altLang="zh-CN" sz="2000" b="1" dirty="0">
                <a:solidFill>
                  <a:prstClr val="black"/>
                </a:solidFill>
                <a:latin typeface="微软雅黑" panose="020B0503020204020204" pitchFamily="34" charset="-122"/>
                <a:ea typeface="微软雅黑" panose="020B0503020204020204" pitchFamily="34" charset="-122"/>
              </a:rPr>
              <a:t>.</a:t>
            </a:r>
            <a:r>
              <a:rPr lang="zh-CN" altLang="en-US" sz="2000" b="1" dirty="0">
                <a:solidFill>
                  <a:prstClr val="black"/>
                </a:solidFill>
                <a:latin typeface="微软雅黑" panose="020B0503020204020204" pitchFamily="34" charset="-122"/>
                <a:ea typeface="微软雅黑" panose="020B0503020204020204" pitchFamily="34" charset="-122"/>
              </a:rPr>
              <a:t>重视说理工作</a:t>
            </a:r>
            <a:r>
              <a:rPr lang="en-US" altLang="zh-CN" sz="2000" b="1" dirty="0">
                <a:solidFill>
                  <a:prstClr val="black"/>
                </a:solidFill>
                <a:latin typeface="微软雅黑" panose="020B0503020204020204" pitchFamily="34" charset="-122"/>
                <a:ea typeface="微软雅黑" panose="020B0503020204020204" pitchFamily="34" charset="-122"/>
              </a:rPr>
              <a:t>,</a:t>
            </a:r>
            <a:r>
              <a:rPr lang="zh-CN" altLang="en-US" sz="2000" b="1" dirty="0">
                <a:solidFill>
                  <a:prstClr val="black"/>
                </a:solidFill>
                <a:latin typeface="微软雅黑" panose="020B0503020204020204" pitchFamily="34" charset="-122"/>
                <a:ea typeface="微软雅黑" panose="020B0503020204020204" pitchFamily="34" charset="-122"/>
              </a:rPr>
              <a:t>创造和谐的政策终结的气氛</a:t>
            </a:r>
            <a:r>
              <a:rPr lang="zh-CN" altLang="en-US" sz="2000" b="1" dirty="0" smtClean="0">
                <a:solidFill>
                  <a:prstClr val="black"/>
                </a:solidFill>
                <a:latin typeface="微软雅黑" panose="020B0503020204020204" pitchFamily="34" charset="-122"/>
                <a:ea typeface="微软雅黑" panose="020B0503020204020204" pitchFamily="34" charset="-122"/>
              </a:rPr>
              <a:t>。</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 2</a:t>
            </a:r>
            <a:r>
              <a:rPr lang="en-US" altLang="zh-CN" sz="2000" b="1" dirty="0">
                <a:solidFill>
                  <a:prstClr val="black"/>
                </a:solidFill>
                <a:latin typeface="微软雅黑" panose="020B0503020204020204" pitchFamily="34" charset="-122"/>
                <a:ea typeface="微软雅黑" panose="020B0503020204020204" pitchFamily="34" charset="-122"/>
              </a:rPr>
              <a:t>.</a:t>
            </a:r>
            <a:r>
              <a:rPr lang="zh-CN" altLang="en-US" sz="2000" b="1" dirty="0">
                <a:solidFill>
                  <a:prstClr val="black"/>
                </a:solidFill>
                <a:latin typeface="微软雅黑" panose="020B0503020204020204" pitchFamily="34" charset="-122"/>
                <a:ea typeface="微软雅黑" panose="020B0503020204020204" pitchFamily="34" charset="-122"/>
              </a:rPr>
              <a:t>立场分析</a:t>
            </a:r>
            <a:r>
              <a:rPr lang="zh-CN" altLang="en-US" sz="2000" b="1" dirty="0" smtClean="0">
                <a:solidFill>
                  <a:prstClr val="black"/>
                </a:solidFill>
                <a:latin typeface="微软雅黑" panose="020B0503020204020204" pitchFamily="34" charset="-122"/>
                <a:ea typeface="微软雅黑" panose="020B0503020204020204" pitchFamily="34" charset="-122"/>
              </a:rPr>
              <a:t>。</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 3</a:t>
            </a:r>
            <a:r>
              <a:rPr lang="en-US" altLang="zh-CN" sz="2000" b="1" dirty="0">
                <a:solidFill>
                  <a:prstClr val="black"/>
                </a:solidFill>
                <a:latin typeface="微软雅黑" panose="020B0503020204020204" pitchFamily="34" charset="-122"/>
                <a:ea typeface="微软雅黑" panose="020B0503020204020204" pitchFamily="34" charset="-122"/>
              </a:rPr>
              <a:t>.</a:t>
            </a:r>
            <a:r>
              <a:rPr lang="zh-CN" altLang="en-US" sz="2000" b="1" dirty="0">
                <a:solidFill>
                  <a:prstClr val="black"/>
                </a:solidFill>
                <a:latin typeface="微软雅黑" panose="020B0503020204020204" pitchFamily="34" charset="-122"/>
                <a:ea typeface="微软雅黑" panose="020B0503020204020204" pitchFamily="34" charset="-122"/>
              </a:rPr>
              <a:t>公开政策评估结果</a:t>
            </a:r>
            <a:r>
              <a:rPr lang="en-US" altLang="zh-CN" sz="2000" b="1" dirty="0">
                <a:solidFill>
                  <a:prstClr val="black"/>
                </a:solidFill>
                <a:latin typeface="微软雅黑" panose="020B0503020204020204" pitchFamily="34" charset="-122"/>
                <a:ea typeface="微软雅黑" panose="020B0503020204020204" pitchFamily="34" charset="-122"/>
              </a:rPr>
              <a:t>,</a:t>
            </a:r>
            <a:r>
              <a:rPr lang="zh-CN" altLang="en-US" sz="2000" b="1" dirty="0">
                <a:solidFill>
                  <a:prstClr val="black"/>
                </a:solidFill>
                <a:latin typeface="微软雅黑" panose="020B0503020204020204" pitchFamily="34" charset="-122"/>
                <a:ea typeface="微软雅黑" panose="020B0503020204020204" pitchFamily="34" charset="-122"/>
              </a:rPr>
              <a:t>积极争取支持力量</a:t>
            </a:r>
            <a:r>
              <a:rPr lang="zh-CN" altLang="en-US" sz="2000" b="1" dirty="0" smtClean="0">
                <a:solidFill>
                  <a:prstClr val="black"/>
                </a:solidFill>
                <a:latin typeface="微软雅黑" panose="020B0503020204020204" pitchFamily="34" charset="-122"/>
                <a:ea typeface="微软雅黑" panose="020B0503020204020204" pitchFamily="34" charset="-122"/>
              </a:rPr>
              <a:t>。</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 4</a:t>
            </a:r>
            <a:r>
              <a:rPr lang="en-US" altLang="zh-CN" sz="2000" b="1" dirty="0">
                <a:solidFill>
                  <a:prstClr val="black"/>
                </a:solidFill>
                <a:latin typeface="微软雅黑" panose="020B0503020204020204" pitchFamily="34" charset="-122"/>
                <a:ea typeface="微软雅黑" panose="020B0503020204020204" pitchFamily="34" charset="-122"/>
              </a:rPr>
              <a:t>.</a:t>
            </a:r>
            <a:r>
              <a:rPr lang="zh-CN" altLang="en-US" sz="2000" b="1" dirty="0">
                <a:solidFill>
                  <a:prstClr val="black"/>
                </a:solidFill>
                <a:latin typeface="微软雅黑" panose="020B0503020204020204" pitchFamily="34" charset="-122"/>
                <a:ea typeface="微软雅黑" panose="020B0503020204020204" pitchFamily="34" charset="-122"/>
              </a:rPr>
              <a:t>鼓励参与</a:t>
            </a:r>
            <a:r>
              <a:rPr lang="en-US" altLang="zh-CN" sz="2000" b="1" dirty="0">
                <a:solidFill>
                  <a:prstClr val="black"/>
                </a:solidFill>
                <a:latin typeface="微软雅黑" panose="020B0503020204020204" pitchFamily="34" charset="-122"/>
                <a:ea typeface="微软雅黑" panose="020B0503020204020204" pitchFamily="34" charset="-122"/>
              </a:rPr>
              <a:t>,</a:t>
            </a:r>
            <a:r>
              <a:rPr lang="zh-CN" altLang="en-US" sz="2000" b="1" dirty="0">
                <a:solidFill>
                  <a:prstClr val="black"/>
                </a:solidFill>
                <a:latin typeface="微软雅黑" panose="020B0503020204020204" pitchFamily="34" charset="-122"/>
                <a:ea typeface="微软雅黑" panose="020B0503020204020204" pitchFamily="34" charset="-122"/>
              </a:rPr>
              <a:t>加强沟通</a:t>
            </a:r>
            <a:r>
              <a:rPr lang="en-US" altLang="zh-CN" sz="2000" b="1" dirty="0">
                <a:solidFill>
                  <a:prstClr val="black"/>
                </a:solidFill>
                <a:latin typeface="微软雅黑" panose="020B0503020204020204" pitchFamily="34" charset="-122"/>
                <a:ea typeface="微软雅黑" panose="020B0503020204020204" pitchFamily="34" charset="-122"/>
              </a:rPr>
              <a:t>,</a:t>
            </a:r>
            <a:r>
              <a:rPr lang="zh-CN" altLang="en-US" sz="2000" b="1" dirty="0">
                <a:solidFill>
                  <a:prstClr val="black"/>
                </a:solidFill>
                <a:latin typeface="微软雅黑" panose="020B0503020204020204" pitchFamily="34" charset="-122"/>
                <a:ea typeface="微软雅黑" panose="020B0503020204020204" pitchFamily="34" charset="-122"/>
              </a:rPr>
              <a:t>促进政策的终结</a:t>
            </a:r>
            <a:r>
              <a:rPr lang="zh-CN" altLang="en-US" sz="2000" b="1" dirty="0" smtClean="0">
                <a:solidFill>
                  <a:prstClr val="black"/>
                </a:solidFill>
                <a:latin typeface="微软雅黑" panose="020B0503020204020204" pitchFamily="34" charset="-122"/>
                <a:ea typeface="微软雅黑" panose="020B0503020204020204" pitchFamily="34" charset="-122"/>
              </a:rPr>
              <a:t>。</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 5</a:t>
            </a:r>
            <a:r>
              <a:rPr lang="en-US" altLang="zh-CN" sz="2000" b="1" dirty="0">
                <a:solidFill>
                  <a:prstClr val="black"/>
                </a:solidFill>
                <a:latin typeface="微软雅黑" panose="020B0503020204020204" pitchFamily="34" charset="-122"/>
                <a:ea typeface="微软雅黑" panose="020B0503020204020204" pitchFamily="34" charset="-122"/>
              </a:rPr>
              <a:t>.</a:t>
            </a:r>
            <a:r>
              <a:rPr lang="zh-CN" altLang="en-US" sz="2000" b="1" dirty="0">
                <a:solidFill>
                  <a:prstClr val="black"/>
                </a:solidFill>
                <a:latin typeface="微软雅黑" panose="020B0503020204020204" pitchFamily="34" charset="-122"/>
                <a:ea typeface="微软雅黑" panose="020B0503020204020204" pitchFamily="34" charset="-122"/>
              </a:rPr>
              <a:t>加强法制建设</a:t>
            </a:r>
            <a:r>
              <a:rPr lang="en-US" altLang="zh-CN" sz="2000" b="1" dirty="0">
                <a:solidFill>
                  <a:prstClr val="black"/>
                </a:solidFill>
                <a:latin typeface="微软雅黑" panose="020B0503020204020204" pitchFamily="34" charset="-122"/>
                <a:ea typeface="微软雅黑" panose="020B0503020204020204" pitchFamily="34" charset="-122"/>
              </a:rPr>
              <a:t>,</a:t>
            </a:r>
            <a:r>
              <a:rPr lang="zh-CN" altLang="en-US" sz="2000" b="1" dirty="0">
                <a:solidFill>
                  <a:prstClr val="black"/>
                </a:solidFill>
                <a:latin typeface="微软雅黑" panose="020B0503020204020204" pitchFamily="34" charset="-122"/>
                <a:ea typeface="微软雅黑" panose="020B0503020204020204" pitchFamily="34" charset="-122"/>
              </a:rPr>
              <a:t>为政策终结提供法律保障</a:t>
            </a:r>
            <a:r>
              <a:rPr lang="zh-CN" altLang="en-US" sz="2000" b="1" dirty="0" smtClean="0">
                <a:solidFill>
                  <a:prstClr val="black"/>
                </a:solidFill>
                <a:latin typeface="微软雅黑" panose="020B0503020204020204" pitchFamily="34" charset="-122"/>
                <a:ea typeface="微软雅黑" panose="020B0503020204020204" pitchFamily="34" charset="-122"/>
              </a:rPr>
              <a:t>。</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 6</a:t>
            </a:r>
            <a:r>
              <a:rPr lang="en-US" altLang="zh-CN" sz="2000" b="1" dirty="0">
                <a:solidFill>
                  <a:prstClr val="black"/>
                </a:solidFill>
                <a:latin typeface="微软雅黑" panose="020B0503020204020204" pitchFamily="34" charset="-122"/>
                <a:ea typeface="微软雅黑" panose="020B0503020204020204" pitchFamily="34" charset="-122"/>
              </a:rPr>
              <a:t>.</a:t>
            </a:r>
            <a:r>
              <a:rPr lang="zh-CN" altLang="en-US" sz="2000" b="1" dirty="0">
                <a:solidFill>
                  <a:prstClr val="black"/>
                </a:solidFill>
                <a:latin typeface="微软雅黑" panose="020B0503020204020204" pitchFamily="34" charset="-122"/>
                <a:ea typeface="微软雅黑" panose="020B0503020204020204" pitchFamily="34" charset="-122"/>
              </a:rPr>
              <a:t>旧政策的终结和新政策的出台并举。</a:t>
            </a:r>
            <a:endParaRPr lang="zh-CN" altLang="en-US" sz="2000" b="1" dirty="0">
              <a:solidFill>
                <a:prstClr val="black"/>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73885328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518840" y="219634"/>
            <a:ext cx="4349268" cy="923330"/>
          </a:xfrm>
          <a:prstGeom prst="rect">
            <a:avLst/>
          </a:prstGeom>
          <a:noFill/>
        </p:spPr>
        <p:txBody>
          <a:bodyPr wrap="none" rtlCol="0">
            <a:spAutoFit/>
          </a:bodyPr>
          <a:lstStyle/>
          <a:p>
            <a:pPr algn="l">
              <a:lnSpc>
                <a:spcPct val="150000"/>
              </a:lnSpc>
            </a:pPr>
            <a:r>
              <a:rPr lang="en-US" altLang="zh-CN" sz="3600" b="1" dirty="0" smtClean="0">
                <a:solidFill>
                  <a:prstClr val="black"/>
                </a:solidFill>
                <a:latin typeface="微软雅黑" panose="020B0503020204020204" pitchFamily="34" charset="-122"/>
                <a:ea typeface="微软雅黑" panose="020B0503020204020204" pitchFamily="34" charset="-122"/>
              </a:rPr>
              <a:t>4.4.2  </a:t>
            </a:r>
            <a:r>
              <a:rPr lang="zh-CN" altLang="en-US" sz="3600" b="1" dirty="0" smtClean="0">
                <a:solidFill>
                  <a:prstClr val="black"/>
                </a:solidFill>
                <a:latin typeface="微软雅黑" panose="020B0503020204020204" pitchFamily="34" charset="-122"/>
                <a:ea typeface="微软雅黑" panose="020B0503020204020204" pitchFamily="34" charset="-122"/>
              </a:rPr>
              <a:t>公共</a:t>
            </a:r>
            <a:r>
              <a:rPr lang="zh-CN" altLang="en-US" sz="3600" b="1" dirty="0">
                <a:solidFill>
                  <a:prstClr val="black"/>
                </a:solidFill>
                <a:latin typeface="微软雅黑" panose="020B0503020204020204" pitchFamily="34" charset="-122"/>
                <a:ea typeface="微软雅黑" panose="020B0503020204020204" pitchFamily="34" charset="-122"/>
              </a:rPr>
              <a:t>政策创新</a:t>
            </a:r>
          </a:p>
        </p:txBody>
      </p:sp>
      <p:sp>
        <p:nvSpPr>
          <p:cNvPr id="5" name="TextBox 4"/>
          <p:cNvSpPr txBox="1"/>
          <p:nvPr/>
        </p:nvSpPr>
        <p:spPr>
          <a:xfrm>
            <a:off x="518840" y="964951"/>
            <a:ext cx="8158003" cy="4062651"/>
          </a:xfrm>
          <a:prstGeom prst="rect">
            <a:avLst/>
          </a:prstGeom>
          <a:noFill/>
        </p:spPr>
        <p:txBody>
          <a:bodyPr wrap="none" rtlCol="0">
            <a:spAutoFit/>
          </a:bodyPr>
          <a:lstStyle/>
          <a:p>
            <a:pPr algn="l">
              <a:lnSpc>
                <a:spcPct val="150000"/>
              </a:lnSpc>
            </a:pPr>
            <a:r>
              <a:rPr lang="zh-CN" altLang="en-US" sz="3200" b="1" dirty="0" smtClean="0">
                <a:solidFill>
                  <a:prstClr val="black"/>
                </a:solidFill>
                <a:latin typeface="微软雅黑" panose="020B0503020204020204" pitchFamily="34" charset="-122"/>
                <a:ea typeface="微软雅黑" panose="020B0503020204020204" pitchFamily="34" charset="-122"/>
              </a:rPr>
              <a:t>一、</a:t>
            </a:r>
            <a:r>
              <a:rPr lang="zh-CN" altLang="en-US" sz="3200" b="1" dirty="0">
                <a:solidFill>
                  <a:prstClr val="black"/>
                </a:solidFill>
                <a:latin typeface="微软雅黑" panose="020B0503020204020204" pitchFamily="34" charset="-122"/>
                <a:ea typeface="微软雅黑" panose="020B0503020204020204" pitchFamily="34" charset="-122"/>
              </a:rPr>
              <a:t>公共政策创新的</a:t>
            </a:r>
            <a:r>
              <a:rPr lang="zh-CN" altLang="en-US" sz="3200" b="1" dirty="0" smtClean="0">
                <a:solidFill>
                  <a:prstClr val="black"/>
                </a:solidFill>
                <a:latin typeface="微软雅黑" panose="020B0503020204020204" pitchFamily="34" charset="-122"/>
                <a:ea typeface="微软雅黑" panose="020B0503020204020204" pitchFamily="34" charset="-122"/>
              </a:rPr>
              <a:t>内涵</a:t>
            </a:r>
            <a:endParaRPr lang="en-US" altLang="zh-CN" sz="32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 1.</a:t>
            </a:r>
            <a:r>
              <a:rPr lang="zh-CN" altLang="en-US" sz="2000" b="1" dirty="0" smtClean="0">
                <a:solidFill>
                  <a:prstClr val="black"/>
                </a:solidFill>
                <a:latin typeface="微软雅黑" panose="020B0503020204020204" pitchFamily="34" charset="-122"/>
                <a:ea typeface="微软雅黑" panose="020B0503020204020204" pitchFamily="34" charset="-122"/>
              </a:rPr>
              <a:t>将</a:t>
            </a:r>
            <a:r>
              <a:rPr lang="zh-CN" altLang="en-US" sz="2000" b="1" dirty="0">
                <a:solidFill>
                  <a:prstClr val="black"/>
                </a:solidFill>
                <a:latin typeface="微软雅黑" panose="020B0503020204020204" pitchFamily="34" charset="-122"/>
                <a:ea typeface="微软雅黑" panose="020B0503020204020204" pitchFamily="34" charset="-122"/>
              </a:rPr>
              <a:t>公共政策创新视作政策要素的重新</a:t>
            </a:r>
            <a:r>
              <a:rPr lang="zh-CN" altLang="en-US" sz="2000" b="1" dirty="0" smtClean="0">
                <a:solidFill>
                  <a:prstClr val="black"/>
                </a:solidFill>
                <a:latin typeface="微软雅黑" panose="020B0503020204020204" pitchFamily="34" charset="-122"/>
                <a:ea typeface="微软雅黑" panose="020B0503020204020204" pitchFamily="34" charset="-122"/>
              </a:rPr>
              <a:t>组合。</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 2.</a:t>
            </a:r>
            <a:r>
              <a:rPr lang="zh-CN" altLang="en-US" sz="2000" b="1" dirty="0">
                <a:solidFill>
                  <a:prstClr val="black"/>
                </a:solidFill>
                <a:latin typeface="微软雅黑" panose="020B0503020204020204" pitchFamily="34" charset="-122"/>
                <a:ea typeface="微软雅黑" panose="020B0503020204020204" pitchFamily="34" charset="-122"/>
              </a:rPr>
              <a:t>将公共政策创新视为解决特定公共问题的</a:t>
            </a:r>
            <a:r>
              <a:rPr lang="zh-CN" altLang="en-US" sz="2000" b="1" dirty="0" smtClean="0">
                <a:solidFill>
                  <a:prstClr val="black"/>
                </a:solidFill>
                <a:latin typeface="微软雅黑" panose="020B0503020204020204" pitchFamily="34" charset="-122"/>
                <a:ea typeface="微软雅黑" panose="020B0503020204020204" pitchFamily="34" charset="-122"/>
              </a:rPr>
              <a:t>过程。</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 3.</a:t>
            </a:r>
            <a:r>
              <a:rPr lang="zh-CN" altLang="en-US" sz="2000" b="1" dirty="0">
                <a:solidFill>
                  <a:prstClr val="black"/>
                </a:solidFill>
                <a:latin typeface="微软雅黑" panose="020B0503020204020204" pitchFamily="34" charset="-122"/>
                <a:ea typeface="微软雅黑" panose="020B0503020204020204" pitchFamily="34" charset="-122"/>
              </a:rPr>
              <a:t>将公共政策创新视为一种独特的</a:t>
            </a:r>
            <a:r>
              <a:rPr lang="zh-CN" altLang="en-US" sz="2000" b="1" dirty="0" smtClean="0">
                <a:solidFill>
                  <a:prstClr val="black"/>
                </a:solidFill>
                <a:latin typeface="微软雅黑" panose="020B0503020204020204" pitchFamily="34" charset="-122"/>
                <a:ea typeface="微软雅黑" panose="020B0503020204020204" pitchFamily="34" charset="-122"/>
              </a:rPr>
              <a:t>决策过程。</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 4.</a:t>
            </a:r>
            <a:r>
              <a:rPr lang="zh-CN" altLang="en-US" sz="2000" b="1" dirty="0">
                <a:solidFill>
                  <a:prstClr val="black"/>
                </a:solidFill>
                <a:latin typeface="微软雅黑" panose="020B0503020204020204" pitchFamily="34" charset="-122"/>
                <a:ea typeface="微软雅黑" panose="020B0503020204020204" pitchFamily="34" charset="-122"/>
              </a:rPr>
              <a:t>将公共政策创新视为知识与行动相互建构的</a:t>
            </a:r>
            <a:r>
              <a:rPr lang="zh-CN" altLang="en-US" sz="2000" b="1" dirty="0" smtClean="0">
                <a:solidFill>
                  <a:prstClr val="black"/>
                </a:solidFill>
                <a:latin typeface="微软雅黑" panose="020B0503020204020204" pitchFamily="34" charset="-122"/>
                <a:ea typeface="微软雅黑" panose="020B0503020204020204" pitchFamily="34" charset="-122"/>
              </a:rPr>
              <a:t>产物。</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      综合</a:t>
            </a:r>
            <a:r>
              <a:rPr lang="zh-CN" altLang="en-US" sz="2000" b="1" dirty="0">
                <a:solidFill>
                  <a:prstClr val="black"/>
                </a:solidFill>
                <a:latin typeface="微软雅黑" panose="020B0503020204020204" pitchFamily="34" charset="-122"/>
                <a:ea typeface="微软雅黑" panose="020B0503020204020204" pitchFamily="34" charset="-122"/>
              </a:rPr>
              <a:t>上述观点</a:t>
            </a:r>
            <a:r>
              <a:rPr lang="en-US" altLang="zh-CN" sz="2000" b="1" dirty="0">
                <a:solidFill>
                  <a:prstClr val="black"/>
                </a:solidFill>
                <a:latin typeface="微软雅黑" panose="020B0503020204020204" pitchFamily="34" charset="-122"/>
                <a:ea typeface="微软雅黑" panose="020B0503020204020204" pitchFamily="34" charset="-122"/>
              </a:rPr>
              <a:t>,</a:t>
            </a:r>
            <a:r>
              <a:rPr lang="zh-CN" altLang="en-US" sz="2000" b="1" dirty="0">
                <a:solidFill>
                  <a:prstClr val="black"/>
                </a:solidFill>
                <a:latin typeface="微软雅黑" panose="020B0503020204020204" pitchFamily="34" charset="-122"/>
                <a:ea typeface="微软雅黑" panose="020B0503020204020204" pitchFamily="34" charset="-122"/>
              </a:rPr>
              <a:t>公共政策创新就是公共政策主体为了有效解决特定</a:t>
            </a:r>
            <a:r>
              <a:rPr lang="zh-CN" altLang="en-US" sz="2000" b="1" dirty="0" smtClean="0">
                <a:solidFill>
                  <a:prstClr val="black"/>
                </a:solidFill>
                <a:latin typeface="微软雅黑" panose="020B0503020204020204" pitchFamily="34" charset="-122"/>
                <a:ea typeface="微软雅黑" panose="020B0503020204020204" pitchFamily="34" charset="-122"/>
              </a:rPr>
              <a:t>的</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公共问题</a:t>
            </a:r>
            <a:r>
              <a:rPr lang="en-US" altLang="zh-CN" sz="2000" b="1" dirty="0">
                <a:solidFill>
                  <a:prstClr val="black"/>
                </a:solidFill>
                <a:latin typeface="微软雅黑" panose="020B0503020204020204" pitchFamily="34" charset="-122"/>
                <a:ea typeface="微软雅黑" panose="020B0503020204020204" pitchFamily="34" charset="-122"/>
              </a:rPr>
              <a:t>,</a:t>
            </a:r>
            <a:r>
              <a:rPr lang="zh-CN" altLang="en-US" sz="2000" b="1" dirty="0">
                <a:solidFill>
                  <a:prstClr val="black"/>
                </a:solidFill>
                <a:latin typeface="微软雅黑" panose="020B0503020204020204" pitchFamily="34" charset="-122"/>
                <a:ea typeface="微软雅黑" panose="020B0503020204020204" pitchFamily="34" charset="-122"/>
              </a:rPr>
              <a:t>根据社会环境的不断变化</a:t>
            </a:r>
            <a:r>
              <a:rPr lang="en-US" altLang="zh-CN" sz="2000" b="1" dirty="0">
                <a:solidFill>
                  <a:prstClr val="black"/>
                </a:solidFill>
                <a:latin typeface="微软雅黑" panose="020B0503020204020204" pitchFamily="34" charset="-122"/>
                <a:ea typeface="微软雅黑" panose="020B0503020204020204" pitchFamily="34" charset="-122"/>
              </a:rPr>
              <a:t>,</a:t>
            </a:r>
            <a:r>
              <a:rPr lang="zh-CN" altLang="en-US" sz="2000" b="1" dirty="0">
                <a:solidFill>
                  <a:prstClr val="black"/>
                </a:solidFill>
                <a:latin typeface="微软雅黑" panose="020B0503020204020204" pitchFamily="34" charset="-122"/>
                <a:ea typeface="微软雅黑" panose="020B0503020204020204" pitchFamily="34" charset="-122"/>
              </a:rPr>
              <a:t>而对现有公共政策进行科学优化</a:t>
            </a:r>
            <a:r>
              <a:rPr lang="zh-CN" altLang="en-US" sz="2000" b="1" dirty="0" smtClean="0">
                <a:solidFill>
                  <a:prstClr val="black"/>
                </a:solidFill>
                <a:latin typeface="微软雅黑" panose="020B0503020204020204" pitchFamily="34" charset="-122"/>
                <a:ea typeface="微软雅黑" panose="020B0503020204020204" pitchFamily="34" charset="-122"/>
              </a:rPr>
              <a:t>和</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完善</a:t>
            </a:r>
            <a:r>
              <a:rPr lang="en-US" altLang="zh-CN" sz="2000" b="1" dirty="0" smtClean="0">
                <a:solidFill>
                  <a:prstClr val="black"/>
                </a:solidFill>
                <a:latin typeface="微软雅黑" panose="020B0503020204020204" pitchFamily="34" charset="-122"/>
                <a:ea typeface="微软雅黑" panose="020B0503020204020204" pitchFamily="34" charset="-122"/>
              </a:rPr>
              <a:t>,</a:t>
            </a:r>
            <a:r>
              <a:rPr lang="zh-CN" altLang="en-US" sz="2000" b="1" dirty="0" smtClean="0">
                <a:solidFill>
                  <a:prstClr val="black"/>
                </a:solidFill>
                <a:latin typeface="微软雅黑" panose="020B0503020204020204" pitchFamily="34" charset="-122"/>
                <a:ea typeface="微软雅黑" panose="020B0503020204020204" pitchFamily="34" charset="-122"/>
              </a:rPr>
              <a:t>或者</a:t>
            </a:r>
            <a:r>
              <a:rPr lang="zh-CN" altLang="en-US" sz="2000" b="1" dirty="0">
                <a:solidFill>
                  <a:prstClr val="black"/>
                </a:solidFill>
                <a:latin typeface="微软雅黑" panose="020B0503020204020204" pitchFamily="34" charset="-122"/>
                <a:ea typeface="微软雅黑" panose="020B0503020204020204" pitchFamily="34" charset="-122"/>
              </a:rPr>
              <a:t>通过民主方式重新制定公共政策的行为和过程</a:t>
            </a:r>
            <a:r>
              <a:rPr lang="zh-CN" altLang="en-US" sz="2000" b="1" dirty="0" smtClean="0">
                <a:solidFill>
                  <a:prstClr val="black"/>
                </a:solidFill>
                <a:latin typeface="微软雅黑" panose="020B0503020204020204" pitchFamily="34" charset="-122"/>
                <a:ea typeface="微软雅黑" panose="020B0503020204020204" pitchFamily="34" charset="-122"/>
              </a:rPr>
              <a:t>。</a:t>
            </a:r>
            <a:endParaRPr lang="zh-CN" altLang="en-US" sz="2000" b="1" dirty="0">
              <a:solidFill>
                <a:prstClr val="black"/>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558170" y="199160"/>
            <a:ext cx="4349268" cy="923330"/>
          </a:xfrm>
          <a:prstGeom prst="rect">
            <a:avLst/>
          </a:prstGeom>
          <a:noFill/>
        </p:spPr>
        <p:txBody>
          <a:bodyPr wrap="none" rtlCol="0">
            <a:spAutoFit/>
          </a:bodyPr>
          <a:lstStyle/>
          <a:p>
            <a:pPr algn="l">
              <a:lnSpc>
                <a:spcPct val="150000"/>
              </a:lnSpc>
            </a:pPr>
            <a:r>
              <a:rPr lang="en-US" altLang="zh-CN" sz="3600" b="1" dirty="0" smtClean="0">
                <a:solidFill>
                  <a:prstClr val="black"/>
                </a:solidFill>
                <a:latin typeface="微软雅黑" panose="020B0503020204020204" pitchFamily="34" charset="-122"/>
                <a:ea typeface="微软雅黑" panose="020B0503020204020204" pitchFamily="34" charset="-122"/>
              </a:rPr>
              <a:t>4.4.2  </a:t>
            </a:r>
            <a:r>
              <a:rPr lang="zh-CN" altLang="en-US" sz="3600" b="1" dirty="0" smtClean="0">
                <a:solidFill>
                  <a:prstClr val="black"/>
                </a:solidFill>
                <a:latin typeface="微软雅黑" panose="020B0503020204020204" pitchFamily="34" charset="-122"/>
                <a:ea typeface="微软雅黑" panose="020B0503020204020204" pitchFamily="34" charset="-122"/>
              </a:rPr>
              <a:t>公共</a:t>
            </a:r>
            <a:r>
              <a:rPr lang="zh-CN" altLang="en-US" sz="3600" b="1" dirty="0">
                <a:solidFill>
                  <a:prstClr val="black"/>
                </a:solidFill>
                <a:latin typeface="微软雅黑" panose="020B0503020204020204" pitchFamily="34" charset="-122"/>
                <a:ea typeface="微软雅黑" panose="020B0503020204020204" pitchFamily="34" charset="-122"/>
              </a:rPr>
              <a:t>政策创新</a:t>
            </a:r>
          </a:p>
        </p:txBody>
      </p:sp>
      <p:sp>
        <p:nvSpPr>
          <p:cNvPr id="6" name="TextBox 5"/>
          <p:cNvSpPr txBox="1"/>
          <p:nvPr/>
        </p:nvSpPr>
        <p:spPr>
          <a:xfrm>
            <a:off x="558170" y="869291"/>
            <a:ext cx="8520281" cy="4524315"/>
          </a:xfrm>
          <a:prstGeom prst="rect">
            <a:avLst/>
          </a:prstGeom>
          <a:noFill/>
        </p:spPr>
        <p:txBody>
          <a:bodyPr wrap="none" rtlCol="0">
            <a:spAutoFit/>
          </a:bodyPr>
          <a:lstStyle/>
          <a:p>
            <a:pPr algn="l">
              <a:lnSpc>
                <a:spcPct val="150000"/>
              </a:lnSpc>
            </a:pPr>
            <a:r>
              <a:rPr lang="zh-CN" altLang="en-US" sz="3200" b="1" dirty="0" smtClean="0">
                <a:solidFill>
                  <a:prstClr val="black"/>
                </a:solidFill>
                <a:latin typeface="微软雅黑" panose="020B0503020204020204" pitchFamily="34" charset="-122"/>
                <a:ea typeface="微软雅黑" panose="020B0503020204020204" pitchFamily="34" charset="-122"/>
              </a:rPr>
              <a:t>二、</a:t>
            </a:r>
            <a:r>
              <a:rPr lang="zh-CN" altLang="en-US" sz="3200" b="1" dirty="0">
                <a:solidFill>
                  <a:prstClr val="black"/>
                </a:solidFill>
                <a:latin typeface="微软雅黑" panose="020B0503020204020204" pitchFamily="34" charset="-122"/>
                <a:ea typeface="微软雅黑" panose="020B0503020204020204" pitchFamily="34" charset="-122"/>
              </a:rPr>
              <a:t>公共政策创新的</a:t>
            </a:r>
            <a:r>
              <a:rPr lang="zh-CN" altLang="en-US" sz="3200" b="1" dirty="0" smtClean="0">
                <a:solidFill>
                  <a:prstClr val="black"/>
                </a:solidFill>
                <a:latin typeface="微软雅黑" panose="020B0503020204020204" pitchFamily="34" charset="-122"/>
                <a:ea typeface="微软雅黑" panose="020B0503020204020204" pitchFamily="34" charset="-122"/>
              </a:rPr>
              <a:t>影响因素</a:t>
            </a:r>
            <a:endParaRPr lang="en-US" altLang="zh-CN" sz="32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     公共</a:t>
            </a:r>
            <a:r>
              <a:rPr lang="zh-CN" altLang="en-US" sz="2000" b="1" dirty="0">
                <a:solidFill>
                  <a:prstClr val="black"/>
                </a:solidFill>
                <a:latin typeface="微软雅黑" panose="020B0503020204020204" pitchFamily="34" charset="-122"/>
                <a:ea typeface="微软雅黑" panose="020B0503020204020204" pitchFamily="34" charset="-122"/>
              </a:rPr>
              <a:t>政策创新的影响因素，有积极的推动因素，也有消极的阻碍因素</a:t>
            </a:r>
            <a:r>
              <a:rPr lang="zh-CN" altLang="en-US" sz="2000" b="1" dirty="0" smtClean="0">
                <a:solidFill>
                  <a:prstClr val="black"/>
                </a:solidFill>
                <a:latin typeface="微软雅黑" panose="020B0503020204020204" pitchFamily="34" charset="-122"/>
                <a:ea typeface="微软雅黑" panose="020B0503020204020204" pitchFamily="34" charset="-122"/>
              </a:rPr>
              <a:t>。</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不同</a:t>
            </a:r>
            <a:r>
              <a:rPr lang="zh-CN" altLang="en-US" sz="2000" b="1" dirty="0">
                <a:solidFill>
                  <a:prstClr val="black"/>
                </a:solidFill>
                <a:latin typeface="微软雅黑" panose="020B0503020204020204" pitchFamily="34" charset="-122"/>
                <a:ea typeface="微软雅黑" panose="020B0503020204020204" pitchFamily="34" charset="-122"/>
              </a:rPr>
              <a:t>的学者根据研究的侧重点不同，其选取的主要影响因素也各不相同。 </a:t>
            </a:r>
            <a:endParaRPr lang="zh-CN" altLang="en-US"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1.</a:t>
            </a:r>
            <a:r>
              <a:rPr lang="zh-CN" altLang="en-US" sz="2000" b="1" dirty="0" smtClean="0">
                <a:solidFill>
                  <a:prstClr val="black"/>
                </a:solidFill>
                <a:latin typeface="微软雅黑" panose="020B0503020204020204" pitchFamily="34" charset="-122"/>
                <a:ea typeface="微软雅黑" panose="020B0503020204020204" pitchFamily="34" charset="-122"/>
              </a:rPr>
              <a:t>胡宁生教授将</a:t>
            </a:r>
            <a:r>
              <a:rPr lang="zh-CN" altLang="en-US" sz="2000" b="1" dirty="0">
                <a:solidFill>
                  <a:prstClr val="black"/>
                </a:solidFill>
                <a:latin typeface="微软雅黑" panose="020B0503020204020204" pitchFamily="34" charset="-122"/>
                <a:ea typeface="微软雅黑" panose="020B0503020204020204" pitchFamily="34" charset="-122"/>
              </a:rPr>
              <a:t>我国体制转轨阶段公共政策创新过程中起</a:t>
            </a:r>
            <a:r>
              <a:rPr lang="zh-CN" altLang="en-US" sz="2000" b="1" dirty="0" smtClean="0">
                <a:solidFill>
                  <a:prstClr val="black"/>
                </a:solidFill>
                <a:latin typeface="微软雅黑" panose="020B0503020204020204" pitchFamily="34" charset="-122"/>
                <a:ea typeface="微软雅黑" panose="020B0503020204020204" pitchFamily="34" charset="-122"/>
              </a:rPr>
              <a:t>根本性、决定</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性作用的因素确定为三个：利益分化与协调、初始政策设计或发动、规</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则与组织的变换。</a:t>
            </a: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2.</a:t>
            </a:r>
            <a:r>
              <a:rPr lang="zh-CN" altLang="en-US" sz="2000" b="1" dirty="0" smtClean="0">
                <a:solidFill>
                  <a:prstClr val="black"/>
                </a:solidFill>
                <a:latin typeface="微软雅黑" panose="020B0503020204020204" pitchFamily="34" charset="-122"/>
                <a:ea typeface="微软雅黑" panose="020B0503020204020204" pitchFamily="34" charset="-122"/>
              </a:rPr>
              <a:t>严荣分析得出，经济</a:t>
            </a:r>
            <a:r>
              <a:rPr lang="zh-CN" altLang="en-US" sz="2000" b="1" dirty="0">
                <a:solidFill>
                  <a:prstClr val="black"/>
                </a:solidFill>
                <a:latin typeface="微软雅黑" panose="020B0503020204020204" pitchFamily="34" charset="-122"/>
                <a:ea typeface="微软雅黑" panose="020B0503020204020204" pitchFamily="34" charset="-122"/>
              </a:rPr>
              <a:t>变量是影响政策创新的最大因素，其次是政治</a:t>
            </a:r>
            <a:r>
              <a:rPr lang="zh-CN" altLang="en-US" sz="2000" b="1" dirty="0" smtClean="0">
                <a:solidFill>
                  <a:prstClr val="black"/>
                </a:solidFill>
                <a:latin typeface="微软雅黑" panose="020B0503020204020204" pitchFamily="34" charset="-122"/>
                <a:ea typeface="微软雅黑" panose="020B0503020204020204" pitchFamily="34" charset="-122"/>
              </a:rPr>
              <a:t>因</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素</a:t>
            </a:r>
            <a:r>
              <a:rPr lang="zh-CN" altLang="en-US" sz="2000" b="1" dirty="0">
                <a:solidFill>
                  <a:prstClr val="black"/>
                </a:solidFill>
                <a:latin typeface="微软雅黑" panose="020B0503020204020204" pitchFamily="34" charset="-122"/>
                <a:ea typeface="微软雅黑" panose="020B0503020204020204" pitchFamily="34" charset="-122"/>
              </a:rPr>
              <a:t>，而</a:t>
            </a:r>
            <a:r>
              <a:rPr lang="zh-CN" altLang="en-US" sz="2000" b="1" dirty="0" smtClean="0">
                <a:solidFill>
                  <a:prstClr val="black"/>
                </a:solidFill>
                <a:latin typeface="微软雅黑" panose="020B0503020204020204" pitchFamily="34" charset="-122"/>
                <a:ea typeface="微软雅黑" panose="020B0503020204020204" pitchFamily="34" charset="-122"/>
              </a:rPr>
              <a:t>社会因素</a:t>
            </a:r>
            <a:r>
              <a:rPr lang="zh-CN" altLang="en-US" sz="2000" b="1" dirty="0">
                <a:solidFill>
                  <a:prstClr val="black"/>
                </a:solidFill>
                <a:latin typeface="微软雅黑" panose="020B0503020204020204" pitchFamily="34" charset="-122"/>
                <a:ea typeface="微软雅黑" panose="020B0503020204020204" pitchFamily="34" charset="-122"/>
              </a:rPr>
              <a:t>混合在他们中间。 </a:t>
            </a: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　　</a:t>
            </a:r>
            <a:endParaRPr lang="zh-CN" altLang="en-US" sz="2000" b="1" dirty="0">
              <a:solidFill>
                <a:prstClr val="black"/>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0150923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518840" y="395710"/>
            <a:ext cx="5134739" cy="923330"/>
          </a:xfrm>
          <a:prstGeom prst="rect">
            <a:avLst/>
          </a:prstGeom>
          <a:noFill/>
        </p:spPr>
        <p:txBody>
          <a:bodyPr wrap="none" rtlCol="0">
            <a:spAutoFit/>
          </a:bodyPr>
          <a:lstStyle/>
          <a:p>
            <a:pPr algn="l">
              <a:lnSpc>
                <a:spcPct val="150000"/>
              </a:lnSpc>
            </a:pPr>
            <a:r>
              <a:rPr lang="en-US" altLang="zh-CN" sz="3600" b="1" dirty="0" smtClean="0">
                <a:latin typeface="微软雅黑" panose="020B0503020204020204" pitchFamily="34" charset="-122"/>
                <a:ea typeface="微软雅黑" panose="020B0503020204020204" pitchFamily="34" charset="-122"/>
              </a:rPr>
              <a:t>4.1.1 </a:t>
            </a:r>
            <a:r>
              <a:rPr lang="zh-CN" altLang="en-US" sz="3600" b="1" dirty="0" smtClean="0">
                <a:latin typeface="微软雅黑" panose="020B0503020204020204" pitchFamily="34" charset="-122"/>
                <a:ea typeface="微软雅黑" panose="020B0503020204020204" pitchFamily="34" charset="-122"/>
              </a:rPr>
              <a:t>公共</a:t>
            </a:r>
            <a:r>
              <a:rPr lang="zh-CN" altLang="en-US" sz="3600" b="1" dirty="0">
                <a:latin typeface="微软雅黑" panose="020B0503020204020204" pitchFamily="34" charset="-122"/>
                <a:ea typeface="微软雅黑" panose="020B0503020204020204" pitchFamily="34" charset="-122"/>
              </a:rPr>
              <a:t>政策监控概述</a:t>
            </a:r>
          </a:p>
        </p:txBody>
      </p:sp>
      <p:sp>
        <p:nvSpPr>
          <p:cNvPr id="5" name="TextBox 4"/>
          <p:cNvSpPr txBox="1"/>
          <p:nvPr/>
        </p:nvSpPr>
        <p:spPr>
          <a:xfrm>
            <a:off x="518840" y="1221069"/>
            <a:ext cx="7513595" cy="4339650"/>
          </a:xfrm>
          <a:prstGeom prst="rect">
            <a:avLst/>
          </a:prstGeom>
          <a:noFill/>
        </p:spPr>
        <p:txBody>
          <a:bodyPr wrap="none" rtlCol="0">
            <a:spAutoFit/>
          </a:bodyPr>
          <a:lstStyle/>
          <a:p>
            <a:pPr>
              <a:lnSpc>
                <a:spcPct val="150000"/>
              </a:lnSpc>
            </a:pPr>
            <a:r>
              <a:rPr lang="zh-CN" altLang="en-US" sz="3200" b="1" dirty="0">
                <a:latin typeface="微软雅黑" panose="020B0503020204020204" pitchFamily="34" charset="-122"/>
                <a:ea typeface="微软雅黑" panose="020B0503020204020204" pitchFamily="34" charset="-122"/>
              </a:rPr>
              <a:t>三</a:t>
            </a:r>
            <a:r>
              <a:rPr lang="zh-CN" altLang="en-US" sz="3200" b="1" dirty="0" smtClean="0">
                <a:latin typeface="微软雅黑" panose="020B0503020204020204" pitchFamily="34" charset="-122"/>
                <a:ea typeface="微软雅黑" panose="020B0503020204020204" pitchFamily="34" charset="-122"/>
              </a:rPr>
              <a:t>、公共政策监控的分类</a:t>
            </a:r>
            <a:endParaRPr lang="zh-CN" altLang="en-US" sz="3200" b="1" dirty="0">
              <a:latin typeface="微软雅黑" panose="020B0503020204020204" pitchFamily="34" charset="-122"/>
              <a:ea typeface="微软雅黑" panose="020B0503020204020204" pitchFamily="34" charset="-122"/>
            </a:endParaRPr>
          </a:p>
          <a:p>
            <a:pPr>
              <a:lnSpc>
                <a:spcPct val="150000"/>
              </a:lnSpc>
            </a:pPr>
            <a:r>
              <a:rPr lang="en-US" altLang="zh-CN" sz="2000" b="1" dirty="0" smtClean="0">
                <a:latin typeface="微软雅黑" panose="020B0503020204020204" pitchFamily="34" charset="-122"/>
                <a:ea typeface="微软雅黑" panose="020B0503020204020204" pitchFamily="34" charset="-122"/>
              </a:rPr>
              <a:t>3</a:t>
            </a:r>
            <a:r>
              <a:rPr lang="zh-CN" altLang="en-US" sz="2000" b="1" dirty="0">
                <a:latin typeface="微软雅黑" panose="020B0503020204020204" pitchFamily="34" charset="-122"/>
                <a:ea typeface="微软雅黑" panose="020B0503020204020204" pitchFamily="34" charset="-122"/>
              </a:rPr>
              <a:t>．根据政策监控的层次分类：</a:t>
            </a:r>
          </a:p>
          <a:p>
            <a:pPr>
              <a:lnSpc>
                <a:spcPct val="150000"/>
              </a:lnSpc>
            </a:pPr>
            <a:r>
              <a:rPr lang="zh-CN" altLang="en-US" sz="2000" b="1" dirty="0">
                <a:latin typeface="微软雅黑" panose="020B0503020204020204" pitchFamily="34" charset="-122"/>
                <a:ea typeface="微软雅黑" panose="020B0503020204020204" pitchFamily="34" charset="-122"/>
              </a:rPr>
              <a:t>（</a:t>
            </a:r>
            <a:r>
              <a:rPr lang="en-US" altLang="zh-CN" sz="2000" b="1" dirty="0">
                <a:latin typeface="微软雅黑" panose="020B0503020204020204" pitchFamily="34" charset="-122"/>
                <a:ea typeface="微软雅黑" panose="020B0503020204020204" pitchFamily="34" charset="-122"/>
              </a:rPr>
              <a:t>1</a:t>
            </a:r>
            <a:r>
              <a:rPr lang="zh-CN" altLang="en-US" sz="2000" b="1" dirty="0">
                <a:latin typeface="微软雅黑" panose="020B0503020204020204" pitchFamily="34" charset="-122"/>
                <a:ea typeface="微软雅黑" panose="020B0503020204020204" pitchFamily="34" charset="-122"/>
              </a:rPr>
              <a:t>）自我</a:t>
            </a:r>
            <a:r>
              <a:rPr lang="zh-CN" altLang="en-US" sz="2000" b="1" dirty="0" smtClean="0">
                <a:latin typeface="微软雅黑" panose="020B0503020204020204" pitchFamily="34" charset="-122"/>
                <a:ea typeface="微软雅黑" panose="020B0503020204020204" pitchFamily="34" charset="-122"/>
              </a:rPr>
              <a:t>监控  （</a:t>
            </a:r>
            <a:r>
              <a:rPr lang="en-US" altLang="zh-CN" sz="2000" b="1" dirty="0">
                <a:latin typeface="微软雅黑" panose="020B0503020204020204" pitchFamily="34" charset="-122"/>
                <a:ea typeface="微软雅黑" panose="020B0503020204020204" pitchFamily="34" charset="-122"/>
              </a:rPr>
              <a:t>2</a:t>
            </a:r>
            <a:r>
              <a:rPr lang="zh-CN" altLang="en-US" sz="2000" b="1" dirty="0">
                <a:latin typeface="微软雅黑" panose="020B0503020204020204" pitchFamily="34" charset="-122"/>
                <a:ea typeface="微软雅黑" panose="020B0503020204020204" pitchFamily="34" charset="-122"/>
              </a:rPr>
              <a:t>）逐级</a:t>
            </a:r>
            <a:r>
              <a:rPr lang="zh-CN" altLang="en-US" sz="2000" b="1" dirty="0" smtClean="0">
                <a:latin typeface="微软雅黑" panose="020B0503020204020204" pitchFamily="34" charset="-122"/>
                <a:ea typeface="微软雅黑" panose="020B0503020204020204" pitchFamily="34" charset="-122"/>
              </a:rPr>
              <a:t>监控  （</a:t>
            </a:r>
            <a:r>
              <a:rPr lang="en-US" altLang="zh-CN" sz="2000" b="1" dirty="0">
                <a:latin typeface="微软雅黑" panose="020B0503020204020204" pitchFamily="34" charset="-122"/>
                <a:ea typeface="微软雅黑" panose="020B0503020204020204" pitchFamily="34" charset="-122"/>
              </a:rPr>
              <a:t>3</a:t>
            </a:r>
            <a:r>
              <a:rPr lang="zh-CN" altLang="en-US" sz="2000" b="1" dirty="0">
                <a:latin typeface="微软雅黑" panose="020B0503020204020204" pitchFamily="34" charset="-122"/>
                <a:ea typeface="微软雅黑" panose="020B0503020204020204" pitchFamily="34" charset="-122"/>
              </a:rPr>
              <a:t>）越级监控</a:t>
            </a:r>
          </a:p>
          <a:p>
            <a:pPr>
              <a:lnSpc>
                <a:spcPct val="150000"/>
              </a:lnSpc>
            </a:pPr>
            <a:r>
              <a:rPr lang="en-US" altLang="zh-CN" sz="2000" b="1" dirty="0">
                <a:latin typeface="微软雅黑" panose="020B0503020204020204" pitchFamily="34" charset="-122"/>
                <a:ea typeface="微软雅黑" panose="020B0503020204020204" pitchFamily="34" charset="-122"/>
              </a:rPr>
              <a:t>4</a:t>
            </a:r>
            <a:r>
              <a:rPr lang="zh-CN" altLang="en-US" sz="2000" b="1" dirty="0">
                <a:latin typeface="微软雅黑" panose="020B0503020204020204" pitchFamily="34" charset="-122"/>
                <a:ea typeface="微软雅黑" panose="020B0503020204020204" pitchFamily="34" charset="-122"/>
              </a:rPr>
              <a:t>．根据政策监控的内容分类：</a:t>
            </a:r>
          </a:p>
          <a:p>
            <a:pPr>
              <a:lnSpc>
                <a:spcPct val="150000"/>
              </a:lnSpc>
            </a:pPr>
            <a:r>
              <a:rPr lang="zh-CN" altLang="en-US" sz="2000" b="1" dirty="0">
                <a:latin typeface="微软雅黑" panose="020B0503020204020204" pitchFamily="34" charset="-122"/>
                <a:ea typeface="微软雅黑" panose="020B0503020204020204" pitchFamily="34" charset="-122"/>
              </a:rPr>
              <a:t>（</a:t>
            </a:r>
            <a:r>
              <a:rPr lang="en-US" altLang="zh-CN" sz="2000" b="1" dirty="0">
                <a:latin typeface="微软雅黑" panose="020B0503020204020204" pitchFamily="34" charset="-122"/>
                <a:ea typeface="微软雅黑" panose="020B0503020204020204" pitchFamily="34" charset="-122"/>
              </a:rPr>
              <a:t>1</a:t>
            </a:r>
            <a:r>
              <a:rPr lang="zh-CN" altLang="en-US" sz="2000" b="1" dirty="0">
                <a:latin typeface="微软雅黑" panose="020B0503020204020204" pitchFamily="34" charset="-122"/>
                <a:ea typeface="微软雅黑" panose="020B0503020204020204" pitchFamily="34" charset="-122"/>
              </a:rPr>
              <a:t>）目标</a:t>
            </a:r>
            <a:r>
              <a:rPr lang="zh-CN" altLang="en-US" sz="2000" b="1" dirty="0" smtClean="0">
                <a:latin typeface="微软雅黑" panose="020B0503020204020204" pitchFamily="34" charset="-122"/>
                <a:ea typeface="微软雅黑" panose="020B0503020204020204" pitchFamily="34" charset="-122"/>
              </a:rPr>
              <a:t>监控  （</a:t>
            </a:r>
            <a:r>
              <a:rPr lang="en-US" altLang="zh-CN" sz="2000" b="1" dirty="0">
                <a:latin typeface="微软雅黑" panose="020B0503020204020204" pitchFamily="34" charset="-122"/>
                <a:ea typeface="微软雅黑" panose="020B0503020204020204" pitchFamily="34" charset="-122"/>
              </a:rPr>
              <a:t>2</a:t>
            </a:r>
            <a:r>
              <a:rPr lang="zh-CN" altLang="en-US" sz="2000" b="1" dirty="0">
                <a:latin typeface="微软雅黑" panose="020B0503020204020204" pitchFamily="34" charset="-122"/>
                <a:ea typeface="微软雅黑" panose="020B0503020204020204" pitchFamily="34" charset="-122"/>
              </a:rPr>
              <a:t>）关键点监控</a:t>
            </a:r>
          </a:p>
          <a:p>
            <a:pPr>
              <a:lnSpc>
                <a:spcPct val="150000"/>
              </a:lnSpc>
            </a:pPr>
            <a:r>
              <a:rPr lang="en-US" altLang="zh-CN" sz="2000" b="1" dirty="0">
                <a:latin typeface="微软雅黑" panose="020B0503020204020204" pitchFamily="34" charset="-122"/>
                <a:ea typeface="微软雅黑" panose="020B0503020204020204" pitchFamily="34" charset="-122"/>
              </a:rPr>
              <a:t>5</a:t>
            </a:r>
            <a:r>
              <a:rPr lang="zh-CN" altLang="en-US" sz="2000" b="1" dirty="0">
                <a:latin typeface="微软雅黑" panose="020B0503020204020204" pitchFamily="34" charset="-122"/>
                <a:ea typeface="微软雅黑" panose="020B0503020204020204" pitchFamily="34" charset="-122"/>
              </a:rPr>
              <a:t>．根据政策监控的主体分类：</a:t>
            </a:r>
          </a:p>
          <a:p>
            <a:pPr>
              <a:lnSpc>
                <a:spcPct val="150000"/>
              </a:lnSpc>
            </a:pPr>
            <a:r>
              <a:rPr lang="zh-CN" altLang="en-US" sz="2000" b="1" dirty="0">
                <a:latin typeface="微软雅黑" panose="020B0503020204020204" pitchFamily="34" charset="-122"/>
                <a:ea typeface="微软雅黑" panose="020B0503020204020204" pitchFamily="34" charset="-122"/>
              </a:rPr>
              <a:t>（</a:t>
            </a:r>
            <a:r>
              <a:rPr lang="en-US" altLang="zh-CN" sz="2000" b="1" dirty="0">
                <a:latin typeface="微软雅黑" panose="020B0503020204020204" pitchFamily="34" charset="-122"/>
                <a:ea typeface="微软雅黑" panose="020B0503020204020204" pitchFamily="34" charset="-122"/>
              </a:rPr>
              <a:t>1</a:t>
            </a:r>
            <a:r>
              <a:rPr lang="zh-CN" altLang="en-US" sz="2000" b="1" dirty="0">
                <a:latin typeface="微软雅黑" panose="020B0503020204020204" pitchFamily="34" charset="-122"/>
                <a:ea typeface="微软雅黑" panose="020B0503020204020204" pitchFamily="34" charset="-122"/>
              </a:rPr>
              <a:t>）立法</a:t>
            </a:r>
            <a:r>
              <a:rPr lang="zh-CN" altLang="en-US" sz="2000" b="1" dirty="0" smtClean="0">
                <a:latin typeface="微软雅黑" panose="020B0503020204020204" pitchFamily="34" charset="-122"/>
                <a:ea typeface="微软雅黑" panose="020B0503020204020204" pitchFamily="34" charset="-122"/>
              </a:rPr>
              <a:t>监控  （</a:t>
            </a:r>
            <a:r>
              <a:rPr lang="en-US" altLang="zh-CN" sz="2000" b="1" dirty="0">
                <a:latin typeface="微软雅黑" panose="020B0503020204020204" pitchFamily="34" charset="-122"/>
                <a:ea typeface="微软雅黑" panose="020B0503020204020204" pitchFamily="34" charset="-122"/>
              </a:rPr>
              <a:t>2</a:t>
            </a:r>
            <a:r>
              <a:rPr lang="zh-CN" altLang="en-US" sz="2000" b="1" dirty="0">
                <a:latin typeface="微软雅黑" panose="020B0503020204020204" pitchFamily="34" charset="-122"/>
                <a:ea typeface="微软雅黑" panose="020B0503020204020204" pitchFamily="34" charset="-122"/>
              </a:rPr>
              <a:t>）行政</a:t>
            </a:r>
            <a:r>
              <a:rPr lang="zh-CN" altLang="en-US" sz="2000" b="1" dirty="0" smtClean="0">
                <a:latin typeface="微软雅黑" panose="020B0503020204020204" pitchFamily="34" charset="-122"/>
                <a:ea typeface="微软雅黑" panose="020B0503020204020204" pitchFamily="34" charset="-122"/>
              </a:rPr>
              <a:t>监控  （</a:t>
            </a:r>
            <a:r>
              <a:rPr lang="en-US" altLang="zh-CN" sz="2000" b="1" dirty="0">
                <a:latin typeface="微软雅黑" panose="020B0503020204020204" pitchFamily="34" charset="-122"/>
                <a:ea typeface="微软雅黑" panose="020B0503020204020204" pitchFamily="34" charset="-122"/>
              </a:rPr>
              <a:t>3</a:t>
            </a:r>
            <a:r>
              <a:rPr lang="zh-CN" altLang="en-US" sz="2000" b="1" dirty="0">
                <a:latin typeface="微软雅黑" panose="020B0503020204020204" pitchFamily="34" charset="-122"/>
                <a:ea typeface="微软雅黑" panose="020B0503020204020204" pitchFamily="34" charset="-122"/>
              </a:rPr>
              <a:t>）司法</a:t>
            </a:r>
            <a:r>
              <a:rPr lang="zh-CN" altLang="en-US" sz="2000" b="1" dirty="0" smtClean="0">
                <a:latin typeface="微软雅黑" panose="020B0503020204020204" pitchFamily="34" charset="-122"/>
                <a:ea typeface="微软雅黑" panose="020B0503020204020204" pitchFamily="34" charset="-122"/>
              </a:rPr>
              <a:t>监控   （</a:t>
            </a:r>
            <a:r>
              <a:rPr lang="en-US" altLang="zh-CN" sz="2000" b="1" dirty="0">
                <a:latin typeface="微软雅黑" panose="020B0503020204020204" pitchFamily="34" charset="-122"/>
                <a:ea typeface="微软雅黑" panose="020B0503020204020204" pitchFamily="34" charset="-122"/>
              </a:rPr>
              <a:t>4</a:t>
            </a:r>
            <a:r>
              <a:rPr lang="zh-CN" altLang="en-US" sz="2000" b="1" dirty="0">
                <a:latin typeface="微软雅黑" panose="020B0503020204020204" pitchFamily="34" charset="-122"/>
                <a:ea typeface="微软雅黑" panose="020B0503020204020204" pitchFamily="34" charset="-122"/>
              </a:rPr>
              <a:t>）政党监控</a:t>
            </a:r>
          </a:p>
          <a:p>
            <a:pPr>
              <a:lnSpc>
                <a:spcPct val="150000"/>
              </a:lnSpc>
            </a:pPr>
            <a:endParaRPr lang="zh-CN" altLang="en-US" sz="3200" b="1" dirty="0" smtClean="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05251675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590913" y="-76200"/>
            <a:ext cx="4349268" cy="923330"/>
          </a:xfrm>
          <a:prstGeom prst="rect">
            <a:avLst/>
          </a:prstGeom>
          <a:noFill/>
        </p:spPr>
        <p:txBody>
          <a:bodyPr wrap="none" rtlCol="0">
            <a:spAutoFit/>
          </a:bodyPr>
          <a:lstStyle/>
          <a:p>
            <a:pPr algn="l">
              <a:lnSpc>
                <a:spcPct val="150000"/>
              </a:lnSpc>
            </a:pPr>
            <a:r>
              <a:rPr lang="en-US" altLang="zh-CN" sz="3600" b="1" dirty="0" smtClean="0">
                <a:solidFill>
                  <a:prstClr val="black"/>
                </a:solidFill>
                <a:latin typeface="微软雅黑" panose="020B0503020204020204" pitchFamily="34" charset="-122"/>
                <a:ea typeface="微软雅黑" panose="020B0503020204020204" pitchFamily="34" charset="-122"/>
              </a:rPr>
              <a:t>4.4.2  </a:t>
            </a:r>
            <a:r>
              <a:rPr lang="zh-CN" altLang="en-US" sz="3600" b="1" dirty="0" smtClean="0">
                <a:solidFill>
                  <a:prstClr val="black"/>
                </a:solidFill>
                <a:latin typeface="微软雅黑" panose="020B0503020204020204" pitchFamily="34" charset="-122"/>
                <a:ea typeface="微软雅黑" panose="020B0503020204020204" pitchFamily="34" charset="-122"/>
              </a:rPr>
              <a:t>公共</a:t>
            </a:r>
            <a:r>
              <a:rPr lang="zh-CN" altLang="en-US" sz="3600" b="1" dirty="0">
                <a:solidFill>
                  <a:prstClr val="black"/>
                </a:solidFill>
                <a:latin typeface="微软雅黑" panose="020B0503020204020204" pitchFamily="34" charset="-122"/>
                <a:ea typeface="微软雅黑" panose="020B0503020204020204" pitchFamily="34" charset="-122"/>
              </a:rPr>
              <a:t>政策创新</a:t>
            </a:r>
          </a:p>
        </p:txBody>
      </p:sp>
      <p:sp>
        <p:nvSpPr>
          <p:cNvPr id="6" name="TextBox 5"/>
          <p:cNvSpPr txBox="1"/>
          <p:nvPr/>
        </p:nvSpPr>
        <p:spPr>
          <a:xfrm>
            <a:off x="590913" y="600600"/>
            <a:ext cx="8283037" cy="4985980"/>
          </a:xfrm>
          <a:prstGeom prst="rect">
            <a:avLst/>
          </a:prstGeom>
          <a:noFill/>
        </p:spPr>
        <p:txBody>
          <a:bodyPr wrap="none" rtlCol="0">
            <a:spAutoFit/>
          </a:bodyPr>
          <a:lstStyle/>
          <a:p>
            <a:pPr algn="l">
              <a:lnSpc>
                <a:spcPct val="150000"/>
              </a:lnSpc>
            </a:pPr>
            <a:r>
              <a:rPr lang="zh-CN" altLang="en-US" sz="3200" b="1" dirty="0" smtClean="0">
                <a:solidFill>
                  <a:prstClr val="black"/>
                </a:solidFill>
                <a:latin typeface="微软雅黑" panose="020B0503020204020204" pitchFamily="34" charset="-122"/>
                <a:ea typeface="微软雅黑" panose="020B0503020204020204" pitchFamily="34" charset="-122"/>
              </a:rPr>
              <a:t>二、</a:t>
            </a:r>
            <a:r>
              <a:rPr lang="zh-CN" altLang="en-US" sz="3200" b="1" dirty="0">
                <a:solidFill>
                  <a:prstClr val="black"/>
                </a:solidFill>
                <a:latin typeface="微软雅黑" panose="020B0503020204020204" pitchFamily="34" charset="-122"/>
                <a:ea typeface="微软雅黑" panose="020B0503020204020204" pitchFamily="34" charset="-122"/>
              </a:rPr>
              <a:t>公共政策创新的</a:t>
            </a:r>
            <a:r>
              <a:rPr lang="zh-CN" altLang="en-US" sz="3200" b="1" dirty="0" smtClean="0">
                <a:solidFill>
                  <a:prstClr val="black"/>
                </a:solidFill>
                <a:latin typeface="微软雅黑" panose="020B0503020204020204" pitchFamily="34" charset="-122"/>
                <a:ea typeface="微软雅黑" panose="020B0503020204020204" pitchFamily="34" charset="-122"/>
              </a:rPr>
              <a:t>影响因素</a:t>
            </a:r>
            <a:endParaRPr lang="en-US" altLang="zh-CN" sz="32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3.</a:t>
            </a:r>
            <a:r>
              <a:rPr lang="zh-CN" altLang="en-US" sz="2000" b="1" dirty="0" smtClean="0">
                <a:solidFill>
                  <a:prstClr val="black"/>
                </a:solidFill>
                <a:latin typeface="微软雅黑" panose="020B0503020204020204" pitchFamily="34" charset="-122"/>
                <a:ea typeface="微软雅黑" panose="020B0503020204020204" pitchFamily="34" charset="-122"/>
              </a:rPr>
              <a:t>李庆钧</a:t>
            </a:r>
            <a:r>
              <a:rPr lang="zh-CN" altLang="en-US" sz="2000" b="1" dirty="0">
                <a:solidFill>
                  <a:prstClr val="black"/>
                </a:solidFill>
                <a:latin typeface="微软雅黑" panose="020B0503020204020204" pitchFamily="34" charset="-122"/>
                <a:ea typeface="微软雅黑" panose="020B0503020204020204" pitchFamily="34" charset="-122"/>
              </a:rPr>
              <a:t>教授则提出：民众需求的牵引力和政府间的竞争力构成了</a:t>
            </a:r>
            <a:r>
              <a:rPr lang="zh-CN" altLang="en-US" sz="2000" b="1" dirty="0" smtClean="0">
                <a:solidFill>
                  <a:prstClr val="black"/>
                </a:solidFill>
                <a:latin typeface="微软雅黑" panose="020B0503020204020204" pitchFamily="34" charset="-122"/>
                <a:ea typeface="微软雅黑" panose="020B0503020204020204" pitchFamily="34" charset="-122"/>
              </a:rPr>
              <a:t>公共</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政策</a:t>
            </a:r>
            <a:r>
              <a:rPr lang="zh-CN" altLang="en-US" sz="2000" b="1" dirty="0">
                <a:solidFill>
                  <a:prstClr val="black"/>
                </a:solidFill>
                <a:latin typeface="微软雅黑" panose="020B0503020204020204" pitchFamily="34" charset="-122"/>
                <a:ea typeface="微软雅黑" panose="020B0503020204020204" pitchFamily="34" charset="-122"/>
              </a:rPr>
              <a:t>创新的外部动力系统，而官员考核的激励力、组织变革的驱动力</a:t>
            </a:r>
            <a:r>
              <a:rPr lang="zh-CN" altLang="en-US" sz="2000" b="1" dirty="0" smtClean="0">
                <a:solidFill>
                  <a:prstClr val="black"/>
                </a:solidFill>
                <a:latin typeface="微软雅黑" panose="020B0503020204020204" pitchFamily="34" charset="-122"/>
                <a:ea typeface="微软雅黑" panose="020B0503020204020204" pitchFamily="34" charset="-122"/>
              </a:rPr>
              <a:t>构</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成</a:t>
            </a:r>
            <a:r>
              <a:rPr lang="zh-CN" altLang="en-US" sz="2000" b="1" dirty="0">
                <a:solidFill>
                  <a:prstClr val="black"/>
                </a:solidFill>
                <a:latin typeface="微软雅黑" panose="020B0503020204020204" pitchFamily="34" charset="-122"/>
                <a:ea typeface="微软雅黑" panose="020B0503020204020204" pitchFamily="34" charset="-122"/>
              </a:rPr>
              <a:t>了公共政策创新的内部动力系统。</a:t>
            </a: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4.</a:t>
            </a:r>
            <a:r>
              <a:rPr lang="zh-CN" altLang="en-US" sz="2000" b="1" dirty="0" smtClean="0">
                <a:solidFill>
                  <a:prstClr val="black"/>
                </a:solidFill>
                <a:latin typeface="微软雅黑" panose="020B0503020204020204" pitchFamily="34" charset="-122"/>
                <a:ea typeface="微软雅黑" panose="020B0503020204020204" pitchFamily="34" charset="-122"/>
              </a:rPr>
              <a:t>韩丽丽提出</a:t>
            </a:r>
            <a:r>
              <a:rPr lang="en-US" altLang="zh-CN" sz="2000" b="1" dirty="0" smtClean="0">
                <a:solidFill>
                  <a:prstClr val="black"/>
                </a:solidFill>
                <a:latin typeface="微软雅黑" panose="020B0503020204020204" pitchFamily="34" charset="-122"/>
                <a:ea typeface="微软雅黑" panose="020B0503020204020204" pitchFamily="34" charset="-122"/>
              </a:rPr>
              <a:t>:</a:t>
            </a:r>
            <a:r>
              <a:rPr lang="zh-CN" altLang="en-US" sz="2000" b="1" dirty="0" smtClean="0">
                <a:solidFill>
                  <a:prstClr val="black"/>
                </a:solidFill>
                <a:latin typeface="微软雅黑" panose="020B0503020204020204" pitchFamily="34" charset="-122"/>
                <a:ea typeface="微软雅黑" panose="020B0503020204020204" pitchFamily="34" charset="-122"/>
              </a:rPr>
              <a:t>社会</a:t>
            </a:r>
            <a:r>
              <a:rPr lang="zh-CN" altLang="en-US" sz="2000" b="1" dirty="0">
                <a:solidFill>
                  <a:prstClr val="black"/>
                </a:solidFill>
                <a:latin typeface="微软雅黑" panose="020B0503020204020204" pitchFamily="34" charset="-122"/>
                <a:ea typeface="微软雅黑" panose="020B0503020204020204" pitchFamily="34" charset="-122"/>
              </a:rPr>
              <a:t>转型所带来</a:t>
            </a:r>
            <a:r>
              <a:rPr lang="zh-CN" altLang="en-US" sz="2000" b="1" dirty="0" smtClean="0">
                <a:solidFill>
                  <a:prstClr val="black"/>
                </a:solidFill>
                <a:latin typeface="微软雅黑" panose="020B0503020204020204" pitchFamily="34" charset="-122"/>
                <a:ea typeface="微软雅黑" panose="020B0503020204020204" pitchFamily="34" charset="-122"/>
              </a:rPr>
              <a:t>的社会</a:t>
            </a:r>
            <a:r>
              <a:rPr lang="zh-CN" altLang="en-US" sz="2000" b="1" dirty="0">
                <a:solidFill>
                  <a:prstClr val="black"/>
                </a:solidFill>
                <a:latin typeface="微软雅黑" panose="020B0503020204020204" pitchFamily="34" charset="-122"/>
                <a:ea typeface="微软雅黑" panose="020B0503020204020204" pitchFamily="34" charset="-122"/>
              </a:rPr>
              <a:t>问题的叠加和民众福利需求的</a:t>
            </a:r>
            <a:r>
              <a:rPr lang="zh-CN" altLang="en-US" sz="2000" b="1" dirty="0" smtClean="0">
                <a:solidFill>
                  <a:prstClr val="black"/>
                </a:solidFill>
                <a:latin typeface="微软雅黑" panose="020B0503020204020204" pitchFamily="34" charset="-122"/>
                <a:ea typeface="微软雅黑" panose="020B0503020204020204" pitchFamily="34" charset="-122"/>
              </a:rPr>
              <a:t>增长</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是</a:t>
            </a:r>
            <a:r>
              <a:rPr lang="zh-CN" altLang="en-US" sz="2000" b="1" dirty="0">
                <a:solidFill>
                  <a:prstClr val="black"/>
                </a:solidFill>
                <a:latin typeface="微软雅黑" panose="020B0503020204020204" pitchFamily="34" charset="-122"/>
                <a:ea typeface="微软雅黑" panose="020B0503020204020204" pitchFamily="34" charset="-122"/>
              </a:rPr>
              <a:t>社会政策创新的外在驱动力</a:t>
            </a:r>
            <a:r>
              <a:rPr lang="en-US" altLang="zh-CN" sz="2000" b="1" dirty="0">
                <a:solidFill>
                  <a:prstClr val="black"/>
                </a:solidFill>
                <a:latin typeface="微软雅黑" panose="020B0503020204020204" pitchFamily="34" charset="-122"/>
                <a:ea typeface="微软雅黑" panose="020B0503020204020204" pitchFamily="34" charset="-122"/>
              </a:rPr>
              <a:t>,</a:t>
            </a:r>
            <a:r>
              <a:rPr lang="zh-CN" altLang="en-US" sz="2000" b="1" dirty="0" smtClean="0">
                <a:solidFill>
                  <a:prstClr val="black"/>
                </a:solidFill>
                <a:latin typeface="微软雅黑" panose="020B0503020204020204" pitchFamily="34" charset="-122"/>
                <a:ea typeface="微软雅黑" panose="020B0503020204020204" pitchFamily="34" charset="-122"/>
              </a:rPr>
              <a:t>社会</a:t>
            </a:r>
            <a:r>
              <a:rPr lang="zh-CN" altLang="en-US" sz="2000" b="1" dirty="0">
                <a:solidFill>
                  <a:prstClr val="black"/>
                </a:solidFill>
                <a:latin typeface="微软雅黑" panose="020B0503020204020204" pitchFamily="34" charset="-122"/>
                <a:ea typeface="微软雅黑" panose="020B0503020204020204" pitchFamily="34" charset="-122"/>
              </a:rPr>
              <a:t>政策缺陷是社会政策创新的内在要求</a:t>
            </a:r>
            <a:r>
              <a:rPr lang="en-US" altLang="zh-CN" sz="2000" b="1" dirty="0" smtClean="0">
                <a:solidFill>
                  <a:prstClr val="black"/>
                </a:solidFill>
                <a:latin typeface="微软雅黑" panose="020B0503020204020204" pitchFamily="34" charset="-122"/>
                <a:ea typeface="微软雅黑" panose="020B0503020204020204" pitchFamily="34" charset="-122"/>
              </a:rPr>
              <a:t>,</a:t>
            </a: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触发</a:t>
            </a:r>
            <a:r>
              <a:rPr lang="zh-CN" altLang="en-US" sz="2000" b="1" dirty="0">
                <a:solidFill>
                  <a:prstClr val="black"/>
                </a:solidFill>
                <a:latin typeface="微软雅黑" panose="020B0503020204020204" pitchFamily="34" charset="-122"/>
                <a:ea typeface="微软雅黑" panose="020B0503020204020204" pitchFamily="34" charset="-122"/>
              </a:rPr>
              <a:t>机制是社会政策创新的催化因素</a:t>
            </a:r>
            <a:r>
              <a:rPr lang="en-US" altLang="zh-CN" sz="2000" b="1" dirty="0">
                <a:solidFill>
                  <a:prstClr val="black"/>
                </a:solidFill>
                <a:latin typeface="微软雅黑" panose="020B0503020204020204" pitchFamily="34" charset="-122"/>
                <a:ea typeface="微软雅黑" panose="020B0503020204020204" pitchFamily="34" charset="-122"/>
              </a:rPr>
              <a:t>,</a:t>
            </a:r>
            <a:r>
              <a:rPr lang="zh-CN" altLang="en-US" sz="2000" b="1" dirty="0">
                <a:solidFill>
                  <a:prstClr val="black"/>
                </a:solidFill>
                <a:latin typeface="微软雅黑" panose="020B0503020204020204" pitchFamily="34" charset="-122"/>
                <a:ea typeface="微软雅黑" panose="020B0503020204020204" pitchFamily="34" charset="-122"/>
              </a:rPr>
              <a:t>政府执政理念的转变是社会政策</a:t>
            </a:r>
            <a:r>
              <a:rPr lang="zh-CN" altLang="en-US" sz="2000" b="1" dirty="0" smtClean="0">
                <a:solidFill>
                  <a:prstClr val="black"/>
                </a:solidFill>
                <a:latin typeface="微软雅黑" panose="020B0503020204020204" pitchFamily="34" charset="-122"/>
                <a:ea typeface="微软雅黑" panose="020B0503020204020204" pitchFamily="34" charset="-122"/>
              </a:rPr>
              <a:t>创</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新</a:t>
            </a:r>
            <a:r>
              <a:rPr lang="zh-CN" altLang="en-US" sz="2000" b="1" dirty="0">
                <a:solidFill>
                  <a:prstClr val="black"/>
                </a:solidFill>
                <a:latin typeface="微软雅黑" panose="020B0503020204020204" pitchFamily="34" charset="-122"/>
                <a:ea typeface="微软雅黑" panose="020B0503020204020204" pitchFamily="34" charset="-122"/>
              </a:rPr>
              <a:t>的主导推动因素</a:t>
            </a:r>
            <a:r>
              <a:rPr lang="en-US" altLang="zh-CN" sz="2000" b="1" dirty="0">
                <a:solidFill>
                  <a:prstClr val="black"/>
                </a:solidFill>
                <a:latin typeface="微软雅黑" panose="020B0503020204020204" pitchFamily="34" charset="-122"/>
                <a:ea typeface="微软雅黑" panose="020B0503020204020204" pitchFamily="34" charset="-122"/>
              </a:rPr>
              <a:t>,</a:t>
            </a:r>
            <a:r>
              <a:rPr lang="zh-CN" altLang="en-US" sz="2000" b="1" dirty="0">
                <a:solidFill>
                  <a:prstClr val="black"/>
                </a:solidFill>
                <a:latin typeface="微软雅黑" panose="020B0503020204020204" pitchFamily="34" charset="-122"/>
                <a:ea typeface="微软雅黑" panose="020B0503020204020204" pitchFamily="34" charset="-122"/>
              </a:rPr>
              <a:t>经济持续发展是社会政策创新的根本保障</a:t>
            </a:r>
            <a:r>
              <a:rPr lang="zh-CN" altLang="en-US" sz="2000" b="1" dirty="0" smtClean="0">
                <a:solidFill>
                  <a:prstClr val="black"/>
                </a:solidFill>
                <a:latin typeface="微软雅黑" panose="020B0503020204020204" pitchFamily="34" charset="-122"/>
                <a:ea typeface="微软雅黑" panose="020B0503020204020204" pitchFamily="34" charset="-122"/>
              </a:rPr>
              <a:t>。</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a:solidFill>
                  <a:prstClr val="black"/>
                </a:solidFill>
                <a:latin typeface="微软雅黑" panose="020B0503020204020204" pitchFamily="34" charset="-122"/>
                <a:ea typeface="微软雅黑" panose="020B0503020204020204" pitchFamily="34" charset="-122"/>
              </a:rPr>
              <a:t>综上可见</a:t>
            </a:r>
            <a:r>
              <a:rPr lang="en-US" altLang="zh-CN" sz="2000" b="1" dirty="0">
                <a:solidFill>
                  <a:prstClr val="black"/>
                </a:solidFill>
                <a:latin typeface="微软雅黑" panose="020B0503020204020204" pitchFamily="34" charset="-122"/>
                <a:ea typeface="微软雅黑" panose="020B0503020204020204" pitchFamily="34" charset="-122"/>
              </a:rPr>
              <a:t>,</a:t>
            </a:r>
            <a:r>
              <a:rPr lang="zh-CN" altLang="en-US" sz="2000" b="1" dirty="0">
                <a:solidFill>
                  <a:prstClr val="black"/>
                </a:solidFill>
                <a:latin typeface="微软雅黑" panose="020B0503020204020204" pitchFamily="34" charset="-122"/>
                <a:ea typeface="微软雅黑" panose="020B0503020204020204" pitchFamily="34" charset="-122"/>
              </a:rPr>
              <a:t>影响公共政策创新的因素是多种多样的。</a:t>
            </a:r>
          </a:p>
          <a:p>
            <a:pPr algn="l">
              <a:lnSpc>
                <a:spcPct val="150000"/>
              </a:lnSpc>
            </a:pPr>
            <a:endParaRPr lang="zh-CN" altLang="en-US" sz="2000" b="1" dirty="0">
              <a:solidFill>
                <a:prstClr val="black"/>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65816644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518840" y="564588"/>
            <a:ext cx="4349268" cy="923330"/>
          </a:xfrm>
          <a:prstGeom prst="rect">
            <a:avLst/>
          </a:prstGeom>
          <a:noFill/>
        </p:spPr>
        <p:txBody>
          <a:bodyPr wrap="none" rtlCol="0">
            <a:spAutoFit/>
          </a:bodyPr>
          <a:lstStyle/>
          <a:p>
            <a:pPr algn="l">
              <a:lnSpc>
                <a:spcPct val="150000"/>
              </a:lnSpc>
            </a:pPr>
            <a:r>
              <a:rPr lang="en-US" altLang="zh-CN" sz="3600" b="1" dirty="0" smtClean="0">
                <a:solidFill>
                  <a:prstClr val="black"/>
                </a:solidFill>
                <a:latin typeface="微软雅黑" panose="020B0503020204020204" pitchFamily="34" charset="-122"/>
                <a:ea typeface="微软雅黑" panose="020B0503020204020204" pitchFamily="34" charset="-122"/>
              </a:rPr>
              <a:t>4.4.2  </a:t>
            </a:r>
            <a:r>
              <a:rPr lang="zh-CN" altLang="en-US" sz="3600" b="1" dirty="0" smtClean="0">
                <a:solidFill>
                  <a:prstClr val="black"/>
                </a:solidFill>
                <a:latin typeface="微软雅黑" panose="020B0503020204020204" pitchFamily="34" charset="-122"/>
                <a:ea typeface="微软雅黑" panose="020B0503020204020204" pitchFamily="34" charset="-122"/>
              </a:rPr>
              <a:t>公共</a:t>
            </a:r>
            <a:r>
              <a:rPr lang="zh-CN" altLang="en-US" sz="3600" b="1" dirty="0">
                <a:solidFill>
                  <a:prstClr val="black"/>
                </a:solidFill>
                <a:latin typeface="微软雅黑" panose="020B0503020204020204" pitchFamily="34" charset="-122"/>
                <a:ea typeface="微软雅黑" panose="020B0503020204020204" pitchFamily="34" charset="-122"/>
              </a:rPr>
              <a:t>政策创新</a:t>
            </a:r>
          </a:p>
        </p:txBody>
      </p:sp>
      <p:sp>
        <p:nvSpPr>
          <p:cNvPr id="5" name="TextBox 4"/>
          <p:cNvSpPr txBox="1"/>
          <p:nvPr/>
        </p:nvSpPr>
        <p:spPr>
          <a:xfrm>
            <a:off x="518840" y="1487917"/>
            <a:ext cx="8367996" cy="3139321"/>
          </a:xfrm>
          <a:prstGeom prst="rect">
            <a:avLst/>
          </a:prstGeom>
          <a:noFill/>
        </p:spPr>
        <p:txBody>
          <a:bodyPr wrap="none" rtlCol="0">
            <a:spAutoFit/>
          </a:bodyPr>
          <a:lstStyle/>
          <a:p>
            <a:pPr algn="l">
              <a:lnSpc>
                <a:spcPct val="150000"/>
              </a:lnSpc>
            </a:pPr>
            <a:r>
              <a:rPr lang="zh-CN" altLang="en-US" sz="3200" b="1" dirty="0" smtClean="0">
                <a:solidFill>
                  <a:prstClr val="black"/>
                </a:solidFill>
                <a:latin typeface="微软雅黑" panose="020B0503020204020204" pitchFamily="34" charset="-122"/>
                <a:ea typeface="微软雅黑" panose="020B0503020204020204" pitchFamily="34" charset="-122"/>
              </a:rPr>
              <a:t>三、</a:t>
            </a:r>
            <a:r>
              <a:rPr lang="zh-CN" altLang="en-US" sz="3200" b="1" dirty="0">
                <a:solidFill>
                  <a:prstClr val="black"/>
                </a:solidFill>
                <a:latin typeface="微软雅黑" panose="020B0503020204020204" pitchFamily="34" charset="-122"/>
                <a:ea typeface="微软雅黑" panose="020B0503020204020204" pitchFamily="34" charset="-122"/>
              </a:rPr>
              <a:t>公共政策创新</a:t>
            </a:r>
            <a:r>
              <a:rPr lang="zh-CN" altLang="en-US" sz="3200" b="1" dirty="0" smtClean="0">
                <a:solidFill>
                  <a:prstClr val="black"/>
                </a:solidFill>
                <a:latin typeface="微软雅黑" panose="020B0503020204020204" pitchFamily="34" charset="-122"/>
                <a:ea typeface="微软雅黑" panose="020B0503020204020204" pitchFamily="34" charset="-122"/>
              </a:rPr>
              <a:t>的模式</a:t>
            </a:r>
            <a:endParaRPr lang="en-US" altLang="zh-CN" sz="32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1.</a:t>
            </a:r>
            <a:r>
              <a:rPr lang="zh-CN" altLang="en-US" sz="2000" b="1" dirty="0" smtClean="0">
                <a:solidFill>
                  <a:prstClr val="black"/>
                </a:solidFill>
                <a:latin typeface="微软雅黑" panose="020B0503020204020204" pitchFamily="34" charset="-122"/>
                <a:ea typeface="微软雅黑" panose="020B0503020204020204" pitchFamily="34" charset="-122"/>
              </a:rPr>
              <a:t>胡宁生教授以</a:t>
            </a:r>
            <a:r>
              <a:rPr lang="zh-CN" altLang="en-US" sz="2000" b="1" dirty="0">
                <a:solidFill>
                  <a:prstClr val="black"/>
                </a:solidFill>
                <a:latin typeface="微软雅黑" panose="020B0503020204020204" pitchFamily="34" charset="-122"/>
                <a:ea typeface="微软雅黑" panose="020B0503020204020204" pitchFamily="34" charset="-122"/>
              </a:rPr>
              <a:t>转型的阶段为标准划分出解构型、转轨型和整合型三种</a:t>
            </a:r>
            <a:r>
              <a:rPr lang="zh-CN" altLang="en-US" sz="2000" b="1" dirty="0" smtClean="0">
                <a:solidFill>
                  <a:prstClr val="black"/>
                </a:solidFill>
                <a:latin typeface="微软雅黑" panose="020B0503020204020204" pitchFamily="34" charset="-122"/>
                <a:ea typeface="微软雅黑" panose="020B0503020204020204" pitchFamily="34" charset="-122"/>
              </a:rPr>
              <a:t>政</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en-US" sz="2000" b="1" dirty="0" smtClean="0">
                <a:solidFill>
                  <a:prstClr val="black"/>
                </a:solidFill>
                <a:latin typeface="微软雅黑" panose="020B0503020204020204" pitchFamily="34" charset="-122"/>
                <a:ea typeface="微软雅黑" panose="020B0503020204020204" pitchFamily="34" charset="-122"/>
              </a:rPr>
              <a:t>  策</a:t>
            </a:r>
            <a:r>
              <a:rPr lang="zh-CN" altLang="en-US" sz="2000" b="1" dirty="0">
                <a:solidFill>
                  <a:prstClr val="black"/>
                </a:solidFill>
                <a:latin typeface="微软雅黑" panose="020B0503020204020204" pitchFamily="34" charset="-122"/>
                <a:ea typeface="微软雅黑" panose="020B0503020204020204" pitchFamily="34" charset="-122"/>
              </a:rPr>
              <a:t>创新模式</a:t>
            </a:r>
            <a:r>
              <a:rPr lang="en-US" altLang="zh-CN" sz="2000" b="1" dirty="0">
                <a:solidFill>
                  <a:prstClr val="black"/>
                </a:solidFill>
                <a:latin typeface="微软雅黑" panose="020B0503020204020204" pitchFamily="34" charset="-122"/>
                <a:ea typeface="微软雅黑" panose="020B0503020204020204" pitchFamily="34" charset="-122"/>
              </a:rPr>
              <a:t>;</a:t>
            </a:r>
            <a:r>
              <a:rPr lang="zh-CN" altLang="en-US" sz="2000" b="1" dirty="0">
                <a:solidFill>
                  <a:prstClr val="black"/>
                </a:solidFill>
                <a:latin typeface="微软雅黑" panose="020B0503020204020204" pitchFamily="34" charset="-122"/>
                <a:ea typeface="微软雅黑" panose="020B0503020204020204" pitchFamily="34" charset="-122"/>
              </a:rPr>
              <a:t>以行动主体为标准划分出强制型、回应型和自治型三种</a:t>
            </a:r>
            <a:r>
              <a:rPr lang="zh-CN" altLang="en-US" sz="2000" b="1" dirty="0" smtClean="0">
                <a:solidFill>
                  <a:prstClr val="black"/>
                </a:solidFill>
                <a:latin typeface="微软雅黑" panose="020B0503020204020204" pitchFamily="34" charset="-122"/>
                <a:ea typeface="微软雅黑" panose="020B0503020204020204" pitchFamily="34" charset="-122"/>
              </a:rPr>
              <a:t>政策</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a:solidFill>
                  <a:prstClr val="black"/>
                </a:solidFill>
                <a:latin typeface="微软雅黑" panose="020B0503020204020204" pitchFamily="34" charset="-122"/>
                <a:ea typeface="微软雅黑" panose="020B0503020204020204" pitchFamily="34" charset="-122"/>
              </a:rPr>
              <a:t> </a:t>
            </a:r>
            <a:r>
              <a:rPr lang="en-US" altLang="zh-CN" sz="2000" b="1" dirty="0" smtClean="0">
                <a:solidFill>
                  <a:prstClr val="black"/>
                </a:solidFill>
                <a:latin typeface="微软雅黑" panose="020B0503020204020204" pitchFamily="34" charset="-122"/>
                <a:ea typeface="微软雅黑" panose="020B0503020204020204" pitchFamily="34" charset="-122"/>
              </a:rPr>
              <a:t> </a:t>
            </a:r>
            <a:r>
              <a:rPr lang="zh-CN" altLang="en-US" sz="2000" b="1" dirty="0" smtClean="0">
                <a:solidFill>
                  <a:prstClr val="black"/>
                </a:solidFill>
                <a:latin typeface="微软雅黑" panose="020B0503020204020204" pitchFamily="34" charset="-122"/>
                <a:ea typeface="微软雅黑" panose="020B0503020204020204" pitchFamily="34" charset="-122"/>
              </a:rPr>
              <a:t>创新</a:t>
            </a:r>
            <a:r>
              <a:rPr lang="zh-CN" altLang="en-US" sz="2000" b="1" dirty="0">
                <a:solidFill>
                  <a:prstClr val="black"/>
                </a:solidFill>
                <a:latin typeface="微软雅黑" panose="020B0503020204020204" pitchFamily="34" charset="-122"/>
                <a:ea typeface="微软雅黑" panose="020B0503020204020204" pitchFamily="34" charset="-122"/>
              </a:rPr>
              <a:t>模式</a:t>
            </a:r>
            <a:r>
              <a:rPr lang="en-US" altLang="zh-CN" sz="2000" b="1" dirty="0">
                <a:solidFill>
                  <a:prstClr val="black"/>
                </a:solidFill>
                <a:latin typeface="微软雅黑" panose="020B0503020204020204" pitchFamily="34" charset="-122"/>
                <a:ea typeface="微软雅黑" panose="020B0503020204020204" pitchFamily="34" charset="-122"/>
              </a:rPr>
              <a:t>;</a:t>
            </a:r>
            <a:r>
              <a:rPr lang="zh-CN" altLang="en-US" sz="2000" b="1" dirty="0">
                <a:solidFill>
                  <a:prstClr val="black"/>
                </a:solidFill>
                <a:latin typeface="微软雅黑" panose="020B0503020204020204" pitchFamily="34" charset="-122"/>
                <a:ea typeface="微软雅黑" panose="020B0503020204020204" pitchFamily="34" charset="-122"/>
              </a:rPr>
              <a:t>以突破层次为标准划分出“中央示范、基层跟进”型和“</a:t>
            </a:r>
            <a:r>
              <a:rPr lang="zh-CN" altLang="en-US" sz="2000" b="1" dirty="0" smtClean="0">
                <a:solidFill>
                  <a:prstClr val="black"/>
                </a:solidFill>
                <a:latin typeface="微软雅黑" panose="020B0503020204020204" pitchFamily="34" charset="-122"/>
                <a:ea typeface="微软雅黑" panose="020B0503020204020204" pitchFamily="34" charset="-122"/>
              </a:rPr>
              <a:t>基层</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a:solidFill>
                  <a:prstClr val="black"/>
                </a:solidFill>
                <a:latin typeface="微软雅黑" panose="020B0503020204020204" pitchFamily="34" charset="-122"/>
                <a:ea typeface="微软雅黑" panose="020B0503020204020204" pitchFamily="34" charset="-122"/>
              </a:rPr>
              <a:t> </a:t>
            </a:r>
            <a:r>
              <a:rPr lang="en-US" altLang="zh-CN" sz="2000" b="1" dirty="0" smtClean="0">
                <a:solidFill>
                  <a:prstClr val="black"/>
                </a:solidFill>
                <a:latin typeface="微软雅黑" panose="020B0503020204020204" pitchFamily="34" charset="-122"/>
                <a:ea typeface="微软雅黑" panose="020B0503020204020204" pitchFamily="34" charset="-122"/>
              </a:rPr>
              <a:t> </a:t>
            </a:r>
            <a:r>
              <a:rPr lang="zh-CN" altLang="en-US" sz="2000" b="1" dirty="0" smtClean="0">
                <a:solidFill>
                  <a:prstClr val="black"/>
                </a:solidFill>
                <a:latin typeface="微软雅黑" panose="020B0503020204020204" pitchFamily="34" charset="-122"/>
                <a:ea typeface="微软雅黑" panose="020B0503020204020204" pitchFamily="34" charset="-122"/>
              </a:rPr>
              <a:t>突破</a:t>
            </a:r>
            <a:r>
              <a:rPr lang="zh-CN" altLang="en-US" sz="2000" b="1" dirty="0">
                <a:solidFill>
                  <a:prstClr val="black"/>
                </a:solidFill>
                <a:latin typeface="微软雅黑" panose="020B0503020204020204" pitchFamily="34" charset="-122"/>
                <a:ea typeface="微软雅黑" panose="020B0503020204020204" pitchFamily="34" charset="-122"/>
              </a:rPr>
              <a:t>、中央规范”型两类政策创新</a:t>
            </a:r>
            <a:r>
              <a:rPr lang="zh-CN" altLang="en-US" sz="2000" b="1" dirty="0" smtClean="0">
                <a:solidFill>
                  <a:prstClr val="black"/>
                </a:solidFill>
                <a:latin typeface="微软雅黑" panose="020B0503020204020204" pitchFamily="34" charset="-122"/>
                <a:ea typeface="微软雅黑" panose="020B0503020204020204" pitchFamily="34" charset="-122"/>
              </a:rPr>
              <a:t>模式。</a:t>
            </a:r>
            <a:endParaRPr lang="zh-CN" altLang="en-US" sz="2000" b="1" dirty="0">
              <a:solidFill>
                <a:prstClr val="black"/>
              </a:solidFill>
              <a:latin typeface="微软雅黑" panose="020B0503020204020204" pitchFamily="34" charset="-122"/>
              <a:ea typeface="微软雅黑" panose="020B0503020204020204" pitchFamily="34" charset="-122"/>
            </a:endParaRPr>
          </a:p>
          <a:p>
            <a:pPr algn="l">
              <a:lnSpc>
                <a:spcPct val="150000"/>
              </a:lnSpc>
            </a:pPr>
            <a:endParaRPr lang="zh-CN" altLang="en-US" sz="2000" b="1" dirty="0">
              <a:solidFill>
                <a:prstClr val="black"/>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90081059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518840" y="0"/>
            <a:ext cx="4349268" cy="923330"/>
          </a:xfrm>
          <a:prstGeom prst="rect">
            <a:avLst/>
          </a:prstGeom>
          <a:noFill/>
        </p:spPr>
        <p:txBody>
          <a:bodyPr wrap="none" rtlCol="0">
            <a:spAutoFit/>
          </a:bodyPr>
          <a:lstStyle/>
          <a:p>
            <a:pPr algn="l">
              <a:lnSpc>
                <a:spcPct val="150000"/>
              </a:lnSpc>
            </a:pPr>
            <a:r>
              <a:rPr lang="en-US" altLang="zh-CN" sz="3600" b="1" dirty="0" smtClean="0">
                <a:solidFill>
                  <a:prstClr val="black"/>
                </a:solidFill>
                <a:latin typeface="微软雅黑" panose="020B0503020204020204" pitchFamily="34" charset="-122"/>
                <a:ea typeface="微软雅黑" panose="020B0503020204020204" pitchFamily="34" charset="-122"/>
              </a:rPr>
              <a:t>4.4.2  </a:t>
            </a:r>
            <a:r>
              <a:rPr lang="zh-CN" altLang="en-US" sz="3600" b="1" dirty="0" smtClean="0">
                <a:solidFill>
                  <a:prstClr val="black"/>
                </a:solidFill>
                <a:latin typeface="微软雅黑" panose="020B0503020204020204" pitchFamily="34" charset="-122"/>
                <a:ea typeface="微软雅黑" panose="020B0503020204020204" pitchFamily="34" charset="-122"/>
              </a:rPr>
              <a:t>公共</a:t>
            </a:r>
            <a:r>
              <a:rPr lang="zh-CN" altLang="en-US" sz="3600" b="1" dirty="0">
                <a:solidFill>
                  <a:prstClr val="black"/>
                </a:solidFill>
                <a:latin typeface="微软雅黑" panose="020B0503020204020204" pitchFamily="34" charset="-122"/>
                <a:ea typeface="微软雅黑" panose="020B0503020204020204" pitchFamily="34" charset="-122"/>
              </a:rPr>
              <a:t>政策创新</a:t>
            </a:r>
          </a:p>
        </p:txBody>
      </p:sp>
      <p:sp>
        <p:nvSpPr>
          <p:cNvPr id="5" name="TextBox 4"/>
          <p:cNvSpPr txBox="1"/>
          <p:nvPr/>
        </p:nvSpPr>
        <p:spPr>
          <a:xfrm>
            <a:off x="518840" y="632412"/>
            <a:ext cx="8545929" cy="4985980"/>
          </a:xfrm>
          <a:prstGeom prst="rect">
            <a:avLst/>
          </a:prstGeom>
          <a:noFill/>
        </p:spPr>
        <p:txBody>
          <a:bodyPr wrap="none" rtlCol="0">
            <a:spAutoFit/>
          </a:bodyPr>
          <a:lstStyle/>
          <a:p>
            <a:pPr algn="l">
              <a:lnSpc>
                <a:spcPct val="150000"/>
              </a:lnSpc>
            </a:pPr>
            <a:r>
              <a:rPr lang="zh-CN" altLang="en-US" sz="3200" b="1" dirty="0" smtClean="0">
                <a:solidFill>
                  <a:prstClr val="black"/>
                </a:solidFill>
                <a:latin typeface="微软雅黑" panose="020B0503020204020204" pitchFamily="34" charset="-122"/>
                <a:ea typeface="微软雅黑" panose="020B0503020204020204" pitchFamily="34" charset="-122"/>
              </a:rPr>
              <a:t>三、</a:t>
            </a:r>
            <a:r>
              <a:rPr lang="zh-CN" altLang="en-US" sz="3200" b="1" dirty="0">
                <a:solidFill>
                  <a:prstClr val="black"/>
                </a:solidFill>
                <a:latin typeface="微软雅黑" panose="020B0503020204020204" pitchFamily="34" charset="-122"/>
                <a:ea typeface="微软雅黑" panose="020B0503020204020204" pitchFamily="34" charset="-122"/>
              </a:rPr>
              <a:t>公共政策创新</a:t>
            </a:r>
            <a:r>
              <a:rPr lang="zh-CN" altLang="en-US" sz="3200" b="1" dirty="0" smtClean="0">
                <a:solidFill>
                  <a:prstClr val="black"/>
                </a:solidFill>
                <a:latin typeface="微软雅黑" panose="020B0503020204020204" pitchFamily="34" charset="-122"/>
                <a:ea typeface="微软雅黑" panose="020B0503020204020204" pitchFamily="34" charset="-122"/>
              </a:rPr>
              <a:t>的模式</a:t>
            </a:r>
            <a:endParaRPr lang="en-US" altLang="zh-CN" sz="32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2.</a:t>
            </a:r>
            <a:r>
              <a:rPr lang="zh-CN" altLang="en-US" sz="2000" b="1" dirty="0" smtClean="0">
                <a:solidFill>
                  <a:prstClr val="black"/>
                </a:solidFill>
                <a:latin typeface="微软雅黑" panose="020B0503020204020204" pitchFamily="34" charset="-122"/>
                <a:ea typeface="微软雅黑" panose="020B0503020204020204" pitchFamily="34" charset="-122"/>
              </a:rPr>
              <a:t>宁</a:t>
            </a:r>
            <a:r>
              <a:rPr lang="zh-CN" altLang="en-US" sz="2000" b="1" dirty="0">
                <a:solidFill>
                  <a:prstClr val="black"/>
                </a:solidFill>
                <a:latin typeface="微软雅黑" panose="020B0503020204020204" pitchFamily="34" charset="-122"/>
                <a:ea typeface="微软雅黑" panose="020B0503020204020204" pitchFamily="34" charset="-122"/>
              </a:rPr>
              <a:t>骚教授则根据政策创新过程中政府与民众的关系</a:t>
            </a:r>
            <a:r>
              <a:rPr lang="en-US" altLang="zh-CN" sz="2000" b="1" dirty="0">
                <a:solidFill>
                  <a:prstClr val="black"/>
                </a:solidFill>
                <a:latin typeface="微软雅黑" panose="020B0503020204020204" pitchFamily="34" charset="-122"/>
                <a:ea typeface="微软雅黑" panose="020B0503020204020204" pitchFamily="34" charset="-122"/>
              </a:rPr>
              <a:t>,</a:t>
            </a:r>
            <a:r>
              <a:rPr lang="zh-CN" altLang="en-US" sz="2000" b="1" dirty="0">
                <a:solidFill>
                  <a:prstClr val="black"/>
                </a:solidFill>
                <a:latin typeface="微软雅黑" panose="020B0503020204020204" pitchFamily="34" charset="-122"/>
                <a:ea typeface="微软雅黑" panose="020B0503020204020204" pitchFamily="34" charset="-122"/>
              </a:rPr>
              <a:t>将政策创新分为</a:t>
            </a:r>
            <a:r>
              <a:rPr lang="zh-CN" altLang="en-US" sz="2000" b="1" dirty="0" smtClean="0">
                <a:solidFill>
                  <a:prstClr val="black"/>
                </a:solidFill>
                <a:latin typeface="微软雅黑" panose="020B0503020204020204" pitchFamily="34" charset="-122"/>
                <a:ea typeface="微软雅黑" panose="020B0503020204020204" pitchFamily="34" charset="-122"/>
              </a:rPr>
              <a:t>政府</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a:solidFill>
                  <a:prstClr val="black"/>
                </a:solidFill>
                <a:latin typeface="微软雅黑" panose="020B0503020204020204" pitchFamily="34" charset="-122"/>
                <a:ea typeface="微软雅黑" panose="020B0503020204020204" pitchFamily="34" charset="-122"/>
              </a:rPr>
              <a:t> </a:t>
            </a:r>
            <a:r>
              <a:rPr lang="en-US" altLang="zh-CN" sz="2000" b="1" dirty="0" smtClean="0">
                <a:solidFill>
                  <a:prstClr val="black"/>
                </a:solidFill>
                <a:latin typeface="微软雅黑" panose="020B0503020204020204" pitchFamily="34" charset="-122"/>
                <a:ea typeface="微软雅黑" panose="020B0503020204020204" pitchFamily="34" charset="-122"/>
              </a:rPr>
              <a:t> </a:t>
            </a:r>
            <a:r>
              <a:rPr lang="zh-CN" altLang="en-US" sz="2000" b="1" dirty="0" smtClean="0">
                <a:solidFill>
                  <a:prstClr val="black"/>
                </a:solidFill>
                <a:latin typeface="微软雅黑" panose="020B0503020204020204" pitchFamily="34" charset="-122"/>
                <a:ea typeface="微软雅黑" panose="020B0503020204020204" pitchFamily="34" charset="-122"/>
              </a:rPr>
              <a:t>强制</a:t>
            </a:r>
            <a:r>
              <a:rPr lang="zh-CN" altLang="en-US" sz="2000" b="1" dirty="0">
                <a:solidFill>
                  <a:prstClr val="black"/>
                </a:solidFill>
                <a:latin typeface="微软雅黑" panose="020B0503020204020204" pitchFamily="34" charset="-122"/>
                <a:ea typeface="微软雅黑" panose="020B0503020204020204" pitchFamily="34" charset="-122"/>
              </a:rPr>
              <a:t>型创新、政府被动型创新和回应型创新三类</a:t>
            </a:r>
            <a:r>
              <a:rPr lang="en-US" altLang="zh-CN" sz="2000" b="1" dirty="0">
                <a:solidFill>
                  <a:prstClr val="black"/>
                </a:solidFill>
                <a:latin typeface="微软雅黑" panose="020B0503020204020204" pitchFamily="34" charset="-122"/>
                <a:ea typeface="微软雅黑" panose="020B0503020204020204" pitchFamily="34" charset="-122"/>
              </a:rPr>
              <a:t>;</a:t>
            </a:r>
            <a:r>
              <a:rPr lang="zh-CN" altLang="en-US" sz="2000" b="1" dirty="0">
                <a:solidFill>
                  <a:prstClr val="black"/>
                </a:solidFill>
                <a:latin typeface="微软雅黑" panose="020B0503020204020204" pitchFamily="34" charset="-122"/>
                <a:ea typeface="微软雅黑" panose="020B0503020204020204" pitchFamily="34" charset="-122"/>
              </a:rPr>
              <a:t>根据政策创新的效果</a:t>
            </a:r>
            <a:r>
              <a:rPr lang="en-US" altLang="zh-CN" sz="2000" b="1" dirty="0">
                <a:solidFill>
                  <a:prstClr val="black"/>
                </a:solidFill>
                <a:latin typeface="微软雅黑" panose="020B0503020204020204" pitchFamily="34" charset="-122"/>
                <a:ea typeface="微软雅黑" panose="020B0503020204020204" pitchFamily="34" charset="-122"/>
              </a:rPr>
              <a:t>,</a:t>
            </a:r>
            <a:r>
              <a:rPr lang="zh-CN" altLang="en-US" sz="2000" b="1" dirty="0" smtClean="0">
                <a:solidFill>
                  <a:prstClr val="black"/>
                </a:solidFill>
                <a:latin typeface="微软雅黑" panose="020B0503020204020204" pitchFamily="34" charset="-122"/>
                <a:ea typeface="微软雅黑" panose="020B0503020204020204" pitchFamily="34" charset="-122"/>
              </a:rPr>
              <a:t>又</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a:solidFill>
                  <a:prstClr val="black"/>
                </a:solidFill>
                <a:latin typeface="微软雅黑" panose="020B0503020204020204" pitchFamily="34" charset="-122"/>
                <a:ea typeface="微软雅黑" panose="020B0503020204020204" pitchFamily="34" charset="-122"/>
              </a:rPr>
              <a:t> </a:t>
            </a:r>
            <a:r>
              <a:rPr lang="en-US" altLang="zh-CN" sz="2000" b="1" dirty="0" smtClean="0">
                <a:solidFill>
                  <a:prstClr val="black"/>
                </a:solidFill>
                <a:latin typeface="微软雅黑" panose="020B0503020204020204" pitchFamily="34" charset="-122"/>
                <a:ea typeface="微软雅黑" panose="020B0503020204020204" pitchFamily="34" charset="-122"/>
              </a:rPr>
              <a:t> </a:t>
            </a:r>
            <a:r>
              <a:rPr lang="zh-CN" altLang="en-US" sz="2000" b="1" dirty="0" smtClean="0">
                <a:solidFill>
                  <a:prstClr val="black"/>
                </a:solidFill>
                <a:latin typeface="微软雅黑" panose="020B0503020204020204" pitchFamily="34" charset="-122"/>
                <a:ea typeface="微软雅黑" panose="020B0503020204020204" pitchFamily="34" charset="-122"/>
              </a:rPr>
              <a:t>将</a:t>
            </a:r>
            <a:r>
              <a:rPr lang="zh-CN" altLang="en-US" sz="2000" b="1" dirty="0">
                <a:solidFill>
                  <a:prstClr val="black"/>
                </a:solidFill>
                <a:latin typeface="微软雅黑" panose="020B0503020204020204" pitchFamily="34" charset="-122"/>
                <a:ea typeface="微软雅黑" panose="020B0503020204020204" pitchFamily="34" charset="-122"/>
              </a:rPr>
              <a:t>公共政策创新分为加强型创新和破坏型创新两类。</a:t>
            </a: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3.</a:t>
            </a:r>
            <a:r>
              <a:rPr lang="zh-CN" altLang="en-US" sz="2000" b="1" dirty="0" smtClean="0">
                <a:solidFill>
                  <a:prstClr val="black"/>
                </a:solidFill>
                <a:latin typeface="微软雅黑" panose="020B0503020204020204" pitchFamily="34" charset="-122"/>
                <a:ea typeface="微软雅黑" panose="020B0503020204020204" pitchFamily="34" charset="-122"/>
              </a:rPr>
              <a:t>吴</a:t>
            </a:r>
            <a:r>
              <a:rPr lang="zh-CN" altLang="en-US" sz="2000" b="1" dirty="0">
                <a:solidFill>
                  <a:prstClr val="black"/>
                </a:solidFill>
                <a:latin typeface="微软雅黑" panose="020B0503020204020204" pitchFamily="34" charset="-122"/>
                <a:ea typeface="微软雅黑" panose="020B0503020204020204" pitchFamily="34" charset="-122"/>
              </a:rPr>
              <a:t>小建和</a:t>
            </a:r>
            <a:r>
              <a:rPr lang="zh-CN" altLang="en-US" sz="2000" b="1" dirty="0" smtClean="0">
                <a:solidFill>
                  <a:prstClr val="black"/>
                </a:solidFill>
                <a:latin typeface="微软雅黑" panose="020B0503020204020204" pitchFamily="34" charset="-122"/>
                <a:ea typeface="微软雅黑" panose="020B0503020204020204" pitchFamily="34" charset="-122"/>
              </a:rPr>
              <a:t>王家峰发现</a:t>
            </a:r>
            <a:r>
              <a:rPr lang="en-US" altLang="zh-CN" sz="2000" b="1" dirty="0">
                <a:solidFill>
                  <a:prstClr val="black"/>
                </a:solidFill>
                <a:latin typeface="微软雅黑" panose="020B0503020204020204" pitchFamily="34" charset="-122"/>
                <a:ea typeface="微软雅黑" panose="020B0503020204020204" pitchFamily="34" charset="-122"/>
              </a:rPr>
              <a:t>,“</a:t>
            </a:r>
            <a:r>
              <a:rPr lang="zh-CN" altLang="en-US" sz="2000" b="1" dirty="0">
                <a:solidFill>
                  <a:prstClr val="black"/>
                </a:solidFill>
                <a:latin typeface="微软雅黑" panose="020B0503020204020204" pitchFamily="34" charset="-122"/>
                <a:ea typeface="微软雅黑" panose="020B0503020204020204" pitchFamily="34" charset="-122"/>
              </a:rPr>
              <a:t>当将政策创新视为一项致力于实现</a:t>
            </a:r>
            <a:r>
              <a:rPr lang="zh-CN" altLang="en-US" sz="2000" b="1" dirty="0" smtClean="0">
                <a:solidFill>
                  <a:prstClr val="black"/>
                </a:solidFill>
                <a:latin typeface="微软雅黑" panose="020B0503020204020204" pitchFamily="34" charset="-122"/>
                <a:ea typeface="微软雅黑" panose="020B0503020204020204" pitchFamily="34" charset="-122"/>
              </a:rPr>
              <a:t>公共领域变迁</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a:solidFill>
                  <a:prstClr val="black"/>
                </a:solidFill>
                <a:latin typeface="微软雅黑" panose="020B0503020204020204" pitchFamily="34" charset="-122"/>
                <a:ea typeface="微软雅黑" panose="020B0503020204020204" pitchFamily="34" charset="-122"/>
              </a:rPr>
              <a:t> </a:t>
            </a:r>
            <a:r>
              <a:rPr lang="en-US" altLang="zh-CN" sz="2000" b="1" dirty="0" smtClean="0">
                <a:solidFill>
                  <a:prstClr val="black"/>
                </a:solidFill>
                <a:latin typeface="微软雅黑" panose="020B0503020204020204" pitchFamily="34" charset="-122"/>
                <a:ea typeface="微软雅黑" panose="020B0503020204020204" pitchFamily="34" charset="-122"/>
              </a:rPr>
              <a:t> </a:t>
            </a:r>
            <a:r>
              <a:rPr lang="zh-CN" altLang="en-US" sz="2000" b="1" dirty="0" smtClean="0">
                <a:solidFill>
                  <a:prstClr val="black"/>
                </a:solidFill>
                <a:latin typeface="微软雅黑" panose="020B0503020204020204" pitchFamily="34" charset="-122"/>
                <a:ea typeface="微软雅黑" panose="020B0503020204020204" pitchFamily="34" charset="-122"/>
              </a:rPr>
              <a:t>的</a:t>
            </a:r>
            <a:r>
              <a:rPr lang="zh-CN" altLang="en-US" sz="2000" b="1" dirty="0">
                <a:solidFill>
                  <a:prstClr val="black"/>
                </a:solidFill>
                <a:latin typeface="微软雅黑" panose="020B0503020204020204" pitchFamily="34" charset="-122"/>
                <a:ea typeface="微软雅黑" panose="020B0503020204020204" pitchFamily="34" charset="-122"/>
              </a:rPr>
              <a:t>规划行为时</a:t>
            </a:r>
            <a:r>
              <a:rPr lang="en-US" altLang="zh-CN" sz="2000" b="1" dirty="0">
                <a:solidFill>
                  <a:prstClr val="black"/>
                </a:solidFill>
                <a:latin typeface="微软雅黑" panose="020B0503020204020204" pitchFamily="34" charset="-122"/>
                <a:ea typeface="微软雅黑" panose="020B0503020204020204" pitchFamily="34" charset="-122"/>
              </a:rPr>
              <a:t>,</a:t>
            </a:r>
            <a:r>
              <a:rPr lang="zh-CN" altLang="en-US" sz="2000" b="1" dirty="0">
                <a:solidFill>
                  <a:prstClr val="black"/>
                </a:solidFill>
                <a:latin typeface="微软雅黑" panose="020B0503020204020204" pitchFamily="34" charset="-122"/>
                <a:ea typeface="微软雅黑" panose="020B0503020204020204" pitchFamily="34" charset="-122"/>
              </a:rPr>
              <a:t>公共领域中不同的规划传统将导致政策创新形成</a:t>
            </a:r>
            <a:r>
              <a:rPr lang="zh-CN" altLang="en-US" sz="2000" b="1" dirty="0" smtClean="0">
                <a:solidFill>
                  <a:prstClr val="black"/>
                </a:solidFill>
                <a:latin typeface="微软雅黑" panose="020B0503020204020204" pitchFamily="34" charset="-122"/>
                <a:ea typeface="微软雅黑" panose="020B0503020204020204" pitchFamily="34" charset="-122"/>
              </a:rPr>
              <a:t>不同</a:t>
            </a:r>
            <a:r>
              <a:rPr lang="zh-CN" altLang="en-US" sz="2000" b="1" dirty="0">
                <a:solidFill>
                  <a:prstClr val="black"/>
                </a:solidFill>
                <a:latin typeface="微软雅黑" panose="020B0503020204020204" pitchFamily="34" charset="-122"/>
                <a:ea typeface="微软雅黑" panose="020B0503020204020204" pitchFamily="34" charset="-122"/>
              </a:rPr>
              <a:t>的</a:t>
            </a:r>
            <a:r>
              <a:rPr lang="zh-CN" altLang="en-US" sz="2000" b="1" dirty="0" smtClean="0">
                <a:solidFill>
                  <a:prstClr val="black"/>
                </a:solidFill>
                <a:latin typeface="微软雅黑" panose="020B0503020204020204" pitchFamily="34" charset="-122"/>
                <a:ea typeface="微软雅黑" panose="020B0503020204020204" pitchFamily="34" charset="-122"/>
              </a:rPr>
              <a:t>风</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a:solidFill>
                  <a:prstClr val="black"/>
                </a:solidFill>
                <a:latin typeface="微软雅黑" panose="020B0503020204020204" pitchFamily="34" charset="-122"/>
                <a:ea typeface="微软雅黑" panose="020B0503020204020204" pitchFamily="34" charset="-122"/>
              </a:rPr>
              <a:t> </a:t>
            </a:r>
            <a:r>
              <a:rPr lang="en-US" altLang="zh-CN" sz="2000" b="1" dirty="0" smtClean="0">
                <a:solidFill>
                  <a:prstClr val="black"/>
                </a:solidFill>
                <a:latin typeface="微软雅黑" panose="020B0503020204020204" pitchFamily="34" charset="-122"/>
                <a:ea typeface="微软雅黑" panose="020B0503020204020204" pitchFamily="34" charset="-122"/>
              </a:rPr>
              <a:t> </a:t>
            </a:r>
            <a:r>
              <a:rPr lang="zh-CN" altLang="en-US" sz="2000" b="1" dirty="0" smtClean="0">
                <a:solidFill>
                  <a:prstClr val="black"/>
                </a:solidFill>
                <a:latin typeface="微软雅黑" panose="020B0503020204020204" pitchFamily="34" charset="-122"/>
                <a:ea typeface="微软雅黑" panose="020B0503020204020204" pitchFamily="34" charset="-122"/>
              </a:rPr>
              <a:t>格</a:t>
            </a:r>
            <a:r>
              <a:rPr lang="zh-CN" altLang="en-US" sz="2000" b="1" dirty="0">
                <a:solidFill>
                  <a:prstClr val="black"/>
                </a:solidFill>
                <a:latin typeface="微软雅黑" panose="020B0503020204020204" pitchFamily="34" charset="-122"/>
                <a:ea typeface="微软雅黑" panose="020B0503020204020204" pitchFamily="34" charset="-122"/>
              </a:rPr>
              <a:t>。”具体包括在政策分析传统的基础上所形成的理性推进风格</a:t>
            </a:r>
            <a:r>
              <a:rPr lang="zh-CN" altLang="en-US" sz="2000" b="1" dirty="0" smtClean="0">
                <a:solidFill>
                  <a:prstClr val="black"/>
                </a:solidFill>
                <a:latin typeface="微软雅黑" panose="020B0503020204020204" pitchFamily="34" charset="-122"/>
                <a:ea typeface="微软雅黑" panose="020B0503020204020204" pitchFamily="34" charset="-122"/>
              </a:rPr>
              <a:t>、在社</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a:solidFill>
                  <a:prstClr val="black"/>
                </a:solidFill>
                <a:latin typeface="微软雅黑" panose="020B0503020204020204" pitchFamily="34" charset="-122"/>
                <a:ea typeface="微软雅黑" panose="020B0503020204020204" pitchFamily="34" charset="-122"/>
              </a:rPr>
              <a:t> </a:t>
            </a:r>
            <a:r>
              <a:rPr lang="en-US" altLang="zh-CN" sz="2000" b="1" dirty="0" smtClean="0">
                <a:solidFill>
                  <a:prstClr val="black"/>
                </a:solidFill>
                <a:latin typeface="微软雅黑" panose="020B0503020204020204" pitchFamily="34" charset="-122"/>
                <a:ea typeface="微软雅黑" panose="020B0503020204020204" pitchFamily="34" charset="-122"/>
              </a:rPr>
              <a:t> </a:t>
            </a:r>
            <a:r>
              <a:rPr lang="zh-CN" altLang="en-US" sz="2000" b="1" dirty="0" smtClean="0">
                <a:solidFill>
                  <a:prstClr val="black"/>
                </a:solidFill>
                <a:latin typeface="微软雅黑" panose="020B0503020204020204" pitchFamily="34" charset="-122"/>
                <a:ea typeface="微软雅黑" panose="020B0503020204020204" pitchFamily="34" charset="-122"/>
              </a:rPr>
              <a:t>会</a:t>
            </a:r>
            <a:r>
              <a:rPr lang="zh-CN" altLang="en-US" sz="2000" b="1" dirty="0">
                <a:solidFill>
                  <a:prstClr val="black"/>
                </a:solidFill>
                <a:latin typeface="微软雅黑" panose="020B0503020204020204" pitchFamily="34" charset="-122"/>
                <a:ea typeface="微软雅黑" panose="020B0503020204020204" pitchFamily="34" charset="-122"/>
              </a:rPr>
              <a:t>学习传统的基础上形成的自发演进风格、在社会改革传统的基础上</a:t>
            </a:r>
            <a:r>
              <a:rPr lang="zh-CN" altLang="en-US" sz="2000" b="1" dirty="0" smtClean="0">
                <a:solidFill>
                  <a:prstClr val="black"/>
                </a:solidFill>
                <a:latin typeface="微软雅黑" panose="020B0503020204020204" pitchFamily="34" charset="-122"/>
                <a:ea typeface="微软雅黑" panose="020B0503020204020204" pitchFamily="34" charset="-122"/>
              </a:rPr>
              <a:t>形</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a:solidFill>
                  <a:prstClr val="black"/>
                </a:solidFill>
                <a:latin typeface="微软雅黑" panose="020B0503020204020204" pitchFamily="34" charset="-122"/>
                <a:ea typeface="微软雅黑" panose="020B0503020204020204" pitchFamily="34" charset="-122"/>
              </a:rPr>
              <a:t> </a:t>
            </a:r>
            <a:r>
              <a:rPr lang="en-US" altLang="zh-CN" sz="2000" b="1" dirty="0" smtClean="0">
                <a:solidFill>
                  <a:prstClr val="black"/>
                </a:solidFill>
                <a:latin typeface="微软雅黑" panose="020B0503020204020204" pitchFamily="34" charset="-122"/>
                <a:ea typeface="微软雅黑" panose="020B0503020204020204" pitchFamily="34" charset="-122"/>
              </a:rPr>
              <a:t> </a:t>
            </a:r>
            <a:r>
              <a:rPr lang="zh-CN" altLang="en-US" sz="2000" b="1" dirty="0" smtClean="0">
                <a:solidFill>
                  <a:prstClr val="black"/>
                </a:solidFill>
                <a:latin typeface="微软雅黑" panose="020B0503020204020204" pitchFamily="34" charset="-122"/>
                <a:ea typeface="微软雅黑" panose="020B0503020204020204" pitchFamily="34" charset="-122"/>
              </a:rPr>
              <a:t>成</a:t>
            </a:r>
            <a:r>
              <a:rPr lang="zh-CN" altLang="en-US" sz="2000" b="1" dirty="0">
                <a:solidFill>
                  <a:prstClr val="black"/>
                </a:solidFill>
                <a:latin typeface="微软雅黑" panose="020B0503020204020204" pitchFamily="34" charset="-122"/>
                <a:ea typeface="微软雅黑" panose="020B0503020204020204" pitchFamily="34" charset="-122"/>
              </a:rPr>
              <a:t>的宏大计划风格以及在社会动员传统的基础上所形成的政治变革风格。</a:t>
            </a:r>
          </a:p>
          <a:p>
            <a:pPr algn="l">
              <a:lnSpc>
                <a:spcPct val="150000"/>
              </a:lnSpc>
            </a:pPr>
            <a:endParaRPr lang="zh-CN" altLang="en-US" sz="2000" b="1" dirty="0">
              <a:solidFill>
                <a:prstClr val="black"/>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80900717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518840" y="410453"/>
            <a:ext cx="4349268" cy="923330"/>
          </a:xfrm>
          <a:prstGeom prst="rect">
            <a:avLst/>
          </a:prstGeom>
          <a:noFill/>
        </p:spPr>
        <p:txBody>
          <a:bodyPr wrap="none" rtlCol="0">
            <a:spAutoFit/>
          </a:bodyPr>
          <a:lstStyle/>
          <a:p>
            <a:pPr algn="l">
              <a:lnSpc>
                <a:spcPct val="150000"/>
              </a:lnSpc>
            </a:pPr>
            <a:r>
              <a:rPr lang="en-US" altLang="zh-CN" sz="3600" b="1" dirty="0" smtClean="0">
                <a:solidFill>
                  <a:prstClr val="black"/>
                </a:solidFill>
                <a:latin typeface="微软雅黑" panose="020B0503020204020204" pitchFamily="34" charset="-122"/>
                <a:ea typeface="微软雅黑" panose="020B0503020204020204" pitchFamily="34" charset="-122"/>
              </a:rPr>
              <a:t>4.4.2  </a:t>
            </a:r>
            <a:r>
              <a:rPr lang="zh-CN" altLang="en-US" sz="3600" b="1" dirty="0" smtClean="0">
                <a:solidFill>
                  <a:prstClr val="black"/>
                </a:solidFill>
                <a:latin typeface="微软雅黑" panose="020B0503020204020204" pitchFamily="34" charset="-122"/>
                <a:ea typeface="微软雅黑" panose="020B0503020204020204" pitchFamily="34" charset="-122"/>
              </a:rPr>
              <a:t>公共</a:t>
            </a:r>
            <a:r>
              <a:rPr lang="zh-CN" altLang="en-US" sz="3600" b="1" dirty="0">
                <a:solidFill>
                  <a:prstClr val="black"/>
                </a:solidFill>
                <a:latin typeface="微软雅黑" panose="020B0503020204020204" pitchFamily="34" charset="-122"/>
                <a:ea typeface="微软雅黑" panose="020B0503020204020204" pitchFamily="34" charset="-122"/>
              </a:rPr>
              <a:t>政策创新</a:t>
            </a:r>
          </a:p>
        </p:txBody>
      </p:sp>
      <p:sp>
        <p:nvSpPr>
          <p:cNvPr id="5" name="TextBox 4"/>
          <p:cNvSpPr txBox="1"/>
          <p:nvPr/>
        </p:nvSpPr>
        <p:spPr>
          <a:xfrm>
            <a:off x="605926" y="1362599"/>
            <a:ext cx="5110694" cy="2215991"/>
          </a:xfrm>
          <a:prstGeom prst="rect">
            <a:avLst/>
          </a:prstGeom>
          <a:noFill/>
        </p:spPr>
        <p:txBody>
          <a:bodyPr wrap="none" rtlCol="0">
            <a:spAutoFit/>
          </a:bodyPr>
          <a:lstStyle/>
          <a:p>
            <a:pPr algn="l">
              <a:lnSpc>
                <a:spcPct val="150000"/>
              </a:lnSpc>
            </a:pPr>
            <a:r>
              <a:rPr lang="zh-CN" altLang="en-US" sz="3200" b="1" dirty="0" smtClean="0">
                <a:solidFill>
                  <a:prstClr val="black"/>
                </a:solidFill>
                <a:latin typeface="微软雅黑" panose="020B0503020204020204" pitchFamily="34" charset="-122"/>
                <a:ea typeface="微软雅黑" panose="020B0503020204020204" pitchFamily="34" charset="-122"/>
              </a:rPr>
              <a:t>四、</a:t>
            </a:r>
            <a:r>
              <a:rPr lang="zh-CN" altLang="en-US" sz="3200" b="1" dirty="0">
                <a:solidFill>
                  <a:prstClr val="black"/>
                </a:solidFill>
                <a:latin typeface="微软雅黑" panose="020B0503020204020204" pitchFamily="34" charset="-122"/>
                <a:ea typeface="微软雅黑" panose="020B0503020204020204" pitchFamily="34" charset="-122"/>
              </a:rPr>
              <a:t>公共政策创新</a:t>
            </a:r>
            <a:r>
              <a:rPr lang="zh-CN" altLang="en-US" sz="3200" b="1" dirty="0" smtClean="0">
                <a:solidFill>
                  <a:prstClr val="black"/>
                </a:solidFill>
                <a:latin typeface="微软雅黑" panose="020B0503020204020204" pitchFamily="34" charset="-122"/>
                <a:ea typeface="微软雅黑" panose="020B0503020204020204" pitchFamily="34" charset="-122"/>
              </a:rPr>
              <a:t>的实现</a:t>
            </a:r>
            <a:endParaRPr lang="en-US" altLang="zh-CN" sz="32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 1</a:t>
            </a:r>
            <a:r>
              <a:rPr lang="en-US" altLang="zh-CN" sz="2000" b="1" dirty="0">
                <a:solidFill>
                  <a:prstClr val="black"/>
                </a:solidFill>
                <a:latin typeface="微软雅黑" panose="020B0503020204020204" pitchFamily="34" charset="-122"/>
                <a:ea typeface="微软雅黑" panose="020B0503020204020204" pitchFamily="34" charset="-122"/>
              </a:rPr>
              <a:t>.</a:t>
            </a:r>
            <a:r>
              <a:rPr lang="zh-CN" altLang="en-US" sz="2000" b="1" dirty="0">
                <a:solidFill>
                  <a:prstClr val="black"/>
                </a:solidFill>
                <a:latin typeface="微软雅黑" panose="020B0503020204020204" pitchFamily="34" charset="-122"/>
                <a:ea typeface="微软雅黑" panose="020B0503020204020204" pitchFamily="34" charset="-122"/>
              </a:rPr>
              <a:t>理念先行，全方位实现公共政策创新</a:t>
            </a:r>
            <a:r>
              <a:rPr lang="zh-CN" altLang="en-US" sz="2000" b="1" dirty="0" smtClean="0">
                <a:solidFill>
                  <a:prstClr val="black"/>
                </a:solidFill>
                <a:latin typeface="微软雅黑" panose="020B0503020204020204" pitchFamily="34" charset="-122"/>
                <a:ea typeface="微软雅黑" panose="020B0503020204020204" pitchFamily="34" charset="-122"/>
              </a:rPr>
              <a:t>。</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 2</a:t>
            </a:r>
            <a:r>
              <a:rPr lang="en-US" altLang="zh-CN" sz="2000" b="1" dirty="0">
                <a:solidFill>
                  <a:prstClr val="black"/>
                </a:solidFill>
                <a:latin typeface="微软雅黑" panose="020B0503020204020204" pitchFamily="34" charset="-122"/>
                <a:ea typeface="微软雅黑" panose="020B0503020204020204" pitchFamily="34" charset="-122"/>
              </a:rPr>
              <a:t>.</a:t>
            </a:r>
            <a:r>
              <a:rPr lang="zh-CN" altLang="en-US" sz="2000" b="1" dirty="0">
                <a:solidFill>
                  <a:prstClr val="black"/>
                </a:solidFill>
                <a:latin typeface="微软雅黑" panose="020B0503020204020204" pitchFamily="34" charset="-122"/>
                <a:ea typeface="微软雅黑" panose="020B0503020204020204" pitchFamily="34" charset="-122"/>
              </a:rPr>
              <a:t>开发资源，不断提升公共政策创新能力</a:t>
            </a:r>
            <a:r>
              <a:rPr lang="zh-CN" altLang="en-US" sz="2000" b="1" dirty="0" smtClean="0">
                <a:solidFill>
                  <a:prstClr val="black"/>
                </a:solidFill>
                <a:latin typeface="微软雅黑" panose="020B0503020204020204" pitchFamily="34" charset="-122"/>
                <a:ea typeface="微软雅黑" panose="020B0503020204020204" pitchFamily="34" charset="-122"/>
              </a:rPr>
              <a:t>。</a:t>
            </a:r>
            <a:endParaRPr lang="en-US" altLang="zh-CN" sz="2000" b="1"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000" b="1" dirty="0" smtClean="0">
                <a:solidFill>
                  <a:prstClr val="black"/>
                </a:solidFill>
                <a:latin typeface="微软雅黑" panose="020B0503020204020204" pitchFamily="34" charset="-122"/>
                <a:ea typeface="微软雅黑" panose="020B0503020204020204" pitchFamily="34" charset="-122"/>
              </a:rPr>
              <a:t> 3</a:t>
            </a:r>
            <a:r>
              <a:rPr lang="en-US" altLang="zh-CN" sz="2000" b="1" dirty="0">
                <a:solidFill>
                  <a:prstClr val="black"/>
                </a:solidFill>
                <a:latin typeface="微软雅黑" panose="020B0503020204020204" pitchFamily="34" charset="-122"/>
                <a:ea typeface="微软雅黑" panose="020B0503020204020204" pitchFamily="34" charset="-122"/>
              </a:rPr>
              <a:t>.</a:t>
            </a:r>
            <a:r>
              <a:rPr lang="zh-CN" altLang="en-US" sz="2000" b="1" dirty="0">
                <a:solidFill>
                  <a:prstClr val="black"/>
                </a:solidFill>
                <a:latin typeface="微软雅黑" panose="020B0503020204020204" pitchFamily="34" charset="-122"/>
                <a:ea typeface="微软雅黑" panose="020B0503020204020204" pitchFamily="34" charset="-122"/>
              </a:rPr>
              <a:t>实现公共政策创新方式的多样化。</a:t>
            </a:r>
            <a:endParaRPr lang="zh-CN" altLang="en-US" sz="2000" b="1" dirty="0">
              <a:solidFill>
                <a:prstClr val="black"/>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9132779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518840" y="493682"/>
            <a:ext cx="5134739" cy="923330"/>
          </a:xfrm>
          <a:prstGeom prst="rect">
            <a:avLst/>
          </a:prstGeom>
          <a:noFill/>
        </p:spPr>
        <p:txBody>
          <a:bodyPr wrap="none" rtlCol="0">
            <a:spAutoFit/>
          </a:bodyPr>
          <a:lstStyle/>
          <a:p>
            <a:pPr algn="l">
              <a:lnSpc>
                <a:spcPct val="150000"/>
              </a:lnSpc>
            </a:pPr>
            <a:r>
              <a:rPr lang="en-US" altLang="zh-CN" sz="3600" b="1" dirty="0" smtClean="0">
                <a:latin typeface="微软雅黑" panose="020B0503020204020204" pitchFamily="34" charset="-122"/>
                <a:ea typeface="微软雅黑" panose="020B0503020204020204" pitchFamily="34" charset="-122"/>
              </a:rPr>
              <a:t>4.1.1 </a:t>
            </a:r>
            <a:r>
              <a:rPr lang="zh-CN" altLang="en-US" sz="3600" b="1" dirty="0" smtClean="0">
                <a:latin typeface="微软雅黑" panose="020B0503020204020204" pitchFamily="34" charset="-122"/>
                <a:ea typeface="微软雅黑" panose="020B0503020204020204" pitchFamily="34" charset="-122"/>
              </a:rPr>
              <a:t>公共</a:t>
            </a:r>
            <a:r>
              <a:rPr lang="zh-CN" altLang="en-US" sz="3600" b="1" dirty="0">
                <a:latin typeface="微软雅黑" panose="020B0503020204020204" pitchFamily="34" charset="-122"/>
                <a:ea typeface="微软雅黑" panose="020B0503020204020204" pitchFamily="34" charset="-122"/>
              </a:rPr>
              <a:t>政策监控概述</a:t>
            </a:r>
          </a:p>
        </p:txBody>
      </p:sp>
      <p:sp>
        <p:nvSpPr>
          <p:cNvPr id="5" name="TextBox 4"/>
          <p:cNvSpPr txBox="1"/>
          <p:nvPr/>
        </p:nvSpPr>
        <p:spPr>
          <a:xfrm>
            <a:off x="547822" y="1529648"/>
            <a:ext cx="7875874" cy="2867645"/>
          </a:xfrm>
          <a:prstGeom prst="rect">
            <a:avLst/>
          </a:prstGeom>
          <a:noFill/>
        </p:spPr>
        <p:txBody>
          <a:bodyPr wrap="none" rtlCol="0">
            <a:spAutoFit/>
          </a:bodyPr>
          <a:lstStyle/>
          <a:p>
            <a:pPr>
              <a:lnSpc>
                <a:spcPct val="150000"/>
              </a:lnSpc>
            </a:pPr>
            <a:r>
              <a:rPr lang="zh-CN" altLang="en-US" sz="3200" b="1" dirty="0">
                <a:latin typeface="微软雅黑" panose="020B0503020204020204" pitchFamily="34" charset="-122"/>
                <a:ea typeface="微软雅黑" panose="020B0503020204020204" pitchFamily="34" charset="-122"/>
              </a:rPr>
              <a:t>四、公共政策监控的原则</a:t>
            </a:r>
          </a:p>
          <a:p>
            <a:pPr>
              <a:lnSpc>
                <a:spcPct val="150000"/>
              </a:lnSpc>
            </a:pPr>
            <a:r>
              <a:rPr lang="en-US" altLang="zh-CN" sz="2000" b="1" dirty="0">
                <a:latin typeface="微软雅黑" panose="020B0503020204020204" pitchFamily="34" charset="-122"/>
                <a:ea typeface="微软雅黑" panose="020B0503020204020204" pitchFamily="34" charset="-122"/>
              </a:rPr>
              <a:t>1.</a:t>
            </a:r>
            <a:r>
              <a:rPr lang="zh-CN" altLang="en-US" sz="2000" b="1" dirty="0">
                <a:latin typeface="微软雅黑" panose="020B0503020204020204" pitchFamily="34" charset="-122"/>
                <a:ea typeface="微软雅黑" panose="020B0503020204020204" pitchFamily="34" charset="-122"/>
              </a:rPr>
              <a:t>反馈的原则</a:t>
            </a:r>
            <a:r>
              <a:rPr lang="en-US" altLang="zh-CN" sz="2000" b="1" dirty="0">
                <a:latin typeface="微软雅黑" panose="020B0503020204020204" pitchFamily="34" charset="-122"/>
                <a:ea typeface="微软雅黑" panose="020B0503020204020204" pitchFamily="34" charset="-122"/>
              </a:rPr>
              <a:t>—</a:t>
            </a:r>
            <a:r>
              <a:rPr lang="zh-CN" altLang="en-US" sz="2000" b="1" dirty="0">
                <a:latin typeface="微软雅黑" panose="020B0503020204020204" pitchFamily="34" charset="-122"/>
                <a:ea typeface="微软雅黑" panose="020B0503020204020204" pitchFamily="34" charset="-122"/>
              </a:rPr>
              <a:t>必须建立准确、高效的信息反馈系统。</a:t>
            </a:r>
          </a:p>
          <a:p>
            <a:pPr>
              <a:lnSpc>
                <a:spcPct val="150000"/>
              </a:lnSpc>
            </a:pPr>
            <a:r>
              <a:rPr lang="en-US" altLang="zh-CN" sz="2000" b="1" dirty="0">
                <a:latin typeface="微软雅黑" panose="020B0503020204020204" pitchFamily="34" charset="-122"/>
                <a:ea typeface="微软雅黑" panose="020B0503020204020204" pitchFamily="34" charset="-122"/>
              </a:rPr>
              <a:t>2.</a:t>
            </a:r>
            <a:r>
              <a:rPr lang="zh-CN" altLang="en-US" sz="2000" b="1" dirty="0">
                <a:latin typeface="微软雅黑" panose="020B0503020204020204" pitchFamily="34" charset="-122"/>
                <a:ea typeface="微软雅黑" panose="020B0503020204020204" pitchFamily="34" charset="-122"/>
              </a:rPr>
              <a:t>层次原则</a:t>
            </a:r>
            <a:r>
              <a:rPr lang="en-US" altLang="zh-CN" sz="2000" b="1" dirty="0">
                <a:latin typeface="微软雅黑" panose="020B0503020204020204" pitchFamily="34" charset="-122"/>
                <a:ea typeface="微软雅黑" panose="020B0503020204020204" pitchFamily="34" charset="-122"/>
              </a:rPr>
              <a:t>—</a:t>
            </a:r>
            <a:r>
              <a:rPr lang="zh-CN" altLang="en-US" sz="2000" b="1" dirty="0">
                <a:latin typeface="微软雅黑" panose="020B0503020204020204" pitchFamily="34" charset="-122"/>
                <a:ea typeface="微软雅黑" panose="020B0503020204020204" pitchFamily="34" charset="-122"/>
              </a:rPr>
              <a:t>必须科学合理地划分和设置监控层次，并配置监控者。</a:t>
            </a:r>
          </a:p>
          <a:p>
            <a:pPr>
              <a:lnSpc>
                <a:spcPct val="150000"/>
              </a:lnSpc>
            </a:pPr>
            <a:r>
              <a:rPr lang="en-US" altLang="zh-CN" sz="2000" b="1" dirty="0">
                <a:latin typeface="微软雅黑" panose="020B0503020204020204" pitchFamily="34" charset="-122"/>
                <a:ea typeface="微软雅黑" panose="020B0503020204020204" pitchFamily="34" charset="-122"/>
              </a:rPr>
              <a:t>3.</a:t>
            </a:r>
            <a:r>
              <a:rPr lang="zh-CN" altLang="en-US" sz="2000" b="1" dirty="0">
                <a:latin typeface="微软雅黑" panose="020B0503020204020204" pitchFamily="34" charset="-122"/>
                <a:ea typeface="微软雅黑" panose="020B0503020204020204" pitchFamily="34" charset="-122"/>
              </a:rPr>
              <a:t>无缝隙原则</a:t>
            </a:r>
            <a:r>
              <a:rPr lang="en-US" altLang="zh-CN" sz="2000" b="1" dirty="0">
                <a:latin typeface="微软雅黑" panose="020B0503020204020204" pitchFamily="34" charset="-122"/>
                <a:ea typeface="微软雅黑" panose="020B0503020204020204" pitchFamily="34" charset="-122"/>
              </a:rPr>
              <a:t>—</a:t>
            </a:r>
            <a:r>
              <a:rPr lang="zh-CN" altLang="en-US" sz="2000" b="1" dirty="0">
                <a:latin typeface="微软雅黑" panose="020B0503020204020204" pitchFamily="34" charset="-122"/>
                <a:ea typeface="微软雅黑" panose="020B0503020204020204" pitchFamily="34" charset="-122"/>
              </a:rPr>
              <a:t>必须保证整个系统没有缝隙和漏洞。</a:t>
            </a:r>
          </a:p>
          <a:p>
            <a:pPr>
              <a:lnSpc>
                <a:spcPct val="150000"/>
              </a:lnSpc>
            </a:pPr>
            <a:endParaRPr lang="zh-CN" altLang="en-US" sz="3200" b="1" dirty="0" smtClean="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1693408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518840" y="493682"/>
            <a:ext cx="5134739" cy="923330"/>
          </a:xfrm>
          <a:prstGeom prst="rect">
            <a:avLst/>
          </a:prstGeom>
          <a:noFill/>
        </p:spPr>
        <p:txBody>
          <a:bodyPr wrap="none" rtlCol="0">
            <a:spAutoFit/>
          </a:bodyPr>
          <a:lstStyle/>
          <a:p>
            <a:pPr algn="l">
              <a:lnSpc>
                <a:spcPct val="150000"/>
              </a:lnSpc>
            </a:pPr>
            <a:r>
              <a:rPr lang="en-US" altLang="zh-CN" sz="3600" b="1" dirty="0" smtClean="0">
                <a:latin typeface="微软雅黑" panose="020B0503020204020204" pitchFamily="34" charset="-122"/>
                <a:ea typeface="微软雅黑" panose="020B0503020204020204" pitchFamily="34" charset="-122"/>
              </a:rPr>
              <a:t>4.1.1 </a:t>
            </a:r>
            <a:r>
              <a:rPr lang="zh-CN" altLang="en-US" sz="3600" b="1" dirty="0" smtClean="0">
                <a:latin typeface="微软雅黑" panose="020B0503020204020204" pitchFamily="34" charset="-122"/>
                <a:ea typeface="微软雅黑" panose="020B0503020204020204" pitchFamily="34" charset="-122"/>
              </a:rPr>
              <a:t>公共</a:t>
            </a:r>
            <a:r>
              <a:rPr lang="zh-CN" altLang="en-US" sz="3600" b="1" dirty="0">
                <a:latin typeface="微软雅黑" panose="020B0503020204020204" pitchFamily="34" charset="-122"/>
                <a:ea typeface="微软雅黑" panose="020B0503020204020204" pitchFamily="34" charset="-122"/>
              </a:rPr>
              <a:t>政策监控概述</a:t>
            </a:r>
          </a:p>
        </p:txBody>
      </p:sp>
      <p:sp>
        <p:nvSpPr>
          <p:cNvPr id="5" name="TextBox 4"/>
          <p:cNvSpPr txBox="1"/>
          <p:nvPr/>
        </p:nvSpPr>
        <p:spPr>
          <a:xfrm>
            <a:off x="645793" y="1265515"/>
            <a:ext cx="6429921" cy="3877985"/>
          </a:xfrm>
          <a:prstGeom prst="rect">
            <a:avLst/>
          </a:prstGeom>
          <a:noFill/>
        </p:spPr>
        <p:txBody>
          <a:bodyPr wrap="square" rtlCol="0">
            <a:spAutoFit/>
          </a:bodyPr>
          <a:lstStyle/>
          <a:p>
            <a:pPr>
              <a:lnSpc>
                <a:spcPct val="150000"/>
              </a:lnSpc>
            </a:pPr>
            <a:r>
              <a:rPr lang="zh-CN" altLang="en-US" sz="3200" b="1" dirty="0">
                <a:latin typeface="微软雅黑" panose="020B0503020204020204" pitchFamily="34" charset="-122"/>
                <a:ea typeface="微软雅黑" panose="020B0503020204020204" pitchFamily="34" charset="-122"/>
              </a:rPr>
              <a:t>五、政策监控的作用</a:t>
            </a:r>
          </a:p>
          <a:p>
            <a:pPr>
              <a:lnSpc>
                <a:spcPct val="150000"/>
              </a:lnSpc>
            </a:pPr>
            <a:r>
              <a:rPr lang="en-US" altLang="zh-CN" sz="2000" b="1" dirty="0">
                <a:latin typeface="微软雅黑" panose="020B0503020204020204" pitchFamily="34" charset="-122"/>
                <a:ea typeface="微软雅黑" panose="020B0503020204020204" pitchFamily="34" charset="-122"/>
              </a:rPr>
              <a:t>1.</a:t>
            </a:r>
            <a:r>
              <a:rPr lang="zh-CN" altLang="en-US" sz="2000" b="1" dirty="0">
                <a:latin typeface="微软雅黑" panose="020B0503020204020204" pitchFamily="34" charset="-122"/>
                <a:ea typeface="微软雅黑" panose="020B0503020204020204" pitchFamily="34" charset="-122"/>
              </a:rPr>
              <a:t>保证政策的合法化</a:t>
            </a:r>
            <a:r>
              <a:rPr lang="zh-CN" altLang="en-US" sz="2000" b="1" dirty="0" smtClean="0">
                <a:latin typeface="微软雅黑" panose="020B0503020204020204" pitchFamily="34" charset="-122"/>
                <a:ea typeface="微软雅黑" panose="020B0503020204020204" pitchFamily="34" charset="-122"/>
              </a:rPr>
              <a:t>。</a:t>
            </a:r>
            <a:endParaRPr lang="en-US" altLang="zh-CN" sz="2000" b="1" dirty="0" smtClean="0">
              <a:latin typeface="微软雅黑" panose="020B0503020204020204" pitchFamily="34" charset="-122"/>
              <a:ea typeface="微软雅黑" panose="020B0503020204020204" pitchFamily="34" charset="-122"/>
            </a:endParaRPr>
          </a:p>
          <a:p>
            <a:pPr>
              <a:lnSpc>
                <a:spcPct val="150000"/>
              </a:lnSpc>
            </a:pPr>
            <a:r>
              <a:rPr lang="en-US" altLang="zh-CN" sz="2000" b="1" dirty="0" smtClean="0">
                <a:latin typeface="微软雅黑" panose="020B0503020204020204" pitchFamily="34" charset="-122"/>
                <a:ea typeface="微软雅黑" panose="020B0503020204020204" pitchFamily="34" charset="-122"/>
              </a:rPr>
              <a:t>2.</a:t>
            </a:r>
            <a:r>
              <a:rPr lang="zh-CN" altLang="en-US" sz="2000" b="1" dirty="0" smtClean="0">
                <a:latin typeface="微软雅黑" panose="020B0503020204020204" pitchFamily="34" charset="-122"/>
                <a:ea typeface="微软雅黑" panose="020B0503020204020204" pitchFamily="34" charset="-122"/>
              </a:rPr>
              <a:t>保证</a:t>
            </a:r>
            <a:r>
              <a:rPr lang="zh-CN" altLang="en-US" sz="2000" b="1" dirty="0">
                <a:latin typeface="微软雅黑" panose="020B0503020204020204" pitchFamily="34" charset="-122"/>
                <a:ea typeface="微软雅黑" panose="020B0503020204020204" pitchFamily="34" charset="-122"/>
              </a:rPr>
              <a:t>政策的贯彻实施</a:t>
            </a:r>
            <a:r>
              <a:rPr lang="zh-CN" altLang="en-US" sz="2000" b="1" dirty="0" smtClean="0">
                <a:latin typeface="微软雅黑" panose="020B0503020204020204" pitchFamily="34" charset="-122"/>
                <a:ea typeface="微软雅黑" panose="020B0503020204020204" pitchFamily="34" charset="-122"/>
              </a:rPr>
              <a:t>。</a:t>
            </a:r>
            <a:endParaRPr lang="en-US" altLang="zh-CN" sz="2000" b="1" dirty="0" smtClean="0">
              <a:latin typeface="微软雅黑" panose="020B0503020204020204" pitchFamily="34" charset="-122"/>
              <a:ea typeface="微软雅黑" panose="020B0503020204020204" pitchFamily="34" charset="-122"/>
            </a:endParaRPr>
          </a:p>
          <a:p>
            <a:pPr>
              <a:lnSpc>
                <a:spcPct val="150000"/>
              </a:lnSpc>
            </a:pPr>
            <a:r>
              <a:rPr lang="en-US" altLang="zh-CN" sz="2000" b="1" dirty="0" smtClean="0">
                <a:latin typeface="微软雅黑" panose="020B0503020204020204" pitchFamily="34" charset="-122"/>
                <a:ea typeface="微软雅黑" panose="020B0503020204020204" pitchFamily="34" charset="-122"/>
              </a:rPr>
              <a:t>3.</a:t>
            </a:r>
            <a:r>
              <a:rPr lang="zh-CN" altLang="en-US" sz="2000" b="1" dirty="0" smtClean="0">
                <a:latin typeface="微软雅黑" panose="020B0503020204020204" pitchFamily="34" charset="-122"/>
                <a:ea typeface="微软雅黑" panose="020B0503020204020204" pitchFamily="34" charset="-122"/>
              </a:rPr>
              <a:t>实现</a:t>
            </a:r>
            <a:r>
              <a:rPr lang="zh-CN" altLang="en-US" sz="2000" b="1" dirty="0">
                <a:latin typeface="微软雅黑" panose="020B0503020204020204" pitchFamily="34" charset="-122"/>
                <a:ea typeface="微软雅黑" panose="020B0503020204020204" pitchFamily="34" charset="-122"/>
              </a:rPr>
              <a:t>政策的调整与完善</a:t>
            </a:r>
            <a:r>
              <a:rPr lang="zh-CN" altLang="en-US" sz="2000" b="1" dirty="0" smtClean="0">
                <a:latin typeface="微软雅黑" panose="020B0503020204020204" pitchFamily="34" charset="-122"/>
                <a:ea typeface="微软雅黑" panose="020B0503020204020204" pitchFamily="34" charset="-122"/>
              </a:rPr>
              <a:t>。</a:t>
            </a:r>
            <a:endParaRPr lang="en-US" altLang="zh-CN" sz="2000" b="1" dirty="0" smtClean="0">
              <a:latin typeface="微软雅黑" panose="020B0503020204020204" pitchFamily="34" charset="-122"/>
              <a:ea typeface="微软雅黑" panose="020B0503020204020204" pitchFamily="34" charset="-122"/>
            </a:endParaRPr>
          </a:p>
          <a:p>
            <a:pPr>
              <a:lnSpc>
                <a:spcPct val="150000"/>
              </a:lnSpc>
            </a:pPr>
            <a:r>
              <a:rPr lang="en-US" altLang="zh-CN" sz="2000" b="1" dirty="0" smtClean="0">
                <a:latin typeface="微软雅黑" panose="020B0503020204020204" pitchFamily="34" charset="-122"/>
                <a:ea typeface="微软雅黑" panose="020B0503020204020204" pitchFamily="34" charset="-122"/>
              </a:rPr>
              <a:t>4.</a:t>
            </a:r>
            <a:r>
              <a:rPr lang="zh-CN" altLang="en-US" sz="2000" b="1" dirty="0">
                <a:latin typeface="微软雅黑" panose="020B0503020204020204" pitchFamily="34" charset="-122"/>
                <a:ea typeface="微软雅黑" panose="020B0503020204020204" pitchFamily="34" charset="-122"/>
              </a:rPr>
              <a:t> </a:t>
            </a:r>
            <a:r>
              <a:rPr lang="zh-CN" altLang="en-US" sz="2000" b="1" dirty="0" smtClean="0">
                <a:latin typeface="微软雅黑" panose="020B0503020204020204" pitchFamily="34" charset="-122"/>
                <a:ea typeface="微软雅黑" panose="020B0503020204020204" pitchFamily="34" charset="-122"/>
              </a:rPr>
              <a:t>促使</a:t>
            </a:r>
            <a:r>
              <a:rPr lang="zh-CN" altLang="en-US" sz="2000" b="1" dirty="0">
                <a:latin typeface="微软雅黑" panose="020B0503020204020204" pitchFamily="34" charset="-122"/>
                <a:ea typeface="微软雅黑" panose="020B0503020204020204" pitchFamily="34" charset="-122"/>
              </a:rPr>
              <a:t>政策终结。</a:t>
            </a:r>
            <a:endParaRPr lang="en-US" altLang="zh-CN" sz="2000" b="1" dirty="0" smtClean="0">
              <a:latin typeface="微软雅黑" panose="020B0503020204020204" pitchFamily="34" charset="-122"/>
              <a:ea typeface="微软雅黑" panose="020B0503020204020204" pitchFamily="34" charset="-122"/>
            </a:endParaRPr>
          </a:p>
          <a:p>
            <a:pPr>
              <a:lnSpc>
                <a:spcPct val="150000"/>
              </a:lnSpc>
            </a:pPr>
            <a:endParaRPr lang="en-US" altLang="zh-CN" sz="2000" b="1" dirty="0" smtClean="0">
              <a:latin typeface="微软雅黑" panose="020B0503020204020204" pitchFamily="34" charset="-122"/>
              <a:ea typeface="微软雅黑" panose="020B0503020204020204" pitchFamily="34" charset="-122"/>
            </a:endParaRPr>
          </a:p>
          <a:p>
            <a:pPr>
              <a:lnSpc>
                <a:spcPct val="150000"/>
              </a:lnSpc>
            </a:pPr>
            <a:endParaRPr lang="zh-CN" altLang="en-US" sz="3200" b="1" dirty="0" smtClean="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689333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518840" y="493682"/>
            <a:ext cx="5134739" cy="923330"/>
          </a:xfrm>
          <a:prstGeom prst="rect">
            <a:avLst/>
          </a:prstGeom>
          <a:noFill/>
        </p:spPr>
        <p:txBody>
          <a:bodyPr wrap="none" rtlCol="0">
            <a:spAutoFit/>
          </a:bodyPr>
          <a:lstStyle/>
          <a:p>
            <a:pPr algn="l">
              <a:lnSpc>
                <a:spcPct val="150000"/>
              </a:lnSpc>
            </a:pPr>
            <a:r>
              <a:rPr lang="en-US" altLang="zh-CN" sz="3600" b="1" dirty="0" smtClean="0">
                <a:latin typeface="微软雅黑" panose="020B0503020204020204" pitchFamily="34" charset="-122"/>
                <a:ea typeface="微软雅黑" panose="020B0503020204020204" pitchFamily="34" charset="-122"/>
              </a:rPr>
              <a:t>4.1.1 </a:t>
            </a:r>
            <a:r>
              <a:rPr lang="zh-CN" altLang="en-US" sz="3600" b="1" dirty="0" smtClean="0">
                <a:latin typeface="微软雅黑" panose="020B0503020204020204" pitchFamily="34" charset="-122"/>
                <a:ea typeface="微软雅黑" panose="020B0503020204020204" pitchFamily="34" charset="-122"/>
              </a:rPr>
              <a:t>公共</a:t>
            </a:r>
            <a:r>
              <a:rPr lang="zh-CN" altLang="en-US" sz="3600" b="1" dirty="0">
                <a:latin typeface="微软雅黑" panose="020B0503020204020204" pitchFamily="34" charset="-122"/>
                <a:ea typeface="微软雅黑" panose="020B0503020204020204" pitchFamily="34" charset="-122"/>
              </a:rPr>
              <a:t>政策监控概述</a:t>
            </a:r>
          </a:p>
        </p:txBody>
      </p:sp>
      <p:sp>
        <p:nvSpPr>
          <p:cNvPr id="5" name="TextBox 4"/>
          <p:cNvSpPr txBox="1"/>
          <p:nvPr/>
        </p:nvSpPr>
        <p:spPr>
          <a:xfrm>
            <a:off x="547822" y="1283918"/>
            <a:ext cx="6429921" cy="3877985"/>
          </a:xfrm>
          <a:prstGeom prst="rect">
            <a:avLst/>
          </a:prstGeom>
          <a:noFill/>
        </p:spPr>
        <p:txBody>
          <a:bodyPr wrap="square" rtlCol="0">
            <a:spAutoFit/>
          </a:bodyPr>
          <a:lstStyle/>
          <a:p>
            <a:pPr>
              <a:lnSpc>
                <a:spcPct val="150000"/>
              </a:lnSpc>
            </a:pPr>
            <a:r>
              <a:rPr lang="zh-CN" altLang="en-US" sz="3200" b="1" dirty="0">
                <a:latin typeface="微软雅黑" panose="020B0503020204020204" pitchFamily="34" charset="-122"/>
                <a:ea typeface="微软雅黑" panose="020B0503020204020204" pitchFamily="34" charset="-122"/>
              </a:rPr>
              <a:t>六、公共政策价值的作用</a:t>
            </a:r>
            <a:endParaRPr lang="en-US" altLang="zh-CN" sz="3200" b="1" dirty="0" smtClean="0">
              <a:latin typeface="微软雅黑" panose="020B0503020204020204" pitchFamily="34" charset="-122"/>
              <a:ea typeface="微软雅黑" panose="020B0503020204020204" pitchFamily="34" charset="-122"/>
            </a:endParaRPr>
          </a:p>
          <a:p>
            <a:pPr>
              <a:lnSpc>
                <a:spcPct val="150000"/>
              </a:lnSpc>
            </a:pPr>
            <a:r>
              <a:rPr lang="en-US" altLang="zh-CN" sz="2000" b="1" dirty="0" smtClean="0">
                <a:latin typeface="微软雅黑" panose="020B0503020204020204" pitchFamily="34" charset="-122"/>
                <a:ea typeface="微软雅黑" panose="020B0503020204020204" pitchFamily="34" charset="-122"/>
              </a:rPr>
              <a:t>1.</a:t>
            </a:r>
            <a:r>
              <a:rPr lang="zh-CN" altLang="en-US" sz="2000" b="1" dirty="0" smtClean="0">
                <a:latin typeface="微软雅黑" panose="020B0503020204020204" pitchFamily="34" charset="-122"/>
                <a:ea typeface="微软雅黑" panose="020B0503020204020204" pitchFamily="34" charset="-122"/>
              </a:rPr>
              <a:t>公共</a:t>
            </a:r>
            <a:r>
              <a:rPr lang="zh-CN" altLang="en-US" sz="2000" b="1" dirty="0">
                <a:latin typeface="微软雅黑" panose="020B0503020204020204" pitchFamily="34" charset="-122"/>
                <a:ea typeface="微软雅黑" panose="020B0503020204020204" pitchFamily="34" charset="-122"/>
              </a:rPr>
              <a:t>政策的价值取向直接决定着社会资源的流向。</a:t>
            </a:r>
            <a:endParaRPr lang="en-US" altLang="zh-CN" sz="2000" b="1" dirty="0" smtClean="0">
              <a:latin typeface="微软雅黑" panose="020B0503020204020204" pitchFamily="34" charset="-122"/>
              <a:ea typeface="微软雅黑" panose="020B0503020204020204" pitchFamily="34" charset="-122"/>
            </a:endParaRPr>
          </a:p>
          <a:p>
            <a:pPr>
              <a:lnSpc>
                <a:spcPct val="150000"/>
              </a:lnSpc>
            </a:pPr>
            <a:r>
              <a:rPr lang="en-US" altLang="zh-CN" sz="2000" b="1" dirty="0" smtClean="0">
                <a:latin typeface="微软雅黑" panose="020B0503020204020204" pitchFamily="34" charset="-122"/>
                <a:ea typeface="微软雅黑" panose="020B0503020204020204" pitchFamily="34" charset="-122"/>
              </a:rPr>
              <a:t>2.</a:t>
            </a:r>
            <a:r>
              <a:rPr lang="zh-CN" altLang="en-US" sz="2000" b="1" dirty="0">
                <a:latin typeface="微软雅黑" panose="020B0503020204020204" pitchFamily="34" charset="-122"/>
                <a:ea typeface="微软雅黑" panose="020B0503020204020204" pitchFamily="34" charset="-122"/>
              </a:rPr>
              <a:t>公共政策的价值取向直接影响公共政策的目标选择与方案的优化程度</a:t>
            </a:r>
            <a:r>
              <a:rPr lang="zh-CN" altLang="en-US" sz="2000" b="1" dirty="0" smtClean="0">
                <a:latin typeface="微软雅黑" panose="020B0503020204020204" pitchFamily="34" charset="-122"/>
                <a:ea typeface="微软雅黑" panose="020B0503020204020204" pitchFamily="34" charset="-122"/>
              </a:rPr>
              <a:t>。</a:t>
            </a:r>
            <a:endParaRPr lang="en-US" altLang="zh-CN" sz="2000" b="1" dirty="0" smtClean="0">
              <a:latin typeface="微软雅黑" panose="020B0503020204020204" pitchFamily="34" charset="-122"/>
              <a:ea typeface="微软雅黑" panose="020B0503020204020204" pitchFamily="34" charset="-122"/>
            </a:endParaRPr>
          </a:p>
          <a:p>
            <a:pPr>
              <a:lnSpc>
                <a:spcPct val="150000"/>
              </a:lnSpc>
            </a:pPr>
            <a:r>
              <a:rPr lang="en-US" altLang="zh-CN" sz="2000" b="1" dirty="0" smtClean="0">
                <a:latin typeface="微软雅黑" panose="020B0503020204020204" pitchFamily="34" charset="-122"/>
                <a:ea typeface="微软雅黑" panose="020B0503020204020204" pitchFamily="34" charset="-122"/>
              </a:rPr>
              <a:t>3.</a:t>
            </a:r>
            <a:r>
              <a:rPr lang="zh-CN" altLang="en-US" sz="2000" b="1" dirty="0">
                <a:latin typeface="微软雅黑" panose="020B0503020204020204" pitchFamily="34" charset="-122"/>
                <a:ea typeface="微软雅黑" panose="020B0503020204020204" pitchFamily="34" charset="-122"/>
              </a:rPr>
              <a:t>公共政策的价值取向影响公共政策方案的</a:t>
            </a:r>
            <a:r>
              <a:rPr lang="zh-CN" altLang="en-US" sz="2000" b="1" dirty="0" smtClean="0">
                <a:latin typeface="微软雅黑" panose="020B0503020204020204" pitchFamily="34" charset="-122"/>
                <a:ea typeface="微软雅黑" panose="020B0503020204020204" pitchFamily="34" charset="-122"/>
              </a:rPr>
              <a:t>实施。</a:t>
            </a:r>
            <a:endParaRPr lang="en-US" altLang="zh-CN" sz="2000" b="1" dirty="0" smtClean="0">
              <a:latin typeface="微软雅黑" panose="020B0503020204020204" pitchFamily="34" charset="-122"/>
              <a:ea typeface="微软雅黑" panose="020B0503020204020204" pitchFamily="34" charset="-122"/>
            </a:endParaRPr>
          </a:p>
          <a:p>
            <a:pPr>
              <a:lnSpc>
                <a:spcPct val="150000"/>
              </a:lnSpc>
            </a:pPr>
            <a:r>
              <a:rPr lang="en-US" altLang="zh-CN" sz="2000" b="1" dirty="0" smtClean="0">
                <a:latin typeface="微软雅黑" panose="020B0503020204020204" pitchFamily="34" charset="-122"/>
                <a:ea typeface="微软雅黑" panose="020B0503020204020204" pitchFamily="34" charset="-122"/>
              </a:rPr>
              <a:t>4.</a:t>
            </a:r>
            <a:r>
              <a:rPr lang="zh-CN" altLang="en-US" sz="2000" b="1" dirty="0">
                <a:latin typeface="微软雅黑" panose="020B0503020204020204" pitchFamily="34" charset="-122"/>
                <a:ea typeface="微软雅黑" panose="020B0503020204020204" pitchFamily="34" charset="-122"/>
              </a:rPr>
              <a:t>公共政策的价值取向影响人们对公共政策的评价。</a:t>
            </a:r>
            <a:endParaRPr lang="en-US" altLang="zh-CN" sz="2000" b="1" dirty="0" smtClean="0">
              <a:latin typeface="微软雅黑" panose="020B0503020204020204" pitchFamily="34" charset="-122"/>
              <a:ea typeface="微软雅黑" panose="020B0503020204020204" pitchFamily="34" charset="-122"/>
            </a:endParaRPr>
          </a:p>
          <a:p>
            <a:pPr>
              <a:lnSpc>
                <a:spcPct val="150000"/>
              </a:lnSpc>
            </a:pPr>
            <a:endParaRPr lang="zh-CN" altLang="en-US" sz="3200" b="1" dirty="0" smtClean="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0633384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547822" y="352167"/>
            <a:ext cx="5134739" cy="923330"/>
          </a:xfrm>
          <a:prstGeom prst="rect">
            <a:avLst/>
          </a:prstGeom>
          <a:noFill/>
        </p:spPr>
        <p:txBody>
          <a:bodyPr wrap="none" rtlCol="0">
            <a:spAutoFit/>
          </a:bodyPr>
          <a:lstStyle/>
          <a:p>
            <a:pPr algn="l">
              <a:lnSpc>
                <a:spcPct val="150000"/>
              </a:lnSpc>
            </a:pPr>
            <a:r>
              <a:rPr lang="en-US" altLang="zh-CN" sz="3600" b="1" dirty="0" smtClean="0">
                <a:latin typeface="微软雅黑" panose="020B0503020204020204" pitchFamily="34" charset="-122"/>
                <a:ea typeface="微软雅黑" panose="020B0503020204020204" pitchFamily="34" charset="-122"/>
              </a:rPr>
              <a:t>4.1.1 </a:t>
            </a:r>
            <a:r>
              <a:rPr lang="zh-CN" altLang="en-US" sz="3600" b="1" dirty="0" smtClean="0">
                <a:latin typeface="微软雅黑" panose="020B0503020204020204" pitchFamily="34" charset="-122"/>
                <a:ea typeface="微软雅黑" panose="020B0503020204020204" pitchFamily="34" charset="-122"/>
              </a:rPr>
              <a:t>公共</a:t>
            </a:r>
            <a:r>
              <a:rPr lang="zh-CN" altLang="en-US" sz="3600" b="1" dirty="0">
                <a:latin typeface="微软雅黑" panose="020B0503020204020204" pitchFamily="34" charset="-122"/>
                <a:ea typeface="微软雅黑" panose="020B0503020204020204" pitchFamily="34" charset="-122"/>
              </a:rPr>
              <a:t>政策监控概述</a:t>
            </a:r>
          </a:p>
        </p:txBody>
      </p:sp>
      <p:sp>
        <p:nvSpPr>
          <p:cNvPr id="5" name="TextBox 4"/>
          <p:cNvSpPr txBox="1"/>
          <p:nvPr/>
        </p:nvSpPr>
        <p:spPr>
          <a:xfrm>
            <a:off x="547822" y="1170419"/>
            <a:ext cx="7964807" cy="3600986"/>
          </a:xfrm>
          <a:prstGeom prst="rect">
            <a:avLst/>
          </a:prstGeom>
          <a:noFill/>
        </p:spPr>
        <p:txBody>
          <a:bodyPr wrap="square" rtlCol="0">
            <a:spAutoFit/>
          </a:bodyPr>
          <a:lstStyle/>
          <a:p>
            <a:pPr>
              <a:lnSpc>
                <a:spcPct val="150000"/>
              </a:lnSpc>
            </a:pPr>
            <a:r>
              <a:rPr lang="zh-CN" altLang="en-US" sz="3200" b="1" dirty="0">
                <a:latin typeface="微软雅黑" panose="020B0503020204020204" pitchFamily="34" charset="-122"/>
                <a:ea typeface="微软雅黑" panose="020B0503020204020204" pitchFamily="34" charset="-122"/>
              </a:rPr>
              <a:t>七、公共政策公共利益价值取向的基本要求</a:t>
            </a:r>
            <a:endParaRPr lang="en-US" altLang="zh-CN" sz="3200" b="1" dirty="0" smtClean="0">
              <a:latin typeface="微软雅黑" panose="020B0503020204020204" pitchFamily="34" charset="-122"/>
              <a:ea typeface="微软雅黑" panose="020B0503020204020204" pitchFamily="34" charset="-122"/>
            </a:endParaRPr>
          </a:p>
          <a:p>
            <a:pPr>
              <a:lnSpc>
                <a:spcPct val="150000"/>
              </a:lnSpc>
            </a:pPr>
            <a:r>
              <a:rPr lang="en-US" altLang="zh-CN" sz="2000" b="1" dirty="0" smtClean="0">
                <a:latin typeface="微软雅黑" panose="020B0503020204020204" pitchFamily="34" charset="-122"/>
                <a:ea typeface="微软雅黑" panose="020B0503020204020204" pitchFamily="34" charset="-122"/>
              </a:rPr>
              <a:t>1.</a:t>
            </a:r>
            <a:r>
              <a:rPr lang="zh-CN" altLang="en-US" sz="2000" b="1" dirty="0">
                <a:latin typeface="微软雅黑" panose="020B0503020204020204" pitchFamily="34" charset="-122"/>
                <a:ea typeface="微软雅黑" panose="020B0503020204020204" pitchFamily="34" charset="-122"/>
              </a:rPr>
              <a:t>公共政策的制定和执行，要始终站在人民根本、整体利益的立场上，搞好利益的综合平衡，促进社会公正</a:t>
            </a:r>
            <a:r>
              <a:rPr lang="zh-CN" altLang="en-US" sz="2000" b="1" dirty="0" smtClean="0">
                <a:latin typeface="微软雅黑" panose="020B0503020204020204" pitchFamily="34" charset="-122"/>
                <a:ea typeface="微软雅黑" panose="020B0503020204020204" pitchFamily="34" charset="-122"/>
              </a:rPr>
              <a:t>。</a:t>
            </a:r>
            <a:endParaRPr lang="en-US" altLang="zh-CN" sz="2000" b="1" dirty="0" smtClean="0">
              <a:latin typeface="微软雅黑" panose="020B0503020204020204" pitchFamily="34" charset="-122"/>
              <a:ea typeface="微软雅黑" panose="020B0503020204020204" pitchFamily="34" charset="-122"/>
            </a:endParaRPr>
          </a:p>
          <a:p>
            <a:pPr>
              <a:lnSpc>
                <a:spcPct val="150000"/>
              </a:lnSpc>
            </a:pPr>
            <a:r>
              <a:rPr lang="en-US" altLang="zh-CN" sz="2000" b="1" dirty="0" smtClean="0">
                <a:latin typeface="微软雅黑" panose="020B0503020204020204" pitchFamily="34" charset="-122"/>
                <a:ea typeface="微软雅黑" panose="020B0503020204020204" pitchFamily="34" charset="-122"/>
              </a:rPr>
              <a:t>2.</a:t>
            </a:r>
            <a:r>
              <a:rPr lang="zh-CN" altLang="en-US" sz="2000" b="1" dirty="0">
                <a:latin typeface="微软雅黑" panose="020B0503020204020204" pitchFamily="34" charset="-122"/>
                <a:ea typeface="微软雅黑" panose="020B0503020204020204" pitchFamily="34" charset="-122"/>
              </a:rPr>
              <a:t>公共政策的制定和执行，必须处理好人民的眼前利益与长远利益的关系</a:t>
            </a:r>
            <a:r>
              <a:rPr lang="zh-CN" altLang="en-US" sz="2000" b="1" dirty="0" smtClean="0">
                <a:latin typeface="微软雅黑" panose="020B0503020204020204" pitchFamily="34" charset="-122"/>
                <a:ea typeface="微软雅黑" panose="020B0503020204020204" pitchFamily="34" charset="-122"/>
              </a:rPr>
              <a:t>。</a:t>
            </a:r>
            <a:endParaRPr lang="en-US" altLang="zh-CN" sz="2000" b="1" dirty="0" smtClean="0">
              <a:latin typeface="微软雅黑" panose="020B0503020204020204" pitchFamily="34" charset="-122"/>
              <a:ea typeface="微软雅黑" panose="020B0503020204020204" pitchFamily="34" charset="-122"/>
            </a:endParaRPr>
          </a:p>
          <a:p>
            <a:pPr>
              <a:lnSpc>
                <a:spcPct val="150000"/>
              </a:lnSpc>
            </a:pPr>
            <a:r>
              <a:rPr lang="en-US" altLang="zh-CN" sz="2000" b="1" dirty="0" smtClean="0">
                <a:latin typeface="微软雅黑" panose="020B0503020204020204" pitchFamily="34" charset="-122"/>
                <a:ea typeface="微软雅黑" panose="020B0503020204020204" pitchFamily="34" charset="-122"/>
              </a:rPr>
              <a:t>3.</a:t>
            </a:r>
            <a:r>
              <a:rPr lang="zh-CN" altLang="en-US" sz="2000" b="1" dirty="0">
                <a:latin typeface="微软雅黑" panose="020B0503020204020204" pitchFamily="34" charset="-122"/>
                <a:ea typeface="微软雅黑" panose="020B0503020204020204" pitchFamily="34" charset="-122"/>
              </a:rPr>
              <a:t>在公共政策的制定与执行过程中，政府部门和政府官员的利益要始终服从和服务于人民的利益。</a:t>
            </a:r>
            <a:endParaRPr lang="zh-CN" altLang="en-US" sz="3200" b="1" dirty="0" smtClean="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8161501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3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4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5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6.xml><?xml version="1.0" encoding="utf-8"?>
<a:theme xmlns:a="http://schemas.openxmlformats.org/drawingml/2006/main" name="7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7.xml><?xml version="1.0" encoding="utf-8"?>
<a:theme xmlns:a="http://schemas.openxmlformats.org/drawingml/2006/main" name="8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8.xml><?xml version="1.0" encoding="utf-8"?>
<a:theme xmlns:a="http://schemas.openxmlformats.org/drawingml/2006/main" name="9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rtlCol="0">
        <a:spAutoFit/>
      </a:bodyPr>
      <a:lstStyle>
        <a:defPPr algn="l">
          <a:lnSpc>
            <a:spcPct val="150000"/>
          </a:lnSpc>
          <a:defRPr sz="3200" b="1" dirty="0">
            <a:solidFill>
              <a:prstClr val="black"/>
            </a:solidFill>
            <a:latin typeface="微软雅黑" panose="020B0503020204020204" pitchFamily="34" charset="-122"/>
            <a:ea typeface="微软雅黑" panose="020B0503020204020204" pitchFamily="34" charset="-122"/>
          </a:defRPr>
        </a:defPPr>
      </a:lstStyle>
    </a:tx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9.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289</TotalTime>
  <Words>4108</Words>
  <Application>Microsoft Office PowerPoint</Application>
  <PresentationFormat>全屏显示(16:9)</PresentationFormat>
  <Paragraphs>344</Paragraphs>
  <Slides>53</Slides>
  <Notes>2</Notes>
  <HiddenSlides>0</HiddenSlides>
  <MMClips>0</MMClips>
  <ScaleCrop>false</ScaleCrop>
  <HeadingPairs>
    <vt:vector size="4" baseType="variant">
      <vt:variant>
        <vt:lpstr>主题</vt:lpstr>
      </vt:variant>
      <vt:variant>
        <vt:i4>8</vt:i4>
      </vt:variant>
      <vt:variant>
        <vt:lpstr>幻灯片标题</vt:lpstr>
      </vt:variant>
      <vt:variant>
        <vt:i4>53</vt:i4>
      </vt:variant>
    </vt:vector>
  </HeadingPairs>
  <TitlesOfParts>
    <vt:vector size="61" baseType="lpstr">
      <vt:lpstr>Office 主题</vt:lpstr>
      <vt:lpstr>1_Office 主题</vt:lpstr>
      <vt:lpstr>3_Office 主题</vt:lpstr>
      <vt:lpstr>4_Office 主题</vt:lpstr>
      <vt:lpstr>5_Office 主题</vt:lpstr>
      <vt:lpstr>7_Office 主题</vt:lpstr>
      <vt:lpstr>8_Office 主题</vt:lpstr>
      <vt:lpstr>9_Office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dc:creator>
  <cp:lastModifiedBy>Administrator</cp:lastModifiedBy>
  <cp:revision>67</cp:revision>
  <dcterms:created xsi:type="dcterms:W3CDTF">2016-09-21T01:56:00Z</dcterms:created>
  <dcterms:modified xsi:type="dcterms:W3CDTF">2019-01-23T03:28:11Z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2052-10.1.0.7698</vt:lpwstr>
  </property>
</Properties>
</file>