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1" r:id="rId1"/>
  </p:sldMasterIdLst>
  <p:sldIdLst>
    <p:sldId id="256" r:id="rId2"/>
    <p:sldId id="258" r:id="rId3"/>
    <p:sldId id="263" r:id="rId4"/>
    <p:sldId id="257" r:id="rId5"/>
    <p:sldId id="285" r:id="rId6"/>
    <p:sldId id="286" r:id="rId7"/>
    <p:sldId id="287" r:id="rId8"/>
    <p:sldId id="288" r:id="rId9"/>
    <p:sldId id="289" r:id="rId10"/>
    <p:sldId id="290" r:id="rId11"/>
    <p:sldId id="272" r:id="rId12"/>
    <p:sldId id="291"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2"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ltLang="zh-CN"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671340945"/>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ltLang="zh-CN"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96641909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ltLang="zh-CN"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365417523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ltLang="zh-CN"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74701631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ltLang="zh-CN"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36224587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ltLang="zh-CN"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3" name="Date Placeholder 2"/>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42045104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ltLang="zh-CN"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3" name="Date Placeholder 2"/>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009183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ltLang="zh-CN"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7788640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ltLang="zh-CN"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3756159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ltLang="zh-CN" smtClean="0"/>
              <a:t>Click to edit Master title style</a:t>
            </a:r>
            <a:endParaRPr lang="en-US" dirty="0"/>
          </a:p>
        </p:txBody>
      </p:sp>
      <p:sp>
        <p:nvSpPr>
          <p:cNvPr id="12" name="Content Placeholder 2"/>
          <p:cNvSpPr>
            <a:spLocks noGrp="1"/>
          </p:cNvSpPr>
          <p:nvPr>
            <p:ph sz="quarter" idx="13"/>
          </p:nvPr>
        </p:nvSpPr>
        <p:spPr>
          <a:xfrm>
            <a:off x="913774" y="1757492"/>
            <a:ext cx="10363826" cy="403370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16471146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ltLang="zh-CN"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368053344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453417"/>
            <a:ext cx="10364451" cy="1019783"/>
          </a:xfrm>
        </p:spPr>
        <p:txBody>
          <a:bodyPr/>
          <a:lstStyle/>
          <a:p>
            <a:r>
              <a:rPr lang="en-US" altLang="zh-CN" smtClean="0"/>
              <a:t>Click to edit Master title style</a:t>
            </a:r>
            <a:endParaRPr lang="en-US" dirty="0"/>
          </a:p>
        </p:txBody>
      </p:sp>
      <p:sp>
        <p:nvSpPr>
          <p:cNvPr id="12" name="Content Placeholder 2"/>
          <p:cNvSpPr>
            <a:spLocks noGrp="1"/>
          </p:cNvSpPr>
          <p:nvPr>
            <p:ph sz="quarter" idx="13"/>
          </p:nvPr>
        </p:nvSpPr>
        <p:spPr>
          <a:xfrm>
            <a:off x="913774" y="1689100"/>
            <a:ext cx="5106026" cy="4102099"/>
          </a:xfrm>
        </p:spPr>
        <p:txBody>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US" dirty="0"/>
          </a:p>
        </p:txBody>
      </p:sp>
      <p:sp>
        <p:nvSpPr>
          <p:cNvPr id="13" name="Content Placeholder 3"/>
          <p:cNvSpPr>
            <a:spLocks noGrp="1"/>
          </p:cNvSpPr>
          <p:nvPr>
            <p:ph sz="quarter" idx="14"/>
          </p:nvPr>
        </p:nvSpPr>
        <p:spPr>
          <a:xfrm>
            <a:off x="6172200" y="1689100"/>
            <a:ext cx="5105400" cy="4102099"/>
          </a:xfrm>
        </p:spPr>
        <p:txBody>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US" dirty="0"/>
          </a:p>
        </p:txBody>
      </p:sp>
      <p:sp>
        <p:nvSpPr>
          <p:cNvPr id="5" name="Date Placeholder 4"/>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97405617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428017"/>
            <a:ext cx="10364451" cy="1142901"/>
          </a:xfrm>
        </p:spPr>
        <p:txBody>
          <a:bodyPr/>
          <a:lstStyle/>
          <a:p>
            <a:r>
              <a:rPr lang="en-US" altLang="zh-CN" dirty="0" smtClean="0"/>
              <a:t>Click to edit Master title style</a:t>
            </a:r>
            <a:endParaRPr lang="en-US" dirty="0"/>
          </a:p>
        </p:txBody>
      </p:sp>
      <p:sp>
        <p:nvSpPr>
          <p:cNvPr id="3" name="Text Placeholder 2"/>
          <p:cNvSpPr>
            <a:spLocks noGrp="1"/>
          </p:cNvSpPr>
          <p:nvPr>
            <p:ph type="body" idx="1"/>
          </p:nvPr>
        </p:nvSpPr>
        <p:spPr>
          <a:xfrm>
            <a:off x="1146327" y="1687142"/>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dirty="0" smtClean="0"/>
              <a:t>Click to edit Master text styles</a:t>
            </a:r>
          </a:p>
        </p:txBody>
      </p:sp>
      <p:sp>
        <p:nvSpPr>
          <p:cNvPr id="12" name="Content Placeholder 3"/>
          <p:cNvSpPr>
            <a:spLocks noGrp="1"/>
          </p:cNvSpPr>
          <p:nvPr>
            <p:ph sz="quarter" idx="13"/>
          </p:nvPr>
        </p:nvSpPr>
        <p:spPr>
          <a:xfrm>
            <a:off x="989973" y="2533488"/>
            <a:ext cx="5106027" cy="274018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5" name="Text Placeholder 4"/>
          <p:cNvSpPr>
            <a:spLocks noGrp="1"/>
          </p:cNvSpPr>
          <p:nvPr>
            <p:ph type="body" sz="quarter" idx="3"/>
          </p:nvPr>
        </p:nvSpPr>
        <p:spPr>
          <a:xfrm>
            <a:off x="6283998" y="1687142"/>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dirty="0" smtClean="0"/>
              <a:t>Click to edit Master text styles</a:t>
            </a:r>
          </a:p>
        </p:txBody>
      </p:sp>
      <p:sp>
        <p:nvSpPr>
          <p:cNvPr id="13" name="Content Placeholder 5"/>
          <p:cNvSpPr>
            <a:spLocks noGrp="1"/>
          </p:cNvSpPr>
          <p:nvPr>
            <p:ph sz="quarter" idx="14"/>
          </p:nvPr>
        </p:nvSpPr>
        <p:spPr>
          <a:xfrm>
            <a:off x="6172199" y="2536500"/>
            <a:ext cx="5105401" cy="274018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7" name="Date Placeholder 6"/>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83357491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18517"/>
            <a:ext cx="10364451" cy="968983"/>
          </a:xfrm>
        </p:spPr>
        <p:txBody>
          <a:bodyPr/>
          <a:lstStyle/>
          <a:p>
            <a:r>
              <a:rPr lang="en-US" altLang="zh-CN" smtClean="0"/>
              <a:t>Click to edit Master title style</a:t>
            </a:r>
            <a:endParaRPr lang="en-US" dirty="0"/>
          </a:p>
        </p:txBody>
      </p:sp>
      <p:sp>
        <p:nvSpPr>
          <p:cNvPr id="3" name="Date Placeholder 2"/>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12221645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21759746"/>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ltLang="zh-CN"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47823298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ltLang="zh-CN"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960048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326417"/>
            <a:ext cx="10364451" cy="1138975"/>
          </a:xfrm>
          <a:prstGeom prst="rect">
            <a:avLst/>
          </a:prstGeom>
        </p:spPr>
        <p:txBody>
          <a:bodyPr vert="horz" lIns="91440" tIns="45720" rIns="91440" bIns="45720" rtlCol="0" anchor="ctr">
            <a:normAutofit/>
          </a:bodyPr>
          <a:lstStyle/>
          <a:p>
            <a:r>
              <a:rPr lang="en-US" altLang="zh-CN" dirty="0" smtClean="0"/>
              <a:t>Click to edit Master title style</a:t>
            </a:r>
            <a:endParaRPr lang="en-US" dirty="0"/>
          </a:p>
        </p:txBody>
      </p:sp>
      <p:sp>
        <p:nvSpPr>
          <p:cNvPr id="3" name="Text Placeholder 2"/>
          <p:cNvSpPr>
            <a:spLocks noGrp="1"/>
          </p:cNvSpPr>
          <p:nvPr>
            <p:ph type="body" idx="1"/>
          </p:nvPr>
        </p:nvSpPr>
        <p:spPr>
          <a:xfrm>
            <a:off x="913775" y="1757493"/>
            <a:ext cx="10364452" cy="4033708"/>
          </a:xfrm>
          <a:prstGeom prst="rect">
            <a:avLst/>
          </a:prstGeom>
        </p:spPr>
        <p:txBody>
          <a:bodyPr vert="horz" lIns="91440" tIns="45720" rIns="91440" bIns="45720" rtlCol="0">
            <a:normAutofit/>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D28D51CF-EA96-44EF-98B3-9718BD91E1B4}" type="datetimeFigureOut">
              <a:rPr lang="zh-CN" altLang="en-US" smtClean="0"/>
              <a:t>2017/7/31</a:t>
            </a:fld>
            <a:endParaRPr lang="zh-CN" alt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zh-CN" alt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250715077"/>
      </p:ext>
    </p:extLst>
  </p:cSld>
  <p:clrMap bg1="lt1" tx1="dk1" bg2="lt2" tx2="dk2" accent1="accent1" accent2="accent2" accent3="accent3" accent4="accent4" accent5="accent5" accent6="accent6" hlink="hlink" folHlink="folHlink"/>
  <p:sldLayoutIdLst>
    <p:sldLayoutId id="2147484052" r:id="rId1"/>
    <p:sldLayoutId id="2147484053" r:id="rId2"/>
    <p:sldLayoutId id="2147484054" r:id="rId3"/>
    <p:sldLayoutId id="2147484055" r:id="rId4"/>
    <p:sldLayoutId id="2147484056" r:id="rId5"/>
    <p:sldLayoutId id="2147484057" r:id="rId6"/>
    <p:sldLayoutId id="2147484058" r:id="rId7"/>
    <p:sldLayoutId id="2147484059" r:id="rId8"/>
    <p:sldLayoutId id="2147484060" r:id="rId9"/>
    <p:sldLayoutId id="2147484061" r:id="rId10"/>
    <p:sldLayoutId id="2147484062" r:id="rId11"/>
    <p:sldLayoutId id="2147484063" r:id="rId12"/>
    <p:sldLayoutId id="2147484064" r:id="rId13"/>
    <p:sldLayoutId id="2147484065" r:id="rId14"/>
    <p:sldLayoutId id="2147484066" r:id="rId15"/>
    <p:sldLayoutId id="2147484067" r:id="rId16"/>
    <p:sldLayoutId id="2147484068" r:id="rId17"/>
  </p:sldLayoutIdLst>
  <p:timing>
    <p:tnLst>
      <p:par>
        <p:cTn id="1" dur="indefinite" restart="never" nodeType="tmRoot"/>
      </p:par>
    </p:tnLst>
  </p:timing>
  <p:txStyles>
    <p:titleStyle>
      <a:lvl1pPr algn="ctr" defTabSz="914400" rtl="0" eaLnBrk="1" latinLnBrk="0" hangingPunct="1">
        <a:lnSpc>
          <a:spcPct val="90000"/>
        </a:lnSpc>
        <a:spcBef>
          <a:spcPct val="0"/>
        </a:spcBef>
        <a:buNone/>
        <a:defRPr sz="4800" kern="1200" cap="all" baseline="0">
          <a:solidFill>
            <a:schemeClr val="tx1"/>
          </a:solidFill>
          <a:effectLst/>
          <a:latin typeface="+mj-ea"/>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4400" kern="1200" cap="all" baseline="0">
          <a:solidFill>
            <a:schemeClr val="tx1"/>
          </a:solidFill>
          <a:effectLst/>
          <a:latin typeface="+mj-ea"/>
          <a:ea typeface="+mj-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3600" kern="1200" cap="all" baseline="0">
          <a:solidFill>
            <a:schemeClr val="tx1"/>
          </a:solidFill>
          <a:effectLst/>
          <a:latin typeface="+mj-ea"/>
          <a:ea typeface="+mj-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3200" kern="1200" cap="all" baseline="0">
          <a:solidFill>
            <a:schemeClr val="tx1"/>
          </a:solidFill>
          <a:effectLst/>
          <a:latin typeface="+mj-ea"/>
          <a:ea typeface="+mj-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j-ea"/>
          <a:ea typeface="+mj-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j-ea"/>
          <a:ea typeface="+mj-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zh-CN" altLang="en-US" sz="7200" dirty="0" smtClean="0"/>
              <a:t>软件工程</a:t>
            </a:r>
            <a:endParaRPr lang="zh-CN" altLang="en-US" sz="7200" dirty="0"/>
          </a:p>
        </p:txBody>
      </p:sp>
      <p:sp>
        <p:nvSpPr>
          <p:cNvPr id="3" name="Subtitle 2"/>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17560153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举例</a:t>
            </a:r>
            <a:endParaRPr lang="zh-CN" altLang="en-US" dirty="0"/>
          </a:p>
        </p:txBody>
      </p:sp>
      <p:sp>
        <p:nvSpPr>
          <p:cNvPr id="3" name="Content Placeholder 2"/>
          <p:cNvSpPr>
            <a:spLocks noGrp="1"/>
          </p:cNvSpPr>
          <p:nvPr>
            <p:ph sz="quarter" idx="13"/>
          </p:nvPr>
        </p:nvSpPr>
        <p:spPr/>
        <p:txBody>
          <a:bodyPr>
            <a:normAutofit/>
          </a:bodyPr>
          <a:lstStyle/>
          <a:p>
            <a:endParaRPr lang="zh-CN" alt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2515762" y="1757491"/>
            <a:ext cx="3811342" cy="4033707"/>
          </a:xfrm>
          <a:prstGeom prst="rect">
            <a:avLst/>
          </a:prstGeom>
        </p:spPr>
      </p:pic>
      <p:sp>
        <p:nvSpPr>
          <p:cNvPr id="5" name="Cloud Callout 4"/>
          <p:cNvSpPr/>
          <p:nvPr/>
        </p:nvSpPr>
        <p:spPr>
          <a:xfrm>
            <a:off x="6890197" y="2678807"/>
            <a:ext cx="4121240" cy="2073498"/>
          </a:xfrm>
          <a:prstGeom prst="cloudCallout">
            <a:avLst>
              <a:gd name="adj1" fmla="val -46263"/>
              <a:gd name="adj2" fmla="val 6800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dirty="0"/>
              <a:t>系统流程图的习惯画法是使信息在图中从顶向下或从左向右流动。</a:t>
            </a:r>
          </a:p>
        </p:txBody>
      </p:sp>
    </p:spTree>
    <p:extLst>
      <p:ext uri="{BB962C8B-B14F-4D97-AF65-F5344CB8AC3E}">
        <p14:creationId xmlns:p14="http://schemas.microsoft.com/office/powerpoint/2010/main" val="2401258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分层</a:t>
            </a:r>
            <a:endParaRPr lang="zh-CN" altLang="en-US" dirty="0"/>
          </a:p>
        </p:txBody>
      </p:sp>
      <p:sp>
        <p:nvSpPr>
          <p:cNvPr id="3" name="Content Placeholder 2"/>
          <p:cNvSpPr>
            <a:spLocks noGrp="1"/>
          </p:cNvSpPr>
          <p:nvPr>
            <p:ph sz="quarter" idx="13"/>
          </p:nvPr>
        </p:nvSpPr>
        <p:spPr/>
        <p:txBody>
          <a:bodyPr>
            <a:normAutofit fontScale="92500" lnSpcReduction="20000"/>
          </a:bodyPr>
          <a:lstStyle/>
          <a:p>
            <a:r>
              <a:rPr lang="zh-CN" altLang="en-US" dirty="0"/>
              <a:t>面对复杂的系统时，一个比较好的方法是分层次地描绘这个系统</a:t>
            </a:r>
            <a:r>
              <a:rPr lang="zh-CN" altLang="en-US" dirty="0" smtClean="0"/>
              <a:t>。</a:t>
            </a:r>
            <a:endParaRPr lang="en-US" altLang="zh-CN" dirty="0" smtClean="0"/>
          </a:p>
          <a:p>
            <a:r>
              <a:rPr lang="zh-CN" altLang="en-US" dirty="0" smtClean="0"/>
              <a:t>首</a:t>
            </a:r>
            <a:r>
              <a:rPr lang="zh-CN" altLang="en-US" dirty="0"/>
              <a:t>先用一张高层次的系统流程图描绘系统总体概貌，表明系统的关键功能。然后分别把每个关键功能扩展到适当的详细程度，画在单独的一页纸上。</a:t>
            </a:r>
          </a:p>
        </p:txBody>
      </p:sp>
    </p:spTree>
    <p:extLst>
      <p:ext uri="{BB962C8B-B14F-4D97-AF65-F5344CB8AC3E}">
        <p14:creationId xmlns:p14="http://schemas.microsoft.com/office/powerpoint/2010/main" val="2078029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小结</a:t>
            </a:r>
            <a:endParaRPr lang="zh-CN" altLang="en-US" dirty="0"/>
          </a:p>
        </p:txBody>
      </p:sp>
      <p:sp>
        <p:nvSpPr>
          <p:cNvPr id="3" name="Content Placeholder 2"/>
          <p:cNvSpPr>
            <a:spLocks noGrp="1"/>
          </p:cNvSpPr>
          <p:nvPr>
            <p:ph sz="quarter" idx="13"/>
          </p:nvPr>
        </p:nvSpPr>
        <p:spPr/>
        <p:txBody>
          <a:bodyPr>
            <a:normAutofit/>
          </a:bodyPr>
          <a:lstStyle/>
          <a:p>
            <a:r>
              <a:rPr lang="zh-CN" altLang="en-US" dirty="0" smtClean="0"/>
              <a:t>系统流程图的符号</a:t>
            </a:r>
            <a:endParaRPr lang="en-US" altLang="zh-CN" dirty="0" smtClean="0"/>
          </a:p>
          <a:p>
            <a:r>
              <a:rPr lang="zh-CN" altLang="en-US" smtClean="0"/>
              <a:t>对系统流程图进行分层</a:t>
            </a:r>
            <a:endParaRPr lang="en-US" altLang="zh-CN" dirty="0" smtClean="0"/>
          </a:p>
          <a:p>
            <a:endParaRPr lang="zh-CN" altLang="en-US" dirty="0"/>
          </a:p>
        </p:txBody>
      </p:sp>
    </p:spTree>
    <p:extLst>
      <p:ext uri="{BB962C8B-B14F-4D97-AF65-F5344CB8AC3E}">
        <p14:creationId xmlns:p14="http://schemas.microsoft.com/office/powerpoint/2010/main" val="4237442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zh-CN" altLang="en-US" dirty="0" smtClean="0"/>
              <a:t>可行性研究</a:t>
            </a:r>
            <a:endParaRPr lang="zh-CN" altLang="en-US" dirty="0"/>
          </a:p>
        </p:txBody>
      </p:sp>
      <p:sp>
        <p:nvSpPr>
          <p:cNvPr id="5" name="Subtitle 4"/>
          <p:cNvSpPr>
            <a:spLocks noGrp="1"/>
          </p:cNvSpPr>
          <p:nvPr>
            <p:ph type="subTitle" idx="1"/>
          </p:nvPr>
        </p:nvSpPr>
        <p:spPr/>
        <p:txBody>
          <a:bodyPr/>
          <a:lstStyle/>
          <a:p>
            <a:endParaRPr lang="zh-CN" altLang="en-US" dirty="0"/>
          </a:p>
        </p:txBody>
      </p:sp>
    </p:spTree>
    <p:extLst>
      <p:ext uri="{BB962C8B-B14F-4D97-AF65-F5344CB8AC3E}">
        <p14:creationId xmlns:p14="http://schemas.microsoft.com/office/powerpoint/2010/main" val="789193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CN" altLang="en-US" dirty="0"/>
              <a:t>知识</a:t>
            </a:r>
            <a:r>
              <a:rPr lang="zh-CN" altLang="en-US" dirty="0" smtClean="0"/>
              <a:t>点二：系统流程图</a:t>
            </a:r>
            <a:endParaRPr lang="zh-CN" altLang="en-US" dirty="0"/>
          </a:p>
        </p:txBody>
      </p:sp>
      <p:sp>
        <p:nvSpPr>
          <p:cNvPr id="4" name="Subtitle 3"/>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3176422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什么是系统流程图？</a:t>
            </a:r>
            <a:endParaRPr lang="zh-CN" altLang="en-US" dirty="0"/>
          </a:p>
        </p:txBody>
      </p:sp>
      <p:sp>
        <p:nvSpPr>
          <p:cNvPr id="3" name="Content Placeholder 2"/>
          <p:cNvSpPr>
            <a:spLocks noGrp="1"/>
          </p:cNvSpPr>
          <p:nvPr>
            <p:ph sz="quarter" idx="13"/>
          </p:nvPr>
        </p:nvSpPr>
        <p:spPr/>
        <p:txBody>
          <a:bodyPr>
            <a:normAutofit/>
          </a:bodyPr>
          <a:lstStyle/>
          <a:p>
            <a:endParaRPr lang="zh-CN" alt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4035469" y="1757491"/>
            <a:ext cx="4120435" cy="4033707"/>
          </a:xfrm>
          <a:prstGeom prst="rect">
            <a:avLst/>
          </a:prstGeom>
        </p:spPr>
      </p:pic>
    </p:spTree>
    <p:extLst>
      <p:ext uri="{BB962C8B-B14F-4D97-AF65-F5344CB8AC3E}">
        <p14:creationId xmlns:p14="http://schemas.microsoft.com/office/powerpoint/2010/main" val="683921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什么是系统流程图？</a:t>
            </a:r>
            <a:endParaRPr lang="zh-CN" altLang="en-US" dirty="0"/>
          </a:p>
        </p:txBody>
      </p:sp>
      <p:sp>
        <p:nvSpPr>
          <p:cNvPr id="3" name="Content Placeholder 2"/>
          <p:cNvSpPr>
            <a:spLocks noGrp="1"/>
          </p:cNvSpPr>
          <p:nvPr>
            <p:ph sz="quarter" idx="13"/>
          </p:nvPr>
        </p:nvSpPr>
        <p:spPr/>
        <p:txBody>
          <a:bodyPr>
            <a:normAutofit fontScale="85000" lnSpcReduction="10000"/>
          </a:bodyPr>
          <a:lstStyle/>
          <a:p>
            <a:r>
              <a:rPr lang="zh-CN" altLang="en-US" dirty="0"/>
              <a:t>系统流程图是概括地描绘物理系统的传统工具。它的基木思想是用</a:t>
            </a:r>
            <a:r>
              <a:rPr lang="zh-CN" altLang="en-US" dirty="0">
                <a:solidFill>
                  <a:srgbClr val="C00000"/>
                </a:solidFill>
              </a:rPr>
              <a:t>图形符号</a:t>
            </a:r>
            <a:r>
              <a:rPr lang="zh-CN" altLang="en-US" dirty="0"/>
              <a:t>以</a:t>
            </a:r>
            <a:r>
              <a:rPr lang="zh-CN" altLang="en-US" dirty="0">
                <a:solidFill>
                  <a:srgbClr val="C00000"/>
                </a:solidFill>
              </a:rPr>
              <a:t>黑盒子形式</a:t>
            </a:r>
            <a:r>
              <a:rPr lang="zh-CN" altLang="en-US" dirty="0"/>
              <a:t>描绘组成系统的每个部件（程序，文档，数据库，人工过程等</a:t>
            </a:r>
            <a:r>
              <a:rPr lang="zh-CN" altLang="en-US" dirty="0" smtClean="0"/>
              <a:t>）。</a:t>
            </a:r>
            <a:endParaRPr lang="en-US" altLang="zh-CN" dirty="0" smtClean="0"/>
          </a:p>
          <a:p>
            <a:r>
              <a:rPr lang="zh-CN" altLang="en-US" dirty="0" smtClean="0"/>
              <a:t>系</a:t>
            </a:r>
            <a:r>
              <a:rPr lang="zh-CN" altLang="en-US" dirty="0"/>
              <a:t>统流程图表达的是数据在系统各部件之间流动的情况，而不是对数据进行加工处理的控制过</a:t>
            </a:r>
            <a:r>
              <a:rPr lang="zh-CN" altLang="en-US" dirty="0" smtClean="0"/>
              <a:t>程。</a:t>
            </a:r>
            <a:endParaRPr lang="zh-CN" altLang="en-US" dirty="0"/>
          </a:p>
        </p:txBody>
      </p:sp>
    </p:spTree>
    <p:extLst>
      <p:ext uri="{BB962C8B-B14F-4D97-AF65-F5344CB8AC3E}">
        <p14:creationId xmlns:p14="http://schemas.microsoft.com/office/powerpoint/2010/main" val="5072458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基本符号</a:t>
            </a:r>
            <a:endParaRPr lang="zh-CN" altLang="en-US" dirty="0"/>
          </a:p>
        </p:txBody>
      </p:sp>
      <p:sp>
        <p:nvSpPr>
          <p:cNvPr id="3" name="Content Placeholder 2"/>
          <p:cNvSpPr>
            <a:spLocks noGrp="1"/>
          </p:cNvSpPr>
          <p:nvPr>
            <p:ph sz="quarter" idx="13"/>
          </p:nvPr>
        </p:nvSpPr>
        <p:spPr/>
        <p:txBody>
          <a:bodyPr>
            <a:normAutofit/>
          </a:bodyPr>
          <a:lstStyle/>
          <a:p>
            <a:endParaRPr lang="zh-CN" alt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2269364" y="1757491"/>
            <a:ext cx="7634490" cy="4325808"/>
          </a:xfrm>
          <a:prstGeom prst="rect">
            <a:avLst/>
          </a:prstGeom>
        </p:spPr>
      </p:pic>
    </p:spTree>
    <p:extLst>
      <p:ext uri="{BB962C8B-B14F-4D97-AF65-F5344CB8AC3E}">
        <p14:creationId xmlns:p14="http://schemas.microsoft.com/office/powerpoint/2010/main" val="3406268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系统符号</a:t>
            </a:r>
            <a:endParaRPr lang="zh-CN" altLang="en-US" dirty="0"/>
          </a:p>
        </p:txBody>
      </p:sp>
      <p:sp>
        <p:nvSpPr>
          <p:cNvPr id="3" name="Content Placeholder 2"/>
          <p:cNvSpPr>
            <a:spLocks noGrp="1"/>
          </p:cNvSpPr>
          <p:nvPr>
            <p:ph sz="quarter" idx="13"/>
          </p:nvPr>
        </p:nvSpPr>
        <p:spPr/>
        <p:txBody>
          <a:bodyPr>
            <a:normAutofit/>
          </a:bodyPr>
          <a:lstStyle/>
          <a:p>
            <a:endParaRPr lang="zh-CN" altLang="en-US"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3385937" y="1465392"/>
            <a:ext cx="5358818" cy="5392608"/>
          </a:xfrm>
          <a:prstGeom prst="rect">
            <a:avLst/>
          </a:prstGeom>
        </p:spPr>
      </p:pic>
    </p:spTree>
    <p:extLst>
      <p:ext uri="{BB962C8B-B14F-4D97-AF65-F5344CB8AC3E}">
        <p14:creationId xmlns:p14="http://schemas.microsoft.com/office/powerpoint/2010/main" val="1295497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举例</a:t>
            </a:r>
            <a:endParaRPr lang="zh-CN" altLang="en-US" dirty="0"/>
          </a:p>
        </p:txBody>
      </p:sp>
      <p:sp>
        <p:nvSpPr>
          <p:cNvPr id="3" name="Content Placeholder 2"/>
          <p:cNvSpPr>
            <a:spLocks noGrp="1"/>
          </p:cNvSpPr>
          <p:nvPr>
            <p:ph sz="quarter" idx="13"/>
          </p:nvPr>
        </p:nvSpPr>
        <p:spPr/>
        <p:txBody>
          <a:bodyPr>
            <a:normAutofit fontScale="77500" lnSpcReduction="20000"/>
          </a:bodyPr>
          <a:lstStyle/>
          <a:p>
            <a:r>
              <a:rPr lang="zh-CN" altLang="en-US" dirty="0"/>
              <a:t>某装配厂有一座存放零件的仓库，仓库中现有的各种零件的数量以及每种零件的库存量临界值等数据记录在库存清单主文件中。当仓库中零件数量有变化时，应该及时修改库存清单主文件，如果哪种零件的库存量少于它的库存量临界值，则应该报告给采购部门以便订货，规定每天向采购部门送一次订货报告。</a:t>
            </a:r>
          </a:p>
        </p:txBody>
      </p:sp>
    </p:spTree>
    <p:extLst>
      <p:ext uri="{BB962C8B-B14F-4D97-AF65-F5344CB8AC3E}">
        <p14:creationId xmlns:p14="http://schemas.microsoft.com/office/powerpoint/2010/main" val="23629105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举例</a:t>
            </a:r>
            <a:endParaRPr lang="zh-CN" altLang="en-US" dirty="0"/>
          </a:p>
        </p:txBody>
      </p:sp>
      <p:sp>
        <p:nvSpPr>
          <p:cNvPr id="3" name="Content Placeholder 2"/>
          <p:cNvSpPr>
            <a:spLocks noGrp="1"/>
          </p:cNvSpPr>
          <p:nvPr>
            <p:ph sz="quarter" idx="13"/>
          </p:nvPr>
        </p:nvSpPr>
        <p:spPr/>
        <p:txBody>
          <a:bodyPr>
            <a:normAutofit fontScale="77500" lnSpcReduction="20000"/>
          </a:bodyPr>
          <a:lstStyle/>
          <a:p>
            <a:r>
              <a:rPr lang="zh-CN" altLang="en-US" dirty="0"/>
              <a:t>该装配厂使用一台小型计算机处理更新库存清单主文件和产生订货报告的任务。零件库存量的每一次变化称为一个事务，由放在仓库中的</a:t>
            </a:r>
            <a:r>
              <a:rPr lang="en-US" altLang="zh-CN" dirty="0"/>
              <a:t>CRT</a:t>
            </a:r>
            <a:r>
              <a:rPr lang="zh-CN" altLang="en-US" dirty="0"/>
              <a:t>终端输入到计算机中；系统中的库存清单程序对事务进行处理，更新存储在磁盘上的库存清单主文件，并且把必要的订货信息写在磁带上。最后，每天由报告生成程序读一次磁带，并且打印出订货报告。</a:t>
            </a:r>
          </a:p>
        </p:txBody>
      </p:sp>
    </p:spTree>
    <p:extLst>
      <p:ext uri="{BB962C8B-B14F-4D97-AF65-F5344CB8AC3E}">
        <p14:creationId xmlns:p14="http://schemas.microsoft.com/office/powerpoint/2010/main" val="1801606711"/>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TM04033925[[fn=Droplet]]</Template>
  <TotalTime>106</TotalTime>
  <Words>592</Words>
  <Application>Microsoft Office PowerPoint</Application>
  <PresentationFormat>Widescreen</PresentationFormat>
  <Paragraphs>21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黑体</vt:lpstr>
      <vt:lpstr>宋体</vt:lpstr>
      <vt:lpstr>Arial</vt:lpstr>
      <vt:lpstr>Calibri</vt:lpstr>
      <vt:lpstr>Droplet</vt:lpstr>
      <vt:lpstr>软件工程</vt:lpstr>
      <vt:lpstr>可行性研究</vt:lpstr>
      <vt:lpstr>知识点二：系统流程图</vt:lpstr>
      <vt:lpstr>什么是系统流程图？</vt:lpstr>
      <vt:lpstr>什么是系统流程图？</vt:lpstr>
      <vt:lpstr>基本符号</vt:lpstr>
      <vt:lpstr>系统符号</vt:lpstr>
      <vt:lpstr>举例</vt:lpstr>
      <vt:lpstr>举例</vt:lpstr>
      <vt:lpstr>举例</vt:lpstr>
      <vt:lpstr>分层</vt:lpstr>
      <vt:lpstr>小结</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软件工程</dc:title>
  <dc:creator>family</dc:creator>
  <cp:lastModifiedBy>family</cp:lastModifiedBy>
  <cp:revision>30</cp:revision>
  <dcterms:created xsi:type="dcterms:W3CDTF">2017-07-27T06:26:01Z</dcterms:created>
  <dcterms:modified xsi:type="dcterms:W3CDTF">2017-07-31T09:19:31Z</dcterms:modified>
</cp:coreProperties>
</file>