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sldIdLst>
    <p:sldId id="256" r:id="rId2"/>
    <p:sldId id="258" r:id="rId3"/>
    <p:sldId id="263" r:id="rId4"/>
    <p:sldId id="257"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291"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62"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ltLang="zh-CN"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671340945"/>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9664190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541752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ltLang="zh-CN"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4701631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3622458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ltLang="zh-CN"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42045104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ltLang="zh-CN"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009183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778864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ltLang="zh-CN"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75615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757492"/>
            <a:ext cx="10363826" cy="403370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647114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805334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53417"/>
            <a:ext cx="10364451" cy="1019783"/>
          </a:xfrm>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689100"/>
            <a:ext cx="5106026"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13" name="Content Placeholder 3"/>
          <p:cNvSpPr>
            <a:spLocks noGrp="1"/>
          </p:cNvSpPr>
          <p:nvPr>
            <p:ph sz="quarter" idx="14"/>
          </p:nvPr>
        </p:nvSpPr>
        <p:spPr>
          <a:xfrm>
            <a:off x="6172200" y="1689100"/>
            <a:ext cx="5105400"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740561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28017"/>
            <a:ext cx="10364451" cy="1142901"/>
          </a:xfrm>
        </p:spPr>
        <p:txBody>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1146327" y="1687142"/>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2" name="Content Placeholder 3"/>
          <p:cNvSpPr>
            <a:spLocks noGrp="1"/>
          </p:cNvSpPr>
          <p:nvPr>
            <p:ph sz="quarter" idx="13"/>
          </p:nvPr>
        </p:nvSpPr>
        <p:spPr>
          <a:xfrm>
            <a:off x="989973" y="2533488"/>
            <a:ext cx="5106027"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Text Placeholder 4"/>
          <p:cNvSpPr>
            <a:spLocks noGrp="1"/>
          </p:cNvSpPr>
          <p:nvPr>
            <p:ph type="body" sz="quarter" idx="3"/>
          </p:nvPr>
        </p:nvSpPr>
        <p:spPr>
          <a:xfrm>
            <a:off x="6283998" y="1687142"/>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3" name="Content Placeholder 5"/>
          <p:cNvSpPr>
            <a:spLocks noGrp="1"/>
          </p:cNvSpPr>
          <p:nvPr>
            <p:ph sz="quarter" idx="14"/>
          </p:nvPr>
        </p:nvSpPr>
        <p:spPr>
          <a:xfrm>
            <a:off x="6172199" y="2536500"/>
            <a:ext cx="5105401"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7" name="Date Placeholder 6"/>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8335749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18517"/>
            <a:ext cx="10364451" cy="968983"/>
          </a:xfrm>
        </p:spPr>
        <p:txBody>
          <a:bodyPr/>
          <a:lstStyle/>
          <a:p>
            <a:r>
              <a:rPr lang="en-US" altLang="zh-CN" smtClean="0"/>
              <a:t>Click to edit Master title style</a:t>
            </a:r>
            <a:endParaRPr lang="en-US" dirty="0"/>
          </a:p>
        </p:txBody>
      </p:sp>
      <p:sp>
        <p:nvSpPr>
          <p:cNvPr id="3" name="Date Placeholder 2"/>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222164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21759746"/>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ltLang="zh-CN"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47823298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2017/7/31</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6004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326417"/>
            <a:ext cx="10364451" cy="1138975"/>
          </a:xfrm>
          <a:prstGeom prst="rect">
            <a:avLst/>
          </a:prstGeom>
        </p:spPr>
        <p:txBody>
          <a:bodyPr vert="horz" lIns="91440" tIns="45720" rIns="91440" bIns="45720" rtlCol="0" anchor="ctr">
            <a:normAutofit/>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913775" y="1757493"/>
            <a:ext cx="10364452" cy="4033708"/>
          </a:xfrm>
          <a:prstGeom prst="rect">
            <a:avLst/>
          </a:prstGeom>
        </p:spPr>
        <p:txBody>
          <a:bodyPr vert="horz" lIns="91440" tIns="45720" rIns="91440" bIns="45720" rtlCol="0">
            <a:normAutofit/>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28D51CF-EA96-44EF-98B3-9718BD91E1B4}" type="datetimeFigureOut">
              <a:rPr lang="zh-CN" altLang="en-US" smtClean="0"/>
              <a:t>2017/7/31</a:t>
            </a:fld>
            <a:endParaRPr lang="zh-CN"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zh-CN"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250715077"/>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 id="2147484068" r:id="rId17"/>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800" kern="1200" cap="all" baseline="0">
          <a:solidFill>
            <a:schemeClr val="tx1"/>
          </a:solidFill>
          <a:effectLst/>
          <a:latin typeface="+mj-ea"/>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4400" kern="1200" cap="all" baseline="0">
          <a:solidFill>
            <a:schemeClr val="tx1"/>
          </a:solidFill>
          <a:effectLst/>
          <a:latin typeface="+mj-ea"/>
          <a:ea typeface="+mj-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3600" kern="1200" cap="all" baseline="0">
          <a:solidFill>
            <a:schemeClr val="tx1"/>
          </a:solidFill>
          <a:effectLst/>
          <a:latin typeface="+mj-ea"/>
          <a:ea typeface="+mj-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3200" kern="1200" cap="all" baseline="0">
          <a:solidFill>
            <a:schemeClr val="tx1"/>
          </a:solidFill>
          <a:effectLst/>
          <a:latin typeface="+mj-ea"/>
          <a:ea typeface="+mj-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CN" altLang="en-US" sz="7200" dirty="0" smtClean="0"/>
              <a:t>软件工程</a:t>
            </a:r>
            <a:endParaRPr lang="zh-CN" altLang="en-US" sz="7200" dirty="0"/>
          </a:p>
        </p:txBody>
      </p:sp>
      <p:sp>
        <p:nvSpPr>
          <p:cNvPr id="3" name="Subtitle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1756015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相关说明</a:t>
            </a:r>
            <a:endParaRPr lang="zh-CN" altLang="en-US" dirty="0"/>
          </a:p>
        </p:txBody>
      </p:sp>
      <p:sp>
        <p:nvSpPr>
          <p:cNvPr id="3" name="Content Placeholder 2"/>
          <p:cNvSpPr>
            <a:spLocks noGrp="1"/>
          </p:cNvSpPr>
          <p:nvPr>
            <p:ph sz="quarter" idx="13"/>
          </p:nvPr>
        </p:nvSpPr>
        <p:spPr/>
        <p:txBody>
          <a:bodyPr>
            <a:normAutofit fontScale="85000" lnSpcReduction="10000"/>
          </a:bodyPr>
          <a:lstStyle/>
          <a:p>
            <a:r>
              <a:rPr lang="zh-CN" altLang="en-US" dirty="0"/>
              <a:t>数据存储和数据流都是数据，仅仅所处的状态不同。</a:t>
            </a:r>
            <a:r>
              <a:rPr lang="zh-CN" altLang="en-US" dirty="0">
                <a:solidFill>
                  <a:srgbClr val="C00000"/>
                </a:solidFill>
              </a:rPr>
              <a:t>数据存储是处于静止状态的数据</a:t>
            </a:r>
            <a:r>
              <a:rPr lang="zh-CN" altLang="en-US" dirty="0"/>
              <a:t>，</a:t>
            </a:r>
            <a:r>
              <a:rPr lang="zh-CN" altLang="en-US" dirty="0">
                <a:solidFill>
                  <a:srgbClr val="C00000"/>
                </a:solidFill>
              </a:rPr>
              <a:t>数据流是处于运动中的数据</a:t>
            </a:r>
            <a:r>
              <a:rPr lang="zh-CN" altLang="en-US" dirty="0"/>
              <a:t>。</a:t>
            </a:r>
          </a:p>
          <a:p>
            <a:r>
              <a:rPr lang="zh-CN" altLang="en-US" dirty="0" smtClean="0"/>
              <a:t>通</a:t>
            </a:r>
            <a:r>
              <a:rPr lang="zh-CN" altLang="en-US" dirty="0"/>
              <a:t>常在数据流图中忽略出错处理，也不包括诸如打开或关闭文件之类的内务处理。数据流图的基本要点是描绘“</a:t>
            </a:r>
            <a:r>
              <a:rPr lang="zh-CN" altLang="en-US" dirty="0">
                <a:solidFill>
                  <a:srgbClr val="C00000"/>
                </a:solidFill>
              </a:rPr>
              <a:t>做什么</a:t>
            </a:r>
            <a:r>
              <a:rPr lang="zh-CN" altLang="en-US" dirty="0"/>
              <a:t>”而不考虑“怎样做”。</a:t>
            </a:r>
          </a:p>
        </p:txBody>
      </p:sp>
    </p:spTree>
    <p:extLst>
      <p:ext uri="{BB962C8B-B14F-4D97-AF65-F5344CB8AC3E}">
        <p14:creationId xmlns:p14="http://schemas.microsoft.com/office/powerpoint/2010/main" val="3214899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举例</a:t>
            </a:r>
            <a:endParaRPr lang="zh-CN" altLang="en-US" dirty="0"/>
          </a:p>
        </p:txBody>
      </p:sp>
      <p:sp>
        <p:nvSpPr>
          <p:cNvPr id="3" name="Content Placeholder 2"/>
          <p:cNvSpPr>
            <a:spLocks noGrp="1"/>
          </p:cNvSpPr>
          <p:nvPr>
            <p:ph sz="quarter" idx="13"/>
          </p:nvPr>
        </p:nvSpPr>
        <p:spPr/>
        <p:txBody>
          <a:bodyPr>
            <a:normAutofit fontScale="77500" lnSpcReduction="20000"/>
          </a:bodyPr>
          <a:lstStyle/>
          <a:p>
            <a:r>
              <a:rPr lang="zh-CN" altLang="en-US" dirty="0"/>
              <a:t>假设一家工厂的采购部每天需要一张定货报表，报表按零件编号排序，表中列出所有需要再次定货的零件。对于每个需要再次定货的零件应该列出下述数据：零件编号，零件名称，定货数量，目前价格，主要供应者，次要供应者。零件入库或出库称为事务，通过放在仓库中的</a:t>
            </a:r>
            <a:r>
              <a:rPr lang="en-US" altLang="zh-CN" dirty="0"/>
              <a:t>CRT</a:t>
            </a:r>
            <a:r>
              <a:rPr lang="zh-CN" altLang="en-US" dirty="0"/>
              <a:t>终端把事务报告给定货系统。当某种零件的库存数量少于库存量临界值时就应该再次定货。</a:t>
            </a:r>
          </a:p>
        </p:txBody>
      </p:sp>
    </p:spTree>
    <p:extLst>
      <p:ext uri="{BB962C8B-B14F-4D97-AF65-F5344CB8AC3E}">
        <p14:creationId xmlns:p14="http://schemas.microsoft.com/office/powerpoint/2010/main" val="3561666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怎样画出上述定货系统的数据流图呢？</a:t>
            </a:r>
          </a:p>
        </p:txBody>
      </p:sp>
      <p:sp>
        <p:nvSpPr>
          <p:cNvPr id="3" name="Content Placeholder 2"/>
          <p:cNvSpPr>
            <a:spLocks noGrp="1"/>
          </p:cNvSpPr>
          <p:nvPr>
            <p:ph sz="quarter" idx="13"/>
          </p:nvPr>
        </p:nvSpPr>
        <p:spPr/>
        <p:txBody>
          <a:bodyPr>
            <a:normAutofit/>
          </a:bodyPr>
          <a:lstStyle/>
          <a:p>
            <a:r>
              <a:rPr lang="zh-CN" altLang="en-US" dirty="0"/>
              <a:t>数据流图有</a:t>
            </a:r>
            <a:r>
              <a:rPr lang="en-US" altLang="zh-CN" dirty="0"/>
              <a:t>4</a:t>
            </a:r>
            <a:r>
              <a:rPr lang="zh-CN" altLang="en-US" dirty="0"/>
              <a:t>种成分</a:t>
            </a:r>
            <a:r>
              <a:rPr lang="zh-CN" altLang="en-US" dirty="0" smtClean="0"/>
              <a:t>：</a:t>
            </a:r>
            <a:endParaRPr lang="en-US" altLang="zh-CN" dirty="0" smtClean="0"/>
          </a:p>
          <a:p>
            <a:pPr lvl="1"/>
            <a:r>
              <a:rPr lang="zh-CN" altLang="en-US" dirty="0" smtClean="0"/>
              <a:t>源</a:t>
            </a:r>
            <a:r>
              <a:rPr lang="zh-CN" altLang="en-US" dirty="0"/>
              <a:t>点或终</a:t>
            </a:r>
            <a:r>
              <a:rPr lang="zh-CN" altLang="en-US" dirty="0" smtClean="0"/>
              <a:t>点</a:t>
            </a:r>
            <a:endParaRPr lang="en-US" altLang="zh-CN" dirty="0" smtClean="0"/>
          </a:p>
          <a:p>
            <a:pPr lvl="1"/>
            <a:r>
              <a:rPr lang="zh-CN" altLang="en-US" dirty="0" smtClean="0"/>
              <a:t>处理</a:t>
            </a:r>
            <a:endParaRPr lang="en-US" altLang="zh-CN" dirty="0" smtClean="0"/>
          </a:p>
          <a:p>
            <a:pPr lvl="1"/>
            <a:r>
              <a:rPr lang="zh-CN" altLang="en-US" dirty="0" smtClean="0"/>
              <a:t>数</a:t>
            </a:r>
            <a:r>
              <a:rPr lang="zh-CN" altLang="en-US" dirty="0"/>
              <a:t>据存</a:t>
            </a:r>
            <a:r>
              <a:rPr lang="zh-CN" altLang="en-US" dirty="0" smtClean="0"/>
              <a:t>储</a:t>
            </a:r>
            <a:endParaRPr lang="en-US" altLang="zh-CN" dirty="0" smtClean="0"/>
          </a:p>
          <a:p>
            <a:pPr lvl="1"/>
            <a:r>
              <a:rPr lang="zh-CN" altLang="en-US" dirty="0" smtClean="0"/>
              <a:t>数</a:t>
            </a:r>
            <a:r>
              <a:rPr lang="zh-CN" altLang="en-US" dirty="0"/>
              <a:t>据</a:t>
            </a:r>
            <a:r>
              <a:rPr lang="zh-CN" altLang="en-US" dirty="0" smtClean="0"/>
              <a:t>流</a:t>
            </a:r>
            <a:endParaRPr lang="en-US" altLang="zh-CN" dirty="0" smtClean="0"/>
          </a:p>
        </p:txBody>
      </p:sp>
    </p:spTree>
    <p:extLst>
      <p:ext uri="{BB962C8B-B14F-4D97-AF65-F5344CB8AC3E}">
        <p14:creationId xmlns:p14="http://schemas.microsoft.com/office/powerpoint/2010/main" val="3298449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怎样画出上述定货系统的数据流图呢？</a:t>
            </a:r>
          </a:p>
        </p:txBody>
      </p:sp>
      <p:sp>
        <p:nvSpPr>
          <p:cNvPr id="3" name="Content Placeholder 2"/>
          <p:cNvSpPr>
            <a:spLocks noGrp="1"/>
          </p:cNvSpPr>
          <p:nvPr>
            <p:ph sz="quarter" idx="13"/>
          </p:nvPr>
        </p:nvSpPr>
        <p:spPr/>
        <p:txBody>
          <a:bodyPr>
            <a:normAutofit/>
          </a:bodyPr>
          <a:lstStyle/>
          <a:p>
            <a:r>
              <a:rPr lang="zh-CN" altLang="en-US" dirty="0" smtClean="0"/>
              <a:t>首</a:t>
            </a:r>
            <a:r>
              <a:rPr lang="zh-CN" altLang="en-US" dirty="0"/>
              <a:t>先考虑数据的源点和终</a:t>
            </a:r>
            <a:r>
              <a:rPr lang="zh-CN" altLang="en-US" dirty="0" smtClean="0"/>
              <a:t>点</a:t>
            </a:r>
            <a:endParaRPr lang="en-US" altLang="zh-CN" dirty="0" smtClean="0"/>
          </a:p>
          <a:p>
            <a:pPr lvl="1"/>
            <a:r>
              <a:rPr lang="zh-CN" altLang="en-US" dirty="0" smtClean="0"/>
              <a:t>从</a:t>
            </a:r>
            <a:r>
              <a:rPr lang="zh-CN" altLang="en-US" dirty="0"/>
              <a:t>上面对系统的描述可以知道“采购部每天需要一张定货报表”，“通过放在仓库中的</a:t>
            </a:r>
            <a:r>
              <a:rPr lang="en-US" altLang="zh-CN" dirty="0"/>
              <a:t>CRT</a:t>
            </a:r>
            <a:r>
              <a:rPr lang="zh-CN" altLang="en-US" dirty="0"/>
              <a:t>终端把事务报告给定货系统”，所以</a:t>
            </a:r>
            <a:r>
              <a:rPr lang="zh-CN" altLang="en-US" dirty="0">
                <a:solidFill>
                  <a:srgbClr val="C00000"/>
                </a:solidFill>
              </a:rPr>
              <a:t>采购员</a:t>
            </a:r>
            <a:r>
              <a:rPr lang="zh-CN" altLang="en-US" dirty="0"/>
              <a:t>是数据终点，而</a:t>
            </a:r>
            <a:r>
              <a:rPr lang="zh-CN" altLang="en-US" dirty="0">
                <a:solidFill>
                  <a:srgbClr val="C00000"/>
                </a:solidFill>
              </a:rPr>
              <a:t>仓库管理员</a:t>
            </a:r>
            <a:r>
              <a:rPr lang="zh-CN" altLang="en-US" dirty="0"/>
              <a:t>是数据源点。</a:t>
            </a:r>
          </a:p>
        </p:txBody>
      </p:sp>
    </p:spTree>
    <p:extLst>
      <p:ext uri="{BB962C8B-B14F-4D97-AF65-F5344CB8AC3E}">
        <p14:creationId xmlns:p14="http://schemas.microsoft.com/office/powerpoint/2010/main" val="518515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怎样画出上述定货系统的数据流图呢？</a:t>
            </a:r>
          </a:p>
        </p:txBody>
      </p:sp>
      <p:sp>
        <p:nvSpPr>
          <p:cNvPr id="3" name="Content Placeholder 2"/>
          <p:cNvSpPr>
            <a:spLocks noGrp="1"/>
          </p:cNvSpPr>
          <p:nvPr>
            <p:ph sz="quarter" idx="13"/>
          </p:nvPr>
        </p:nvSpPr>
        <p:spPr/>
        <p:txBody>
          <a:bodyPr>
            <a:normAutofit fontScale="92500" lnSpcReduction="20000"/>
          </a:bodyPr>
          <a:lstStyle/>
          <a:p>
            <a:r>
              <a:rPr lang="zh-CN" altLang="en-US" dirty="0"/>
              <a:t>接下来考虑处</a:t>
            </a:r>
            <a:r>
              <a:rPr lang="zh-CN" altLang="en-US" dirty="0" smtClean="0"/>
              <a:t>理</a:t>
            </a:r>
            <a:endParaRPr lang="en-US" altLang="zh-CN" dirty="0" smtClean="0"/>
          </a:p>
          <a:p>
            <a:pPr lvl="1"/>
            <a:r>
              <a:rPr lang="zh-CN" altLang="en-US" dirty="0" smtClean="0"/>
              <a:t>再</a:t>
            </a:r>
            <a:r>
              <a:rPr lang="zh-CN" altLang="en-US" dirty="0"/>
              <a:t>一次阅读问题描述，“采购部需要报表”，显然他们还没有这种报表，因此必须有一</a:t>
            </a:r>
            <a:r>
              <a:rPr lang="zh-CN" altLang="en-US" dirty="0" smtClean="0"/>
              <a:t>个关于</a:t>
            </a:r>
            <a:r>
              <a:rPr lang="zh-CN" altLang="en-US" dirty="0" smtClean="0">
                <a:solidFill>
                  <a:srgbClr val="C00000"/>
                </a:solidFill>
              </a:rPr>
              <a:t>产</a:t>
            </a:r>
            <a:r>
              <a:rPr lang="zh-CN" altLang="en-US" dirty="0">
                <a:solidFill>
                  <a:srgbClr val="C00000"/>
                </a:solidFill>
              </a:rPr>
              <a:t>生报表的处理</a:t>
            </a:r>
            <a:r>
              <a:rPr lang="zh-CN" altLang="en-US" dirty="0" smtClean="0"/>
              <a:t>。</a:t>
            </a:r>
            <a:endParaRPr lang="en-US" altLang="zh-CN" dirty="0" smtClean="0"/>
          </a:p>
          <a:p>
            <a:pPr lvl="1"/>
            <a:r>
              <a:rPr lang="zh-CN" altLang="en-US" dirty="0" smtClean="0"/>
              <a:t>事</a:t>
            </a:r>
            <a:r>
              <a:rPr lang="zh-CN" altLang="en-US" dirty="0"/>
              <a:t>务的后果是改变零件库存量，然而</a:t>
            </a:r>
            <a:r>
              <a:rPr lang="zh-CN" altLang="en-US" dirty="0">
                <a:solidFill>
                  <a:srgbClr val="C00000"/>
                </a:solidFill>
              </a:rPr>
              <a:t>任何改变数据的操作都是处理</a:t>
            </a:r>
            <a:r>
              <a:rPr lang="zh-CN" altLang="en-US" dirty="0"/>
              <a:t>，因此对事务进行的加工</a:t>
            </a:r>
            <a:r>
              <a:rPr lang="zh-CN" altLang="en-US" dirty="0" smtClean="0"/>
              <a:t>是另一个</a:t>
            </a:r>
            <a:r>
              <a:rPr lang="zh-CN" altLang="en-US" dirty="0"/>
              <a:t>处</a:t>
            </a:r>
            <a:r>
              <a:rPr lang="zh-CN" altLang="en-US" dirty="0" smtClean="0"/>
              <a:t>理。</a:t>
            </a:r>
            <a:endParaRPr lang="zh-CN" altLang="en-US" dirty="0"/>
          </a:p>
        </p:txBody>
      </p:sp>
    </p:spTree>
    <p:extLst>
      <p:ext uri="{BB962C8B-B14F-4D97-AF65-F5344CB8AC3E}">
        <p14:creationId xmlns:p14="http://schemas.microsoft.com/office/powerpoint/2010/main" val="127450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怎样画出上述定货系统的数据流图呢？</a:t>
            </a:r>
          </a:p>
        </p:txBody>
      </p:sp>
      <p:sp>
        <p:nvSpPr>
          <p:cNvPr id="3" name="Content Placeholder 2"/>
          <p:cNvSpPr>
            <a:spLocks noGrp="1"/>
          </p:cNvSpPr>
          <p:nvPr>
            <p:ph sz="quarter" idx="13"/>
          </p:nvPr>
        </p:nvSpPr>
        <p:spPr/>
        <p:txBody>
          <a:bodyPr>
            <a:normAutofit fontScale="77500" lnSpcReduction="20000"/>
          </a:bodyPr>
          <a:lstStyle/>
          <a:p>
            <a:r>
              <a:rPr lang="zh-CN" altLang="en-US" dirty="0"/>
              <a:t>最</a:t>
            </a:r>
            <a:r>
              <a:rPr lang="zh-CN" altLang="en-US" dirty="0" smtClean="0"/>
              <a:t>后考</a:t>
            </a:r>
            <a:r>
              <a:rPr lang="zh-CN" altLang="en-US" dirty="0"/>
              <a:t>虑数据流和数据存</a:t>
            </a:r>
            <a:r>
              <a:rPr lang="zh-CN" altLang="en-US" dirty="0" smtClean="0"/>
              <a:t>储</a:t>
            </a:r>
            <a:endParaRPr lang="en-US" altLang="zh-CN" dirty="0" smtClean="0"/>
          </a:p>
          <a:p>
            <a:pPr lvl="1"/>
            <a:r>
              <a:rPr lang="zh-CN" altLang="en-US" dirty="0" smtClean="0"/>
              <a:t>系</a:t>
            </a:r>
            <a:r>
              <a:rPr lang="zh-CN" altLang="en-US" dirty="0"/>
              <a:t>统把定货报表送给采购</a:t>
            </a:r>
            <a:r>
              <a:rPr lang="zh-CN" altLang="en-US" dirty="0" smtClean="0"/>
              <a:t>部，因</a:t>
            </a:r>
            <a:r>
              <a:rPr lang="zh-CN" altLang="en-US" dirty="0"/>
              <a:t>此</a:t>
            </a:r>
            <a:r>
              <a:rPr lang="zh-CN" altLang="en-US" dirty="0">
                <a:solidFill>
                  <a:srgbClr val="C00000"/>
                </a:solidFill>
              </a:rPr>
              <a:t>定货报表</a:t>
            </a:r>
            <a:r>
              <a:rPr lang="zh-CN" altLang="en-US" dirty="0"/>
              <a:t>是一个数据流</a:t>
            </a:r>
            <a:r>
              <a:rPr lang="zh-CN" altLang="en-US" dirty="0" smtClean="0"/>
              <a:t>；</a:t>
            </a:r>
            <a:endParaRPr lang="en-US" altLang="zh-CN" dirty="0" smtClean="0"/>
          </a:p>
          <a:p>
            <a:pPr lvl="1"/>
            <a:r>
              <a:rPr lang="zh-CN" altLang="en-US" dirty="0" smtClean="0"/>
              <a:t>事</a:t>
            </a:r>
            <a:r>
              <a:rPr lang="zh-CN" altLang="en-US" dirty="0"/>
              <a:t>务需要从仓库送到系统中，显然</a:t>
            </a:r>
            <a:r>
              <a:rPr lang="zh-CN" altLang="en-US" dirty="0">
                <a:solidFill>
                  <a:srgbClr val="C00000"/>
                </a:solidFill>
              </a:rPr>
              <a:t>事务</a:t>
            </a:r>
            <a:r>
              <a:rPr lang="zh-CN" altLang="en-US" dirty="0"/>
              <a:t>是另一个数据流</a:t>
            </a:r>
            <a:r>
              <a:rPr lang="zh-CN" altLang="en-US" dirty="0" smtClean="0"/>
              <a:t>。</a:t>
            </a:r>
            <a:endParaRPr lang="en-US" altLang="zh-CN" dirty="0" smtClean="0"/>
          </a:p>
          <a:p>
            <a:pPr lvl="1"/>
            <a:r>
              <a:rPr lang="zh-CN" altLang="en-US" dirty="0" smtClean="0"/>
              <a:t>产</a:t>
            </a:r>
            <a:r>
              <a:rPr lang="zh-CN" altLang="en-US" dirty="0"/>
              <a:t>生报表和处理事务这两个处理在时间上明显不匹配</a:t>
            </a:r>
            <a:r>
              <a:rPr lang="en-US" altLang="zh-CN" dirty="0"/>
              <a:t>——</a:t>
            </a:r>
            <a:r>
              <a:rPr lang="zh-CN" altLang="en-US" dirty="0"/>
              <a:t>每当有一个事务发生时立即处理它，然而每天只产生一次定货报表。因此，用来</a:t>
            </a:r>
            <a:r>
              <a:rPr lang="zh-CN" altLang="en-US" dirty="0">
                <a:solidFill>
                  <a:srgbClr val="C00000"/>
                </a:solidFill>
              </a:rPr>
              <a:t>产生定货报表的数据</a:t>
            </a:r>
            <a:r>
              <a:rPr lang="zh-CN" altLang="en-US" dirty="0"/>
              <a:t>必须存放一段时间，也就是应该有一个数据存储。</a:t>
            </a:r>
          </a:p>
        </p:txBody>
      </p:sp>
    </p:spTree>
    <p:extLst>
      <p:ext uri="{BB962C8B-B14F-4D97-AF65-F5344CB8AC3E}">
        <p14:creationId xmlns:p14="http://schemas.microsoft.com/office/powerpoint/2010/main" val="17155505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怎样画出上述定货系统的数据流图呢？</a:t>
            </a:r>
          </a:p>
        </p:txBody>
      </p:sp>
      <p:sp>
        <p:nvSpPr>
          <p:cNvPr id="3" name="Content Placeholder 2"/>
          <p:cNvSpPr>
            <a:spLocks noGrp="1"/>
          </p:cNvSpPr>
          <p:nvPr>
            <p:ph sz="quarter" idx="13"/>
          </p:nvPr>
        </p:nvSpPr>
        <p:spPr/>
        <p:txBody>
          <a:bodyPr>
            <a:normAutofit fontScale="77500" lnSpcReduction="20000"/>
          </a:bodyPr>
          <a:lstStyle/>
          <a:p>
            <a:r>
              <a:rPr lang="zh-CN" altLang="en-US" dirty="0"/>
              <a:t>一旦把数据流图的</a:t>
            </a:r>
            <a:r>
              <a:rPr lang="en-US" altLang="zh-CN" dirty="0"/>
              <a:t>4</a:t>
            </a:r>
            <a:r>
              <a:rPr lang="zh-CN" altLang="en-US" dirty="0"/>
              <a:t>种成分都分离出来以后，就可以着手画数据流图了</a:t>
            </a:r>
            <a:r>
              <a:rPr lang="zh-CN" altLang="en-US" dirty="0" smtClean="0"/>
              <a:t>。</a:t>
            </a:r>
            <a:endParaRPr lang="en-US" altLang="zh-CN" dirty="0" smtClean="0"/>
          </a:p>
          <a:p>
            <a:r>
              <a:rPr lang="zh-CN" altLang="en-US" dirty="0"/>
              <a:t>数据流图是系统的逻辑模型</a:t>
            </a:r>
            <a:r>
              <a:rPr lang="zh-CN" altLang="en-US" dirty="0" smtClean="0"/>
              <a:t>，计</a:t>
            </a:r>
            <a:r>
              <a:rPr lang="zh-CN" altLang="en-US" dirty="0"/>
              <a:t>算机系统本质上都是把输入数据变换成输出数据。因此，任何系统的基本模型都由若干个数据源点</a:t>
            </a:r>
            <a:r>
              <a:rPr lang="en-US" altLang="zh-CN" dirty="0"/>
              <a:t>/</a:t>
            </a:r>
            <a:r>
              <a:rPr lang="zh-CN" altLang="en-US" dirty="0"/>
              <a:t>终点以及一个处理组成，这个处理就代表</a:t>
            </a:r>
            <a:r>
              <a:rPr lang="zh-CN" altLang="en-US" dirty="0" smtClean="0"/>
              <a:t>了对</a:t>
            </a:r>
            <a:r>
              <a:rPr lang="zh-CN" altLang="en-US" dirty="0"/>
              <a:t>数据加工变换的基本功能。</a:t>
            </a:r>
          </a:p>
        </p:txBody>
      </p:sp>
    </p:spTree>
    <p:extLst>
      <p:ext uri="{BB962C8B-B14F-4D97-AF65-F5344CB8AC3E}">
        <p14:creationId xmlns:p14="http://schemas.microsoft.com/office/powerpoint/2010/main" val="1116741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订货系统基本流程图</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239305" y="2754268"/>
            <a:ext cx="6561518" cy="2036674"/>
          </a:xfrm>
          <a:prstGeom prst="rect">
            <a:avLst/>
          </a:prstGeom>
        </p:spPr>
      </p:pic>
    </p:spTree>
    <p:extLst>
      <p:ext uri="{BB962C8B-B14F-4D97-AF65-F5344CB8AC3E}">
        <p14:creationId xmlns:p14="http://schemas.microsoft.com/office/powerpoint/2010/main" val="37316731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订货系统功能级数据流图</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744898" y="1757492"/>
            <a:ext cx="6701577" cy="4033707"/>
          </a:xfrm>
          <a:prstGeom prst="rect">
            <a:avLst/>
          </a:prstGeom>
        </p:spPr>
      </p:pic>
    </p:spTree>
    <p:extLst>
      <p:ext uri="{BB962C8B-B14F-4D97-AF65-F5344CB8AC3E}">
        <p14:creationId xmlns:p14="http://schemas.microsoft.com/office/powerpoint/2010/main" val="11954352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进一步细化</a:t>
            </a:r>
            <a:endParaRPr lang="zh-CN" altLang="en-US" dirty="0"/>
          </a:p>
        </p:txBody>
      </p:sp>
      <p:sp>
        <p:nvSpPr>
          <p:cNvPr id="3" name="Content Placeholder 2"/>
          <p:cNvSpPr>
            <a:spLocks noGrp="1"/>
          </p:cNvSpPr>
          <p:nvPr>
            <p:ph sz="quarter" idx="13"/>
          </p:nvPr>
        </p:nvSpPr>
        <p:spPr/>
        <p:txBody>
          <a:bodyPr>
            <a:normAutofit fontScale="77500" lnSpcReduction="20000"/>
          </a:bodyPr>
          <a:lstStyle/>
          <a:p>
            <a:r>
              <a:rPr lang="zh-CN" altLang="en-US" dirty="0"/>
              <a:t>考虑通过系统的逻辑数据</a:t>
            </a:r>
            <a:r>
              <a:rPr lang="zh-CN" altLang="en-US" dirty="0" smtClean="0"/>
              <a:t>流</a:t>
            </a:r>
            <a:endParaRPr lang="en-US" altLang="zh-CN" dirty="0" smtClean="0"/>
          </a:p>
          <a:p>
            <a:pPr lvl="1"/>
            <a:r>
              <a:rPr lang="zh-CN" altLang="en-US" dirty="0" smtClean="0"/>
              <a:t>当</a:t>
            </a:r>
            <a:r>
              <a:rPr lang="zh-CN" altLang="en-US" dirty="0"/>
              <a:t>发生一个事务时必须首先接收它</a:t>
            </a:r>
            <a:r>
              <a:rPr lang="zh-CN" altLang="en-US" dirty="0" smtClean="0"/>
              <a:t>；</a:t>
            </a:r>
            <a:endParaRPr lang="en-US" altLang="zh-CN" dirty="0" smtClean="0"/>
          </a:p>
          <a:p>
            <a:pPr lvl="1"/>
            <a:r>
              <a:rPr lang="zh-CN" altLang="en-US" dirty="0" smtClean="0"/>
              <a:t>随</a:t>
            </a:r>
            <a:r>
              <a:rPr lang="zh-CN" altLang="en-US" dirty="0"/>
              <a:t>后按照事务的内容修改库存清单</a:t>
            </a:r>
            <a:r>
              <a:rPr lang="zh-CN" altLang="en-US" dirty="0" smtClean="0"/>
              <a:t>；</a:t>
            </a:r>
            <a:endParaRPr lang="en-US" altLang="zh-CN" dirty="0" smtClean="0"/>
          </a:p>
          <a:p>
            <a:pPr lvl="1"/>
            <a:r>
              <a:rPr lang="zh-CN" altLang="en-US" dirty="0" smtClean="0"/>
              <a:t>最</a:t>
            </a:r>
            <a:r>
              <a:rPr lang="zh-CN" altLang="en-US" dirty="0"/>
              <a:t>后如果更新后的库存量少于库存量临界值时，则应该再次定货，也就是需要处理订货信息</a:t>
            </a:r>
            <a:r>
              <a:rPr lang="zh-CN" altLang="en-US" dirty="0" smtClean="0"/>
              <a:t>。</a:t>
            </a:r>
            <a:endParaRPr lang="en-US" altLang="zh-CN" dirty="0" smtClean="0"/>
          </a:p>
          <a:p>
            <a:pPr lvl="1"/>
            <a:r>
              <a:rPr lang="zh-CN" altLang="en-US" dirty="0" smtClean="0"/>
              <a:t>因</a:t>
            </a:r>
            <a:r>
              <a:rPr lang="zh-CN" altLang="en-US" dirty="0"/>
              <a:t>此，把“处理事务”这个功能分解为下述</a:t>
            </a:r>
            <a:r>
              <a:rPr lang="en-US" altLang="zh-CN" dirty="0"/>
              <a:t>3</a:t>
            </a:r>
            <a:r>
              <a:rPr lang="zh-CN" altLang="en-US" dirty="0"/>
              <a:t>个步骤，这在逻辑上是合理的：“接收事务”、“更新库存清单”和“处理订货”。</a:t>
            </a:r>
          </a:p>
        </p:txBody>
      </p:sp>
    </p:spTree>
    <p:extLst>
      <p:ext uri="{BB962C8B-B14F-4D97-AF65-F5344CB8AC3E}">
        <p14:creationId xmlns:p14="http://schemas.microsoft.com/office/powerpoint/2010/main" val="1940371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CN" altLang="en-US" dirty="0" smtClean="0"/>
              <a:t>可行性研究</a:t>
            </a:r>
            <a:endParaRPr lang="zh-CN" altLang="en-US" dirty="0"/>
          </a:p>
        </p:txBody>
      </p:sp>
      <p:sp>
        <p:nvSpPr>
          <p:cNvPr id="5" name="Subtitle 4"/>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7891937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细化后的数据流图</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197949" y="1757491"/>
            <a:ext cx="7795476" cy="4033707"/>
          </a:xfrm>
          <a:prstGeom prst="rect">
            <a:avLst/>
          </a:prstGeom>
        </p:spPr>
      </p:pic>
    </p:spTree>
    <p:extLst>
      <p:ext uri="{BB962C8B-B14F-4D97-AF65-F5344CB8AC3E}">
        <p14:creationId xmlns:p14="http://schemas.microsoft.com/office/powerpoint/2010/main" val="1747441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为什么</a:t>
            </a:r>
            <a:r>
              <a:rPr lang="zh-CN" altLang="en-US" dirty="0" smtClean="0"/>
              <a:t>不分</a:t>
            </a:r>
            <a:r>
              <a:rPr lang="zh-CN" altLang="en-US" dirty="0"/>
              <a:t>解“产生报表</a:t>
            </a:r>
            <a:r>
              <a:rPr lang="zh-CN" altLang="en-US" dirty="0" smtClean="0"/>
              <a:t>”功</a:t>
            </a:r>
            <a:r>
              <a:rPr lang="zh-CN" altLang="en-US" dirty="0"/>
              <a:t>能呢？</a:t>
            </a:r>
          </a:p>
        </p:txBody>
      </p:sp>
      <p:sp>
        <p:nvSpPr>
          <p:cNvPr id="3" name="Content Placeholder 2"/>
          <p:cNvSpPr>
            <a:spLocks noGrp="1"/>
          </p:cNvSpPr>
          <p:nvPr>
            <p:ph sz="quarter" idx="13"/>
          </p:nvPr>
        </p:nvSpPr>
        <p:spPr/>
        <p:txBody>
          <a:bodyPr>
            <a:normAutofit lnSpcReduction="10000"/>
          </a:bodyPr>
          <a:lstStyle/>
          <a:p>
            <a:r>
              <a:rPr lang="zh-CN" altLang="en-US" dirty="0"/>
              <a:t>定货报表中需要的数据在存储的定货信息中全都有，产生报表只不过是按一定顺序排列这些信息，再按一定格式打印出来。然而这些考虑纯属具体实现的细节，不应该在数据流图中表现。</a:t>
            </a:r>
          </a:p>
        </p:txBody>
      </p:sp>
    </p:spTree>
    <p:extLst>
      <p:ext uri="{BB962C8B-B14F-4D97-AF65-F5344CB8AC3E}">
        <p14:creationId xmlns:p14="http://schemas.microsoft.com/office/powerpoint/2010/main" val="540784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成分的命名</a:t>
            </a:r>
            <a:endParaRPr lang="zh-CN" altLang="en-US" dirty="0"/>
          </a:p>
        </p:txBody>
      </p:sp>
      <p:sp>
        <p:nvSpPr>
          <p:cNvPr id="3" name="Content Placeholder 2"/>
          <p:cNvSpPr>
            <a:spLocks noGrp="1"/>
          </p:cNvSpPr>
          <p:nvPr>
            <p:ph sz="quarter" idx="13"/>
          </p:nvPr>
        </p:nvSpPr>
        <p:spPr/>
        <p:txBody>
          <a:bodyPr>
            <a:normAutofit fontScale="77500" lnSpcReduction="20000"/>
          </a:bodyPr>
          <a:lstStyle/>
          <a:p>
            <a:r>
              <a:rPr lang="zh-CN" altLang="en-US" dirty="0"/>
              <a:t>为数据流（或数据存储）命名</a:t>
            </a:r>
          </a:p>
          <a:p>
            <a:pPr lvl="1"/>
            <a:r>
              <a:rPr lang="zh-CN" altLang="en-US" dirty="0" smtClean="0"/>
              <a:t>名</a:t>
            </a:r>
            <a:r>
              <a:rPr lang="zh-CN" altLang="en-US" dirty="0"/>
              <a:t>字应代表整个数据流（或数据存储）的内容，而不是仅仅反映它的某些成分。</a:t>
            </a:r>
          </a:p>
          <a:p>
            <a:pPr lvl="1"/>
            <a:r>
              <a:rPr lang="zh-CN" altLang="en-US" dirty="0" smtClean="0"/>
              <a:t>不</a:t>
            </a:r>
            <a:r>
              <a:rPr lang="zh-CN" altLang="en-US" dirty="0"/>
              <a:t>要使用空洞的、缺乏具体含义的名字（如“数据”、“信息”、“输入”之类）。</a:t>
            </a:r>
          </a:p>
          <a:p>
            <a:pPr lvl="1"/>
            <a:r>
              <a:rPr lang="zh-CN" altLang="en-US" dirty="0" smtClean="0"/>
              <a:t>如</a:t>
            </a:r>
            <a:r>
              <a:rPr lang="zh-CN" altLang="en-US" dirty="0"/>
              <a:t>果在为某个数据流（或数据存储）起名字时遇到了困难，则很可能是因为对数据流图分解不恰造成的，应该试试重新分</a:t>
            </a:r>
            <a:r>
              <a:rPr lang="zh-CN" altLang="en-US" dirty="0" smtClean="0"/>
              <a:t>解。</a:t>
            </a:r>
            <a:endParaRPr lang="zh-CN" altLang="en-US" dirty="0"/>
          </a:p>
        </p:txBody>
      </p:sp>
    </p:spTree>
    <p:extLst>
      <p:ext uri="{BB962C8B-B14F-4D97-AF65-F5344CB8AC3E}">
        <p14:creationId xmlns:p14="http://schemas.microsoft.com/office/powerpoint/2010/main" val="22379196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成分的命名</a:t>
            </a:r>
            <a:endParaRPr lang="zh-CN" altLang="en-US" dirty="0"/>
          </a:p>
        </p:txBody>
      </p:sp>
      <p:sp>
        <p:nvSpPr>
          <p:cNvPr id="3" name="Content Placeholder 2"/>
          <p:cNvSpPr>
            <a:spLocks noGrp="1"/>
          </p:cNvSpPr>
          <p:nvPr>
            <p:ph sz="quarter" idx="13"/>
          </p:nvPr>
        </p:nvSpPr>
        <p:spPr/>
        <p:txBody>
          <a:bodyPr>
            <a:normAutofit fontScale="85000" lnSpcReduction="10000"/>
          </a:bodyPr>
          <a:lstStyle/>
          <a:p>
            <a:r>
              <a:rPr lang="zh-CN" altLang="en-US" dirty="0"/>
              <a:t>为处理命名</a:t>
            </a:r>
          </a:p>
          <a:p>
            <a:pPr lvl="1"/>
            <a:r>
              <a:rPr lang="zh-CN" altLang="en-US" dirty="0" smtClean="0"/>
              <a:t>通</a:t>
            </a:r>
            <a:r>
              <a:rPr lang="zh-CN" altLang="en-US" dirty="0"/>
              <a:t>常先为数据流命名，然后再为与之相关联的处理命名</a:t>
            </a:r>
            <a:r>
              <a:rPr lang="zh-CN" altLang="en-US" dirty="0" smtClean="0"/>
              <a:t>。体</a:t>
            </a:r>
            <a:r>
              <a:rPr lang="zh-CN" altLang="en-US" dirty="0"/>
              <a:t>现了人类习惯的“由表及里”的思考过程。</a:t>
            </a:r>
          </a:p>
          <a:p>
            <a:pPr lvl="1"/>
            <a:r>
              <a:rPr lang="zh-CN" altLang="en-US" dirty="0" smtClean="0"/>
              <a:t>名</a:t>
            </a:r>
            <a:r>
              <a:rPr lang="zh-CN" altLang="en-US" dirty="0"/>
              <a:t>字应该反映整个处理的功能，而不是它的一部分功能。</a:t>
            </a:r>
          </a:p>
          <a:p>
            <a:pPr lvl="1"/>
            <a:r>
              <a:rPr lang="zh-CN" altLang="en-US" dirty="0" smtClean="0"/>
              <a:t>名</a:t>
            </a:r>
            <a:r>
              <a:rPr lang="zh-CN" altLang="en-US" dirty="0"/>
              <a:t>字最好由一个具体的及物动词加上一个具体的宾语组成。应该尽量避免使用“加工”、“处理”等空洞笼统的动词作名字</a:t>
            </a:r>
            <a:r>
              <a:rPr lang="zh-CN" altLang="en-US" dirty="0" smtClean="0"/>
              <a:t>。</a:t>
            </a:r>
            <a:endParaRPr lang="zh-CN" altLang="en-US" dirty="0"/>
          </a:p>
        </p:txBody>
      </p:sp>
    </p:spTree>
    <p:extLst>
      <p:ext uri="{BB962C8B-B14F-4D97-AF65-F5344CB8AC3E}">
        <p14:creationId xmlns:p14="http://schemas.microsoft.com/office/powerpoint/2010/main" val="42917043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成分的命名</a:t>
            </a:r>
            <a:endParaRPr lang="zh-CN" altLang="en-US" dirty="0"/>
          </a:p>
        </p:txBody>
      </p:sp>
      <p:sp>
        <p:nvSpPr>
          <p:cNvPr id="3" name="Content Placeholder 2"/>
          <p:cNvSpPr>
            <a:spLocks noGrp="1"/>
          </p:cNvSpPr>
          <p:nvPr>
            <p:ph sz="quarter" idx="13"/>
          </p:nvPr>
        </p:nvSpPr>
        <p:spPr/>
        <p:txBody>
          <a:bodyPr>
            <a:normAutofit lnSpcReduction="10000"/>
          </a:bodyPr>
          <a:lstStyle/>
          <a:p>
            <a:r>
              <a:rPr lang="zh-CN" altLang="en-US" dirty="0"/>
              <a:t>为处理命名</a:t>
            </a:r>
          </a:p>
          <a:p>
            <a:pPr lvl="1"/>
            <a:r>
              <a:rPr lang="zh-CN" altLang="en-US" dirty="0" smtClean="0"/>
              <a:t>通</a:t>
            </a:r>
            <a:r>
              <a:rPr lang="zh-CN" altLang="en-US" dirty="0"/>
              <a:t>常名字中仅包括一个动词，如果必须用两个动词才能描述整个处理的功能，则把这个处理再分解成两个处理可能更恰当些。</a:t>
            </a:r>
          </a:p>
          <a:p>
            <a:pPr lvl="1"/>
            <a:r>
              <a:rPr lang="zh-CN" altLang="en-US" dirty="0" smtClean="0"/>
              <a:t>如</a:t>
            </a:r>
            <a:r>
              <a:rPr lang="zh-CN" altLang="en-US" dirty="0"/>
              <a:t>果在为某个处理命名时遇到困难，则很可能是发现了分解不当的迹象，应考虑重新分解。</a:t>
            </a:r>
          </a:p>
        </p:txBody>
      </p:sp>
    </p:spTree>
    <p:extLst>
      <p:ext uri="{BB962C8B-B14F-4D97-AF65-F5344CB8AC3E}">
        <p14:creationId xmlns:p14="http://schemas.microsoft.com/office/powerpoint/2010/main" val="25447093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成分的命名</a:t>
            </a:r>
            <a:endParaRPr lang="zh-CN" altLang="en-US" dirty="0"/>
          </a:p>
        </p:txBody>
      </p:sp>
      <p:sp>
        <p:nvSpPr>
          <p:cNvPr id="3" name="Content Placeholder 2"/>
          <p:cNvSpPr>
            <a:spLocks noGrp="1"/>
          </p:cNvSpPr>
          <p:nvPr>
            <p:ph sz="quarter" idx="13"/>
          </p:nvPr>
        </p:nvSpPr>
        <p:spPr/>
        <p:txBody>
          <a:bodyPr>
            <a:normAutofit fontScale="77500" lnSpcReduction="20000"/>
          </a:bodyPr>
          <a:lstStyle/>
          <a:p>
            <a:r>
              <a:rPr lang="zh-CN" altLang="en-US" dirty="0"/>
              <a:t>数据源点／终点并不需要在开发目标系统的过程中设计和实现，它并不属于数据流图的核心内容，只不过是目标系统的外围环境部分（可能是人员、计算机外部设备或传感器装置</a:t>
            </a:r>
            <a:r>
              <a:rPr lang="zh-CN" altLang="en-US" dirty="0" smtClean="0"/>
              <a:t>）。</a:t>
            </a:r>
            <a:endParaRPr lang="en-US" altLang="zh-CN" dirty="0" smtClean="0"/>
          </a:p>
          <a:p>
            <a:r>
              <a:rPr lang="zh-CN" altLang="en-US" dirty="0" smtClean="0"/>
              <a:t>通</a:t>
            </a:r>
            <a:r>
              <a:rPr lang="zh-CN" altLang="en-US" dirty="0"/>
              <a:t>常，为数据源点／终点命名时采用它们在问题域中习惯使用的名字（如“采购员”、“仓库管理员”等）。</a:t>
            </a:r>
          </a:p>
        </p:txBody>
      </p:sp>
    </p:spTree>
    <p:extLst>
      <p:ext uri="{BB962C8B-B14F-4D97-AF65-F5344CB8AC3E}">
        <p14:creationId xmlns:p14="http://schemas.microsoft.com/office/powerpoint/2010/main" val="2279544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smtClean="0"/>
              <a:t>数据流图的用途</a:t>
            </a:r>
            <a:endParaRPr lang="zh-CN" altLang="en-US" dirty="0"/>
          </a:p>
        </p:txBody>
      </p:sp>
      <p:sp>
        <p:nvSpPr>
          <p:cNvPr id="3" name="Content Placeholder 2"/>
          <p:cNvSpPr>
            <a:spLocks noGrp="1"/>
          </p:cNvSpPr>
          <p:nvPr>
            <p:ph sz="quarter" idx="13"/>
          </p:nvPr>
        </p:nvSpPr>
        <p:spPr/>
        <p:txBody>
          <a:bodyPr>
            <a:normAutofit fontScale="85000" lnSpcReduction="10000"/>
          </a:bodyPr>
          <a:lstStyle/>
          <a:p>
            <a:r>
              <a:rPr lang="zh-CN" altLang="en-US" dirty="0"/>
              <a:t>画数据流图的基本目的是</a:t>
            </a:r>
            <a:r>
              <a:rPr lang="zh-CN" altLang="en-US" dirty="0">
                <a:solidFill>
                  <a:srgbClr val="C00000"/>
                </a:solidFill>
              </a:rPr>
              <a:t>利用它作为交流信息的工具</a:t>
            </a:r>
            <a:r>
              <a:rPr lang="zh-CN" altLang="en-US" dirty="0" smtClean="0"/>
              <a:t>。</a:t>
            </a:r>
            <a:endParaRPr lang="en-US" altLang="zh-CN" dirty="0" smtClean="0"/>
          </a:p>
          <a:p>
            <a:r>
              <a:rPr lang="zh-CN" altLang="en-US" dirty="0"/>
              <a:t>数据流图的另一个主要用途是</a:t>
            </a:r>
            <a:r>
              <a:rPr lang="zh-CN" altLang="en-US" dirty="0">
                <a:solidFill>
                  <a:srgbClr val="C00000"/>
                </a:solidFill>
              </a:rPr>
              <a:t>作为分析和设计的工具</a:t>
            </a:r>
            <a:r>
              <a:rPr lang="zh-CN" altLang="en-US" dirty="0"/>
              <a:t>。分析员在研究现有的系统时常用系统流程图表达他对这个系统的认识，这种描绘方法形象具体，比较容易验证它的正确</a:t>
            </a:r>
            <a:r>
              <a:rPr lang="zh-CN" altLang="en-US" dirty="0" smtClean="0"/>
              <a:t>性。</a:t>
            </a:r>
            <a:endParaRPr lang="zh-CN" altLang="en-US" dirty="0"/>
          </a:p>
        </p:txBody>
      </p:sp>
    </p:spTree>
    <p:extLst>
      <p:ext uri="{BB962C8B-B14F-4D97-AF65-F5344CB8AC3E}">
        <p14:creationId xmlns:p14="http://schemas.microsoft.com/office/powerpoint/2010/main" val="29636085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小结</a:t>
            </a:r>
            <a:endParaRPr lang="zh-CN" altLang="en-US" dirty="0"/>
          </a:p>
        </p:txBody>
      </p:sp>
      <p:sp>
        <p:nvSpPr>
          <p:cNvPr id="3" name="Content Placeholder 2"/>
          <p:cNvSpPr>
            <a:spLocks noGrp="1"/>
          </p:cNvSpPr>
          <p:nvPr>
            <p:ph sz="quarter" idx="13"/>
          </p:nvPr>
        </p:nvSpPr>
        <p:spPr/>
        <p:txBody>
          <a:bodyPr>
            <a:normAutofit/>
          </a:bodyPr>
          <a:lstStyle/>
          <a:p>
            <a:r>
              <a:rPr lang="zh-CN" altLang="en-US" dirty="0" smtClean="0"/>
              <a:t>数据流图的基本符号</a:t>
            </a:r>
            <a:endParaRPr lang="en-US" altLang="zh-CN" dirty="0" smtClean="0"/>
          </a:p>
          <a:p>
            <a:r>
              <a:rPr lang="zh-CN" altLang="en-US" dirty="0" smtClean="0"/>
              <a:t>数据流图中成分的命名</a:t>
            </a:r>
            <a:endParaRPr lang="en-US" altLang="zh-CN" dirty="0" smtClean="0"/>
          </a:p>
          <a:p>
            <a:r>
              <a:rPr lang="zh-CN" altLang="en-US" dirty="0"/>
              <a:t>数</a:t>
            </a:r>
            <a:r>
              <a:rPr lang="zh-CN" altLang="en-US" dirty="0" smtClean="0"/>
              <a:t>据流图的用途</a:t>
            </a:r>
            <a:endParaRPr lang="zh-CN" altLang="en-US" dirty="0"/>
          </a:p>
        </p:txBody>
      </p:sp>
    </p:spTree>
    <p:extLst>
      <p:ext uri="{BB962C8B-B14F-4D97-AF65-F5344CB8AC3E}">
        <p14:creationId xmlns:p14="http://schemas.microsoft.com/office/powerpoint/2010/main" val="4237442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a:t>知识</a:t>
            </a:r>
            <a:r>
              <a:rPr lang="zh-CN" altLang="en-US" dirty="0" smtClean="0"/>
              <a:t>点三：数据流图</a:t>
            </a:r>
            <a:endParaRPr lang="zh-CN" altLang="en-US" dirty="0"/>
          </a:p>
        </p:txBody>
      </p:sp>
      <p:sp>
        <p:nvSpPr>
          <p:cNvPr id="4" name="Subtitle 3"/>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317642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什么是数据流图？</a:t>
            </a:r>
            <a:endParaRPr lang="zh-CN" altLang="en-US" dirty="0"/>
          </a:p>
        </p:txBody>
      </p:sp>
      <p:sp>
        <p:nvSpPr>
          <p:cNvPr id="3" name="Content Placeholder 2"/>
          <p:cNvSpPr>
            <a:spLocks noGrp="1"/>
          </p:cNvSpPr>
          <p:nvPr>
            <p:ph sz="quarter" idx="13"/>
          </p:nvPr>
        </p:nvSpPr>
        <p:spPr/>
        <p:txBody>
          <a:bodyPr>
            <a:normAutofit/>
          </a:bodyPr>
          <a:lstStyle/>
          <a:p>
            <a:endParaRPr lang="zh-CN" alt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044243" y="1757491"/>
            <a:ext cx="6102887" cy="4033707"/>
          </a:xfrm>
          <a:prstGeom prst="rect">
            <a:avLst/>
          </a:prstGeom>
        </p:spPr>
      </p:pic>
    </p:spTree>
    <p:extLst>
      <p:ext uri="{BB962C8B-B14F-4D97-AF65-F5344CB8AC3E}">
        <p14:creationId xmlns:p14="http://schemas.microsoft.com/office/powerpoint/2010/main" val="683921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什么是数据流图？</a:t>
            </a:r>
            <a:endParaRPr lang="zh-CN" altLang="en-US" dirty="0"/>
          </a:p>
        </p:txBody>
      </p:sp>
      <p:sp>
        <p:nvSpPr>
          <p:cNvPr id="3" name="Content Placeholder 2"/>
          <p:cNvSpPr>
            <a:spLocks noGrp="1"/>
          </p:cNvSpPr>
          <p:nvPr>
            <p:ph sz="quarter" idx="13"/>
          </p:nvPr>
        </p:nvSpPr>
        <p:spPr/>
        <p:txBody>
          <a:bodyPr>
            <a:normAutofit fontScale="92500" lnSpcReduction="20000"/>
          </a:bodyPr>
          <a:lstStyle/>
          <a:p>
            <a:r>
              <a:rPr lang="zh-CN" altLang="en-US" dirty="0"/>
              <a:t>数据流图（</a:t>
            </a:r>
            <a:r>
              <a:rPr lang="en-US" altLang="zh-CN" dirty="0">
                <a:solidFill>
                  <a:srgbClr val="C00000"/>
                </a:solidFill>
              </a:rPr>
              <a:t>DFD</a:t>
            </a:r>
            <a:r>
              <a:rPr lang="zh-CN" altLang="en-US" dirty="0"/>
              <a:t>）是一种图形化技术，它描绘</a:t>
            </a:r>
            <a:r>
              <a:rPr lang="zh-CN" altLang="en-US" dirty="0">
                <a:solidFill>
                  <a:srgbClr val="C00000"/>
                </a:solidFill>
              </a:rPr>
              <a:t>信息流</a:t>
            </a:r>
            <a:r>
              <a:rPr lang="zh-CN" altLang="en-US" dirty="0"/>
              <a:t>和</a:t>
            </a:r>
            <a:r>
              <a:rPr lang="zh-CN" altLang="en-US" dirty="0">
                <a:solidFill>
                  <a:srgbClr val="C00000"/>
                </a:solidFill>
              </a:rPr>
              <a:t>数据</a:t>
            </a:r>
            <a:r>
              <a:rPr lang="zh-CN" altLang="en-US" dirty="0"/>
              <a:t>从输入移动到输出的过程中所经受的变换</a:t>
            </a:r>
            <a:r>
              <a:rPr lang="zh-CN" altLang="en-US" dirty="0" smtClean="0"/>
              <a:t>。</a:t>
            </a:r>
            <a:endParaRPr lang="en-US" altLang="zh-CN" dirty="0" smtClean="0"/>
          </a:p>
          <a:p>
            <a:r>
              <a:rPr lang="zh-CN" altLang="en-US" dirty="0" smtClean="0"/>
              <a:t>在</a:t>
            </a:r>
            <a:r>
              <a:rPr lang="zh-CN" altLang="en-US" dirty="0"/>
              <a:t>数据流图中没有任何具体的物理部件，它只是描绘数据在软件中流动和被处理的逻辑过程。</a:t>
            </a:r>
          </a:p>
        </p:txBody>
      </p:sp>
    </p:spTree>
    <p:extLst>
      <p:ext uri="{BB962C8B-B14F-4D97-AF65-F5344CB8AC3E}">
        <p14:creationId xmlns:p14="http://schemas.microsoft.com/office/powerpoint/2010/main" val="40379916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数据流图基本符号</a:t>
            </a:r>
            <a:endParaRPr lang="zh-CN" altLang="en-US" dirty="0"/>
          </a:p>
        </p:txBody>
      </p:sp>
      <p:sp>
        <p:nvSpPr>
          <p:cNvPr id="3" name="Content Placeholder 2"/>
          <p:cNvSpPr>
            <a:spLocks noGrp="1"/>
          </p:cNvSpPr>
          <p:nvPr>
            <p:ph sz="quarter" idx="13"/>
          </p:nvPr>
        </p:nvSpPr>
        <p:spPr/>
        <p:txBody>
          <a:bodyPr>
            <a:normAutofit fontScale="85000" lnSpcReduction="10000"/>
          </a:bodyPr>
          <a:lstStyle/>
          <a:p>
            <a:r>
              <a:rPr lang="zh-CN" altLang="en-US" dirty="0">
                <a:solidFill>
                  <a:srgbClr val="C00000"/>
                </a:solidFill>
              </a:rPr>
              <a:t>正方形</a:t>
            </a:r>
            <a:r>
              <a:rPr lang="zh-CN" altLang="en-US" dirty="0"/>
              <a:t>（或立方体</a:t>
            </a:r>
            <a:r>
              <a:rPr lang="zh-CN" altLang="en-US" dirty="0" smtClean="0"/>
              <a:t>）：表</a:t>
            </a:r>
            <a:r>
              <a:rPr lang="zh-CN" altLang="en-US" dirty="0"/>
              <a:t>示数据的源点或终点</a:t>
            </a:r>
            <a:r>
              <a:rPr lang="zh-CN" altLang="en-US" dirty="0" smtClean="0"/>
              <a:t>；</a:t>
            </a:r>
            <a:endParaRPr lang="en-US" altLang="zh-CN" dirty="0" smtClean="0"/>
          </a:p>
          <a:p>
            <a:r>
              <a:rPr lang="zh-CN" altLang="en-US" dirty="0" smtClean="0">
                <a:solidFill>
                  <a:srgbClr val="C00000"/>
                </a:solidFill>
              </a:rPr>
              <a:t>圆</a:t>
            </a:r>
            <a:r>
              <a:rPr lang="zh-CN" altLang="en-US" dirty="0">
                <a:solidFill>
                  <a:srgbClr val="C00000"/>
                </a:solidFill>
              </a:rPr>
              <a:t>角矩形</a:t>
            </a:r>
            <a:r>
              <a:rPr lang="zh-CN" altLang="en-US" dirty="0"/>
              <a:t>（或圆形</a:t>
            </a:r>
            <a:r>
              <a:rPr lang="zh-CN" altLang="en-US" dirty="0" smtClean="0"/>
              <a:t>）：代</a:t>
            </a:r>
            <a:r>
              <a:rPr lang="zh-CN" altLang="en-US" dirty="0"/>
              <a:t>表变换数据的处理</a:t>
            </a:r>
            <a:r>
              <a:rPr lang="zh-CN" altLang="en-US" dirty="0" smtClean="0"/>
              <a:t>；</a:t>
            </a:r>
            <a:endParaRPr lang="en-US" altLang="zh-CN" dirty="0" smtClean="0"/>
          </a:p>
          <a:p>
            <a:r>
              <a:rPr lang="zh-CN" altLang="en-US" dirty="0" smtClean="0">
                <a:solidFill>
                  <a:srgbClr val="C00000"/>
                </a:solidFill>
              </a:rPr>
              <a:t>开</a:t>
            </a:r>
            <a:r>
              <a:rPr lang="zh-CN" altLang="en-US" dirty="0">
                <a:solidFill>
                  <a:srgbClr val="C00000"/>
                </a:solidFill>
              </a:rPr>
              <a:t>口矩形</a:t>
            </a:r>
            <a:r>
              <a:rPr lang="zh-CN" altLang="en-US" dirty="0"/>
              <a:t>（或两条平行横线</a:t>
            </a:r>
            <a:r>
              <a:rPr lang="zh-CN" altLang="en-US" dirty="0" smtClean="0"/>
              <a:t>）：代</a:t>
            </a:r>
            <a:r>
              <a:rPr lang="zh-CN" altLang="en-US" dirty="0"/>
              <a:t>表数据存储</a:t>
            </a:r>
            <a:r>
              <a:rPr lang="zh-CN" altLang="en-US" dirty="0" smtClean="0"/>
              <a:t>；</a:t>
            </a:r>
            <a:endParaRPr lang="en-US" altLang="zh-CN" dirty="0" smtClean="0"/>
          </a:p>
          <a:p>
            <a:r>
              <a:rPr lang="zh-CN" altLang="en-US" dirty="0" smtClean="0">
                <a:solidFill>
                  <a:srgbClr val="C00000"/>
                </a:solidFill>
              </a:rPr>
              <a:t>箭头</a:t>
            </a:r>
            <a:r>
              <a:rPr lang="zh-CN" altLang="en-US" dirty="0" smtClean="0"/>
              <a:t>：表</a:t>
            </a:r>
            <a:r>
              <a:rPr lang="zh-CN" altLang="en-US" dirty="0"/>
              <a:t>示数据流，即特定数据的流动方向。</a:t>
            </a:r>
          </a:p>
        </p:txBody>
      </p:sp>
    </p:spTree>
    <p:extLst>
      <p:ext uri="{BB962C8B-B14F-4D97-AF65-F5344CB8AC3E}">
        <p14:creationId xmlns:p14="http://schemas.microsoft.com/office/powerpoint/2010/main" val="2056030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数据流图基本符号</a:t>
            </a:r>
            <a:endParaRPr lang="zh-CN" altLang="en-US" dirty="0"/>
          </a:p>
        </p:txBody>
      </p:sp>
      <p:sp>
        <p:nvSpPr>
          <p:cNvPr id="3" name="Content Placeholder 2"/>
          <p:cNvSpPr>
            <a:spLocks noGrp="1"/>
          </p:cNvSpPr>
          <p:nvPr>
            <p:ph sz="quarter" idx="13"/>
          </p:nvPr>
        </p:nvSpPr>
        <p:spPr/>
        <p:txBody>
          <a:bodyPr>
            <a:normAutofit fontScale="85000" lnSpcReduction="10000"/>
          </a:bodyPr>
          <a:lstStyle/>
          <a:p>
            <a:r>
              <a:rPr lang="zh-CN" altLang="en-US" dirty="0"/>
              <a:t>正方形（或立方体</a:t>
            </a:r>
            <a:r>
              <a:rPr lang="zh-CN" altLang="en-US" dirty="0" smtClean="0"/>
              <a:t>）：表</a:t>
            </a:r>
            <a:r>
              <a:rPr lang="zh-CN" altLang="en-US" dirty="0"/>
              <a:t>示数据的源点或终点</a:t>
            </a:r>
            <a:r>
              <a:rPr lang="zh-CN" altLang="en-US" dirty="0" smtClean="0"/>
              <a:t>；</a:t>
            </a:r>
            <a:endParaRPr lang="en-US" altLang="zh-CN" dirty="0" smtClean="0"/>
          </a:p>
          <a:p>
            <a:r>
              <a:rPr lang="zh-CN" altLang="en-US" dirty="0" smtClean="0"/>
              <a:t>圆</a:t>
            </a:r>
            <a:r>
              <a:rPr lang="zh-CN" altLang="en-US" dirty="0"/>
              <a:t>角矩形（或圆形</a:t>
            </a:r>
            <a:r>
              <a:rPr lang="zh-CN" altLang="en-US" dirty="0" smtClean="0"/>
              <a:t>）：代</a:t>
            </a:r>
            <a:r>
              <a:rPr lang="zh-CN" altLang="en-US" dirty="0"/>
              <a:t>表变换数据的处理</a:t>
            </a:r>
            <a:r>
              <a:rPr lang="zh-CN" altLang="en-US" dirty="0" smtClean="0"/>
              <a:t>；</a:t>
            </a:r>
            <a:endParaRPr lang="en-US" altLang="zh-CN" dirty="0" smtClean="0"/>
          </a:p>
          <a:p>
            <a:r>
              <a:rPr lang="zh-CN" altLang="en-US" dirty="0" smtClean="0"/>
              <a:t>开</a:t>
            </a:r>
            <a:r>
              <a:rPr lang="zh-CN" altLang="en-US" dirty="0"/>
              <a:t>口矩形（或两条平行横线</a:t>
            </a:r>
            <a:r>
              <a:rPr lang="zh-CN" altLang="en-US" dirty="0" smtClean="0"/>
              <a:t>）：代</a:t>
            </a:r>
            <a:r>
              <a:rPr lang="zh-CN" altLang="en-US" dirty="0"/>
              <a:t>表数据存储</a:t>
            </a:r>
            <a:r>
              <a:rPr lang="zh-CN" altLang="en-US" dirty="0" smtClean="0"/>
              <a:t>；</a:t>
            </a:r>
            <a:endParaRPr lang="en-US" altLang="zh-CN" dirty="0" smtClean="0"/>
          </a:p>
          <a:p>
            <a:r>
              <a:rPr lang="zh-CN" altLang="en-US" dirty="0" smtClean="0"/>
              <a:t>箭头：表</a:t>
            </a:r>
            <a:r>
              <a:rPr lang="zh-CN" altLang="en-US" dirty="0"/>
              <a:t>示数据流，即特定数据的流动方向。</a:t>
            </a:r>
          </a:p>
        </p:txBody>
      </p:sp>
      <p:sp>
        <p:nvSpPr>
          <p:cNvPr id="4" name="Cloud Callout 3"/>
          <p:cNvSpPr/>
          <p:nvPr/>
        </p:nvSpPr>
        <p:spPr>
          <a:xfrm>
            <a:off x="2034861" y="5009882"/>
            <a:ext cx="4198514" cy="1481070"/>
          </a:xfrm>
          <a:prstGeom prst="cloudCallout">
            <a:avLst>
              <a:gd name="adj1" fmla="val -49840"/>
              <a:gd name="adj2" fmla="val -737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sz="2400" dirty="0" smtClean="0"/>
              <a:t>数</a:t>
            </a:r>
            <a:r>
              <a:rPr lang="zh-CN" altLang="zh-CN" sz="2400" dirty="0"/>
              <a:t>据流与程序流程图中用箭头表示的控制有本质不</a:t>
            </a:r>
            <a:r>
              <a:rPr lang="zh-CN" altLang="zh-CN" sz="2400" dirty="0" smtClean="0"/>
              <a:t>同</a:t>
            </a:r>
            <a:endParaRPr lang="zh-CN" altLang="en-US" sz="2400" dirty="0"/>
          </a:p>
        </p:txBody>
      </p:sp>
    </p:spTree>
    <p:extLst>
      <p:ext uri="{BB962C8B-B14F-4D97-AF65-F5344CB8AC3E}">
        <p14:creationId xmlns:p14="http://schemas.microsoft.com/office/powerpoint/2010/main" val="2100767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数据流图附加符号</a:t>
            </a:r>
            <a:endParaRPr lang="zh-CN" altLang="en-US" dirty="0"/>
          </a:p>
        </p:txBody>
      </p:sp>
      <p:sp>
        <p:nvSpPr>
          <p:cNvPr id="6" name="Content Placeholder 5"/>
          <p:cNvSpPr>
            <a:spLocks noGrp="1"/>
          </p:cNvSpPr>
          <p:nvPr>
            <p:ph sz="quarter" idx="13"/>
          </p:nvPr>
        </p:nvSpPr>
        <p:spPr/>
        <p:txBody>
          <a:bodyPr/>
          <a:lstStyle/>
          <a:p>
            <a:endParaRPr lang="zh-CN" altLang="en-US"/>
          </a:p>
        </p:txBody>
      </p:sp>
      <p:sp>
        <p:nvSpPr>
          <p:cNvPr id="7" name="Content Placeholder 6"/>
          <p:cNvSpPr>
            <a:spLocks noGrp="1"/>
          </p:cNvSpPr>
          <p:nvPr>
            <p:ph sz="quarter" idx="14"/>
          </p:nvPr>
        </p:nvSpPr>
        <p:spPr/>
        <p:txBody>
          <a:bodyPr>
            <a:normAutofit fontScale="77500" lnSpcReduction="20000"/>
          </a:bodyPr>
          <a:lstStyle/>
          <a:p>
            <a:r>
              <a:rPr lang="zh-CN" altLang="en-US" dirty="0"/>
              <a:t>星号（*）表示数据流</a:t>
            </a:r>
            <a:r>
              <a:rPr lang="zh-CN" altLang="en-US" dirty="0" smtClean="0"/>
              <a:t>之间是</a:t>
            </a:r>
            <a:r>
              <a:rPr lang="zh-CN" altLang="en-US" dirty="0"/>
              <a:t>“与”关系（同时存在</a:t>
            </a:r>
            <a:r>
              <a:rPr lang="zh-CN" altLang="en-US" dirty="0" smtClean="0"/>
              <a:t>）；</a:t>
            </a:r>
            <a:endParaRPr lang="en-US" altLang="zh-CN" dirty="0" smtClean="0"/>
          </a:p>
          <a:p>
            <a:r>
              <a:rPr lang="zh-CN" altLang="en-US" dirty="0" smtClean="0"/>
              <a:t>加</a:t>
            </a:r>
            <a:r>
              <a:rPr lang="zh-CN" altLang="en-US" dirty="0"/>
              <a:t>号（</a:t>
            </a:r>
            <a:r>
              <a:rPr lang="en-US" altLang="zh-CN" dirty="0"/>
              <a:t>+</a:t>
            </a:r>
            <a:r>
              <a:rPr lang="zh-CN" altLang="en-US" dirty="0"/>
              <a:t>）表示“或”关系</a:t>
            </a:r>
            <a:r>
              <a:rPr lang="zh-CN" altLang="en-US" dirty="0" smtClean="0"/>
              <a:t>；</a:t>
            </a:r>
            <a:endParaRPr lang="en-US" altLang="zh-CN" dirty="0" smtClean="0"/>
          </a:p>
          <a:p>
            <a:r>
              <a:rPr lang="zh-CN" altLang="en-US" dirty="0" smtClean="0"/>
              <a:t>⊕</a:t>
            </a:r>
            <a:r>
              <a:rPr lang="zh-CN" altLang="en-US" dirty="0"/>
              <a:t>号表示只能从中选一个（互斥的关系）。</a:t>
            </a: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913773" y="1689100"/>
            <a:ext cx="4791567" cy="5168900"/>
          </a:xfrm>
          <a:prstGeom prst="rect">
            <a:avLst/>
          </a:prstGeom>
        </p:spPr>
      </p:pic>
    </p:spTree>
    <p:extLst>
      <p:ext uri="{BB962C8B-B14F-4D97-AF65-F5344CB8AC3E}">
        <p14:creationId xmlns:p14="http://schemas.microsoft.com/office/powerpoint/2010/main" val="3309917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相关说明</a:t>
            </a:r>
            <a:endParaRPr lang="zh-CN" altLang="en-US" dirty="0"/>
          </a:p>
        </p:txBody>
      </p:sp>
      <p:sp>
        <p:nvSpPr>
          <p:cNvPr id="3" name="Content Placeholder 2"/>
          <p:cNvSpPr>
            <a:spLocks noGrp="1"/>
          </p:cNvSpPr>
          <p:nvPr>
            <p:ph sz="quarter" idx="13"/>
          </p:nvPr>
        </p:nvSpPr>
        <p:spPr/>
        <p:txBody>
          <a:bodyPr>
            <a:normAutofit fontScale="92500" lnSpcReduction="20000"/>
          </a:bodyPr>
          <a:lstStyle/>
          <a:p>
            <a:r>
              <a:rPr lang="zh-CN" altLang="en-US" dirty="0"/>
              <a:t>处理并不一定是一个程序。一个处理框可以代表</a:t>
            </a:r>
            <a:r>
              <a:rPr lang="zh-CN" altLang="en-US" dirty="0">
                <a:solidFill>
                  <a:srgbClr val="C00000"/>
                </a:solidFill>
              </a:rPr>
              <a:t>一系列程序</a:t>
            </a:r>
            <a:r>
              <a:rPr lang="zh-CN" altLang="en-US" dirty="0" smtClean="0"/>
              <a:t>、</a:t>
            </a:r>
            <a:r>
              <a:rPr lang="zh-CN" altLang="en-US" dirty="0" smtClean="0">
                <a:solidFill>
                  <a:srgbClr val="C00000"/>
                </a:solidFill>
              </a:rPr>
              <a:t>单个程序</a:t>
            </a:r>
            <a:r>
              <a:rPr lang="zh-CN" altLang="en-US" dirty="0" smtClean="0"/>
              <a:t>或者</a:t>
            </a:r>
            <a:r>
              <a:rPr lang="zh-CN" altLang="en-US" dirty="0" smtClean="0">
                <a:solidFill>
                  <a:srgbClr val="C00000"/>
                </a:solidFill>
              </a:rPr>
              <a:t>程序的一个模块</a:t>
            </a:r>
            <a:r>
              <a:rPr lang="zh-CN" altLang="en-US" dirty="0" smtClean="0"/>
              <a:t>。</a:t>
            </a:r>
            <a:endParaRPr lang="en-US" altLang="zh-CN" dirty="0" smtClean="0"/>
          </a:p>
          <a:p>
            <a:r>
              <a:rPr lang="zh-CN" altLang="en-US" dirty="0"/>
              <a:t>一个数据存储也并不等同于一个文件，它可以表示</a:t>
            </a:r>
            <a:r>
              <a:rPr lang="zh-CN" altLang="en-US" dirty="0">
                <a:solidFill>
                  <a:srgbClr val="C00000"/>
                </a:solidFill>
              </a:rPr>
              <a:t>一个文件</a:t>
            </a:r>
            <a:r>
              <a:rPr lang="zh-CN" altLang="en-US" dirty="0"/>
              <a:t>、</a:t>
            </a:r>
            <a:r>
              <a:rPr lang="zh-CN" altLang="en-US" dirty="0">
                <a:solidFill>
                  <a:srgbClr val="C00000"/>
                </a:solidFill>
              </a:rPr>
              <a:t>文件的一部分</a:t>
            </a:r>
            <a:r>
              <a:rPr lang="zh-CN" altLang="en-US" dirty="0"/>
              <a:t>、数据库的</a:t>
            </a:r>
            <a:r>
              <a:rPr lang="zh-CN" altLang="en-US" dirty="0">
                <a:solidFill>
                  <a:srgbClr val="C00000"/>
                </a:solidFill>
              </a:rPr>
              <a:t>元素或记录的一部分</a:t>
            </a:r>
            <a:r>
              <a:rPr lang="zh-CN" altLang="en-US" dirty="0" smtClean="0"/>
              <a:t>等。</a:t>
            </a:r>
            <a:endParaRPr lang="zh-CN" altLang="en-US" dirty="0"/>
          </a:p>
        </p:txBody>
      </p:sp>
    </p:spTree>
    <p:extLst>
      <p:ext uri="{BB962C8B-B14F-4D97-AF65-F5344CB8AC3E}">
        <p14:creationId xmlns:p14="http://schemas.microsoft.com/office/powerpoint/2010/main" val="2859111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203</TotalTime>
  <Words>2235</Words>
  <Application>Microsoft Office PowerPoint</Application>
  <PresentationFormat>Widescreen</PresentationFormat>
  <Paragraphs>86</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黑体</vt:lpstr>
      <vt:lpstr>宋体</vt:lpstr>
      <vt:lpstr>Arial</vt:lpstr>
      <vt:lpstr>Calibri</vt:lpstr>
      <vt:lpstr>Droplet</vt:lpstr>
      <vt:lpstr>软件工程</vt:lpstr>
      <vt:lpstr>可行性研究</vt:lpstr>
      <vt:lpstr>知识点三：数据流图</vt:lpstr>
      <vt:lpstr>什么是数据流图？</vt:lpstr>
      <vt:lpstr>什么是数据流图？</vt:lpstr>
      <vt:lpstr>数据流图基本符号</vt:lpstr>
      <vt:lpstr>数据流图基本符号</vt:lpstr>
      <vt:lpstr>数据流图附加符号</vt:lpstr>
      <vt:lpstr>相关说明</vt:lpstr>
      <vt:lpstr>相关说明</vt:lpstr>
      <vt:lpstr>举例</vt:lpstr>
      <vt:lpstr>怎样画出上述定货系统的数据流图呢？</vt:lpstr>
      <vt:lpstr>怎样画出上述定货系统的数据流图呢？</vt:lpstr>
      <vt:lpstr>怎样画出上述定货系统的数据流图呢？</vt:lpstr>
      <vt:lpstr>怎样画出上述定货系统的数据流图呢？</vt:lpstr>
      <vt:lpstr>怎样画出上述定货系统的数据流图呢？</vt:lpstr>
      <vt:lpstr>订货系统基本流程图</vt:lpstr>
      <vt:lpstr>订货系统功能级数据流图</vt:lpstr>
      <vt:lpstr>进一步细化</vt:lpstr>
      <vt:lpstr>细化后的数据流图</vt:lpstr>
      <vt:lpstr>为什么不分解“产生报表”功能呢？</vt:lpstr>
      <vt:lpstr>成分的命名</vt:lpstr>
      <vt:lpstr>成分的命名</vt:lpstr>
      <vt:lpstr>成分的命名</vt:lpstr>
      <vt:lpstr>成分的命名</vt:lpstr>
      <vt:lpstr>数据流图的用途</vt:lpstr>
      <vt:lpstr>小结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软件工程</dc:title>
  <dc:creator>family</dc:creator>
  <cp:lastModifiedBy>family</cp:lastModifiedBy>
  <cp:revision>53</cp:revision>
  <dcterms:created xsi:type="dcterms:W3CDTF">2017-07-27T06:26:01Z</dcterms:created>
  <dcterms:modified xsi:type="dcterms:W3CDTF">2017-07-31T09:47:24Z</dcterms:modified>
</cp:coreProperties>
</file>