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1" r:id="rId1"/>
  </p:sldMasterIdLst>
  <p:sldIdLst>
    <p:sldId id="256" r:id="rId2"/>
    <p:sldId id="258" r:id="rId3"/>
    <p:sldId id="263" r:id="rId4"/>
    <p:sldId id="257" r:id="rId5"/>
    <p:sldId id="292" r:id="rId6"/>
    <p:sldId id="293" r:id="rId7"/>
    <p:sldId id="294" r:id="rId8"/>
    <p:sldId id="296" r:id="rId9"/>
    <p:sldId id="297" r:id="rId10"/>
    <p:sldId id="291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1340945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6419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4175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7016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2245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451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918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8864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615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57492"/>
            <a:ext cx="10363826" cy="4033707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4711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533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453417"/>
            <a:ext cx="10364451" cy="101978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89100"/>
            <a:ext cx="5106026" cy="4102099"/>
          </a:xfrm>
        </p:spPr>
        <p:txBody>
          <a:bodyPr/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1689100"/>
            <a:ext cx="5105400" cy="4102099"/>
          </a:xfrm>
        </p:spPr>
        <p:txBody>
          <a:bodyPr/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4056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428017"/>
            <a:ext cx="10364451" cy="1142901"/>
          </a:xfrm>
        </p:spPr>
        <p:txBody>
          <a:bodyPr/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7" y="1687142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89973" y="2533488"/>
            <a:ext cx="5106027" cy="2740187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83998" y="1687142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199" y="2536500"/>
            <a:ext cx="5105401" cy="2740187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357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6898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2216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759746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82329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004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326417"/>
            <a:ext cx="10364451" cy="1138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1757493"/>
            <a:ext cx="10364452" cy="4033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071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  <p:sldLayoutId id="2147484055" r:id="rId4"/>
    <p:sldLayoutId id="2147484056" r:id="rId5"/>
    <p:sldLayoutId id="2147484057" r:id="rId6"/>
    <p:sldLayoutId id="2147484058" r:id="rId7"/>
    <p:sldLayoutId id="2147484059" r:id="rId8"/>
    <p:sldLayoutId id="2147484060" r:id="rId9"/>
    <p:sldLayoutId id="2147484061" r:id="rId10"/>
    <p:sldLayoutId id="2147484062" r:id="rId11"/>
    <p:sldLayoutId id="2147484063" r:id="rId12"/>
    <p:sldLayoutId id="2147484064" r:id="rId13"/>
    <p:sldLayoutId id="2147484065" r:id="rId14"/>
    <p:sldLayoutId id="2147484066" r:id="rId15"/>
    <p:sldLayoutId id="2147484067" r:id="rId16"/>
    <p:sldLayoutId id="2147484068" r:id="rId1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800" kern="1200" cap="all" baseline="0">
          <a:solidFill>
            <a:schemeClr val="tx1"/>
          </a:solidFill>
          <a:effectLst/>
          <a:latin typeface="+mj-ea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4400" kern="1200" cap="all" baseline="0">
          <a:solidFill>
            <a:schemeClr val="tx1"/>
          </a:solidFill>
          <a:effectLst/>
          <a:latin typeface="+mj-ea"/>
          <a:ea typeface="+mj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3600" kern="1200" cap="all" baseline="0">
          <a:solidFill>
            <a:schemeClr val="tx1"/>
          </a:solidFill>
          <a:effectLst/>
          <a:latin typeface="+mj-ea"/>
          <a:ea typeface="+mj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3200" kern="1200" cap="all" baseline="0">
          <a:solidFill>
            <a:schemeClr val="tx1"/>
          </a:solidFill>
          <a:effectLst/>
          <a:latin typeface="+mj-ea"/>
          <a:ea typeface="+mj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j-ea"/>
          <a:ea typeface="+mj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j-ea"/>
          <a:ea typeface="+mj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7200" dirty="0" smtClean="0"/>
              <a:t>软件工程</a:t>
            </a:r>
            <a:endParaRPr lang="zh-CN" alt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601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小结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数据字典的组成</a:t>
            </a:r>
            <a:endParaRPr lang="en-US" altLang="zh-CN" dirty="0" smtClean="0"/>
          </a:p>
          <a:p>
            <a:r>
              <a:rPr lang="zh-CN" altLang="en-US" dirty="0" smtClean="0"/>
              <a:t>数据</a:t>
            </a:r>
            <a:r>
              <a:rPr lang="zh-CN" altLang="en-US" dirty="0"/>
              <a:t>字</a:t>
            </a:r>
            <a:r>
              <a:rPr lang="zh-CN" altLang="en-US" dirty="0" smtClean="0"/>
              <a:t>典的用途</a:t>
            </a:r>
            <a:endParaRPr lang="en-US" altLang="zh-CN" dirty="0" smtClean="0"/>
          </a:p>
          <a:p>
            <a:r>
              <a:rPr lang="zh-CN" altLang="en-US"/>
              <a:t>数</a:t>
            </a:r>
            <a:r>
              <a:rPr lang="zh-CN" altLang="en-US" smtClean="0"/>
              <a:t>据字典的实现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744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可行性研究</a:t>
            </a:r>
            <a:endParaRPr lang="zh-CN" alt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8919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知识</a:t>
            </a:r>
            <a:r>
              <a:rPr lang="zh-CN" altLang="en-US" dirty="0" smtClean="0"/>
              <a:t>点四：数据字典</a:t>
            </a:r>
            <a:endParaRPr lang="zh-CN" alt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642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什么是数据字典？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数据字典是关于</a:t>
            </a:r>
            <a:r>
              <a:rPr lang="zh-CN" altLang="en-US" dirty="0">
                <a:solidFill>
                  <a:srgbClr val="C00000"/>
                </a:solidFill>
              </a:rPr>
              <a:t>数据的信息的集合</a:t>
            </a:r>
            <a:r>
              <a:rPr lang="zh-CN" altLang="en-US" dirty="0"/>
              <a:t>，也就是对数据流图中包含的所有元素的定义的集合。</a:t>
            </a:r>
          </a:p>
          <a:p>
            <a:r>
              <a:rPr lang="zh-CN" altLang="en-US" dirty="0" smtClean="0"/>
              <a:t>数</a:t>
            </a:r>
            <a:r>
              <a:rPr lang="zh-CN" altLang="en-US" dirty="0"/>
              <a:t>据字典的作</a:t>
            </a:r>
            <a:r>
              <a:rPr lang="zh-CN" altLang="en-US" dirty="0" smtClean="0"/>
              <a:t>用是</a:t>
            </a:r>
            <a:r>
              <a:rPr lang="zh-CN" altLang="en-US" dirty="0"/>
              <a:t>在软件分析和设计的过程中给人提供关于数据的描述信息。</a:t>
            </a:r>
          </a:p>
          <a:p>
            <a:r>
              <a:rPr lang="zh-CN" altLang="en-US" dirty="0" smtClean="0">
                <a:solidFill>
                  <a:srgbClr val="C00000"/>
                </a:solidFill>
              </a:rPr>
              <a:t>数</a:t>
            </a:r>
            <a:r>
              <a:rPr lang="zh-CN" altLang="en-US" dirty="0">
                <a:solidFill>
                  <a:srgbClr val="C00000"/>
                </a:solidFill>
              </a:rPr>
              <a:t>据流图和数据字典共同构成系统的逻辑模型</a:t>
            </a:r>
            <a:r>
              <a:rPr lang="zh-CN" altLang="en-US" dirty="0"/>
              <a:t>，没有数据字典数据流图就不严格，然而没有数据流图数据字典也难于发挥作用。</a:t>
            </a:r>
          </a:p>
        </p:txBody>
      </p:sp>
    </p:spTree>
    <p:extLst>
      <p:ext uri="{BB962C8B-B14F-4D97-AF65-F5344CB8AC3E}">
        <p14:creationId xmlns:p14="http://schemas.microsoft.com/office/powerpoint/2010/main" val="68392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数据字典的组成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数据流</a:t>
            </a:r>
          </a:p>
          <a:p>
            <a:r>
              <a:rPr lang="zh-CN" altLang="en-US" dirty="0" smtClean="0"/>
              <a:t>数</a:t>
            </a:r>
            <a:r>
              <a:rPr lang="zh-CN" altLang="en-US" dirty="0"/>
              <a:t>据流分量（即数据元素）</a:t>
            </a:r>
          </a:p>
          <a:p>
            <a:r>
              <a:rPr lang="zh-CN" altLang="en-US" dirty="0" smtClean="0"/>
              <a:t>数</a:t>
            </a:r>
            <a:r>
              <a:rPr lang="zh-CN" altLang="en-US" dirty="0"/>
              <a:t>据存储</a:t>
            </a:r>
          </a:p>
          <a:p>
            <a:r>
              <a:rPr lang="zh-CN" altLang="en-US" dirty="0" smtClean="0"/>
              <a:t>处理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36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数据字典的其他信息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CN" altLang="en-US" dirty="0"/>
              <a:t>一般信</a:t>
            </a:r>
            <a:r>
              <a:rPr lang="zh-CN" altLang="en-US" dirty="0" smtClean="0"/>
              <a:t>息：名</a:t>
            </a:r>
            <a:r>
              <a:rPr lang="zh-CN" altLang="en-US" dirty="0"/>
              <a:t>字，别名，描述等</a:t>
            </a:r>
            <a:r>
              <a:rPr lang="zh-CN" altLang="en-US" dirty="0" smtClean="0"/>
              <a:t>等</a:t>
            </a:r>
            <a:endParaRPr lang="en-US" altLang="zh-CN" dirty="0" smtClean="0"/>
          </a:p>
          <a:p>
            <a:r>
              <a:rPr lang="zh-CN" altLang="en-US" dirty="0" smtClean="0"/>
              <a:t>定义：数</a:t>
            </a:r>
            <a:r>
              <a:rPr lang="zh-CN" altLang="en-US" dirty="0"/>
              <a:t>据类型，长度，结构等</a:t>
            </a:r>
            <a:r>
              <a:rPr lang="zh-CN" altLang="en-US" dirty="0" smtClean="0"/>
              <a:t>等</a:t>
            </a:r>
            <a:endParaRPr lang="en-US" altLang="zh-CN" dirty="0" smtClean="0"/>
          </a:p>
          <a:p>
            <a:r>
              <a:rPr lang="zh-CN" altLang="en-US" dirty="0" smtClean="0"/>
              <a:t>使</a:t>
            </a:r>
            <a:r>
              <a:rPr lang="zh-CN" altLang="en-US" dirty="0"/>
              <a:t>用特</a:t>
            </a:r>
            <a:r>
              <a:rPr lang="zh-CN" altLang="en-US" dirty="0" smtClean="0"/>
              <a:t>点：值</a:t>
            </a:r>
            <a:r>
              <a:rPr lang="zh-CN" altLang="en-US" dirty="0"/>
              <a:t>的范围，使用频率，使用方式</a:t>
            </a:r>
            <a:r>
              <a:rPr lang="en-US" altLang="zh-CN" dirty="0"/>
              <a:t>——</a:t>
            </a:r>
            <a:r>
              <a:rPr lang="zh-CN" altLang="en-US" dirty="0"/>
              <a:t>输入、输出、本地，条件值等</a:t>
            </a:r>
            <a:r>
              <a:rPr lang="zh-CN" altLang="en-US" dirty="0" smtClean="0"/>
              <a:t>等</a:t>
            </a:r>
            <a:endParaRPr lang="en-US" altLang="zh-CN" dirty="0" smtClean="0"/>
          </a:p>
          <a:p>
            <a:r>
              <a:rPr lang="zh-CN" altLang="en-US" dirty="0" smtClean="0"/>
              <a:t>控</a:t>
            </a:r>
            <a:r>
              <a:rPr lang="zh-CN" altLang="en-US" dirty="0"/>
              <a:t>制信</a:t>
            </a:r>
            <a:r>
              <a:rPr lang="zh-CN" altLang="en-US" dirty="0" smtClean="0"/>
              <a:t>息：来</a:t>
            </a:r>
            <a:r>
              <a:rPr lang="zh-CN" altLang="en-US" dirty="0"/>
              <a:t>源，用户，使用它的程序，改变权，使用权等</a:t>
            </a:r>
            <a:r>
              <a:rPr lang="zh-CN" altLang="en-US" dirty="0" smtClean="0"/>
              <a:t>等</a:t>
            </a:r>
            <a:endParaRPr lang="en-US" altLang="zh-CN" dirty="0" smtClean="0"/>
          </a:p>
          <a:p>
            <a:r>
              <a:rPr lang="zh-CN" altLang="en-US" dirty="0" smtClean="0"/>
              <a:t>分</a:t>
            </a:r>
            <a:r>
              <a:rPr lang="zh-CN" altLang="en-US" dirty="0"/>
              <a:t>组信</a:t>
            </a:r>
            <a:r>
              <a:rPr lang="zh-CN" altLang="en-US" dirty="0" smtClean="0"/>
              <a:t>息：父</a:t>
            </a:r>
            <a:r>
              <a:rPr lang="zh-CN" altLang="en-US" dirty="0"/>
              <a:t>结构，从属结构，物理位置</a:t>
            </a:r>
            <a:r>
              <a:rPr lang="en-US" altLang="zh-CN" dirty="0"/>
              <a:t>——</a:t>
            </a:r>
            <a:r>
              <a:rPr lang="zh-CN" altLang="en-US" dirty="0"/>
              <a:t>记录、文件和数据库等</a:t>
            </a:r>
            <a:r>
              <a:rPr lang="zh-CN" altLang="en-US" dirty="0" smtClean="0"/>
              <a:t>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080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定义数据的方法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由数据元素组成数据的方式只有下述三种基本类型：</a:t>
            </a:r>
          </a:p>
          <a:p>
            <a:pPr lvl="1"/>
            <a:r>
              <a:rPr lang="zh-CN" altLang="en-US" dirty="0" smtClean="0"/>
              <a:t>顺</a:t>
            </a:r>
            <a:r>
              <a:rPr lang="zh-CN" altLang="en-US" dirty="0"/>
              <a:t>序 即以确定次序连接两个或多个分量；</a:t>
            </a:r>
          </a:p>
          <a:p>
            <a:pPr lvl="1"/>
            <a:r>
              <a:rPr lang="zh-CN" altLang="en-US" dirty="0" smtClean="0"/>
              <a:t>选</a:t>
            </a:r>
            <a:r>
              <a:rPr lang="zh-CN" altLang="en-US" dirty="0"/>
              <a:t>择 即从两个或多个可能的元素中选取一个；</a:t>
            </a:r>
          </a:p>
          <a:p>
            <a:pPr lvl="1"/>
            <a:r>
              <a:rPr lang="zh-CN" altLang="en-US" dirty="0" smtClean="0"/>
              <a:t>重</a:t>
            </a:r>
            <a:r>
              <a:rPr lang="zh-CN" altLang="en-US" dirty="0"/>
              <a:t>复 即把指定的分量重复零次或多次。</a:t>
            </a:r>
          </a:p>
        </p:txBody>
      </p:sp>
    </p:spTree>
    <p:extLst>
      <p:ext uri="{BB962C8B-B14F-4D97-AF65-F5344CB8AC3E}">
        <p14:creationId xmlns:p14="http://schemas.microsoft.com/office/powerpoint/2010/main" val="151529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数据字典的用途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CN" altLang="en-US" dirty="0"/>
              <a:t>数据字典最重要的用途是作为分析阶段的工具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数据字典中包含</a:t>
            </a:r>
            <a:r>
              <a:rPr lang="zh-CN" altLang="en-US" dirty="0" smtClean="0"/>
              <a:t>的每个</a:t>
            </a:r>
            <a:r>
              <a:rPr lang="zh-CN" altLang="en-US" dirty="0"/>
              <a:t>数据元素的控制信息是很有价值的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C00000"/>
                </a:solidFill>
              </a:rPr>
              <a:t>数</a:t>
            </a:r>
            <a:r>
              <a:rPr lang="zh-CN" altLang="en-US" dirty="0">
                <a:solidFill>
                  <a:srgbClr val="C00000"/>
                </a:solidFill>
              </a:rPr>
              <a:t>据字典是开发数据库的第一步</a:t>
            </a:r>
            <a:r>
              <a:rPr lang="zh-CN" altLang="en-US" dirty="0"/>
              <a:t>，而且是很有价值的一步。</a:t>
            </a:r>
          </a:p>
        </p:txBody>
      </p:sp>
    </p:spTree>
    <p:extLst>
      <p:ext uri="{BB962C8B-B14F-4D97-AF65-F5344CB8AC3E}">
        <p14:creationId xmlns:p14="http://schemas.microsoft.com/office/powerpoint/2010/main" val="113307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数据字典的实现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目前，数据字典几乎总是作为</a:t>
            </a:r>
            <a:r>
              <a:rPr lang="en-US" altLang="zh-CN" dirty="0"/>
              <a:t>CASE“</a:t>
            </a:r>
            <a:r>
              <a:rPr lang="zh-CN" altLang="en-US" dirty="0"/>
              <a:t>结构化分析与设计上具”的一部分实现的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在</a:t>
            </a:r>
            <a:r>
              <a:rPr lang="zh-CN" altLang="en-US" dirty="0"/>
              <a:t>开发大型软件系统的过程中，数据字典的规模和复杂程度迅速增加，人工维护数据字典几乎是不可能的。</a:t>
            </a:r>
          </a:p>
        </p:txBody>
      </p:sp>
    </p:spTree>
    <p:extLst>
      <p:ext uri="{BB962C8B-B14F-4D97-AF65-F5344CB8AC3E}">
        <p14:creationId xmlns:p14="http://schemas.microsoft.com/office/powerpoint/2010/main" val="355070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215</TotalTime>
  <Words>589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黑体</vt:lpstr>
      <vt:lpstr>宋体</vt:lpstr>
      <vt:lpstr>Arial</vt:lpstr>
      <vt:lpstr>Calibri</vt:lpstr>
      <vt:lpstr>Droplet</vt:lpstr>
      <vt:lpstr>软件工程</vt:lpstr>
      <vt:lpstr>可行性研究</vt:lpstr>
      <vt:lpstr>知识点四：数据字典</vt:lpstr>
      <vt:lpstr>什么是数据字典？</vt:lpstr>
      <vt:lpstr>数据字典的组成</vt:lpstr>
      <vt:lpstr>数据字典的其他信息</vt:lpstr>
      <vt:lpstr>定义数据的方法</vt:lpstr>
      <vt:lpstr>数据字典的用途</vt:lpstr>
      <vt:lpstr>数据字典的实现</vt:lpstr>
      <vt:lpstr>小结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软件工程</dc:title>
  <dc:creator>family</dc:creator>
  <cp:lastModifiedBy>family</cp:lastModifiedBy>
  <cp:revision>59</cp:revision>
  <dcterms:created xsi:type="dcterms:W3CDTF">2017-07-27T06:26:01Z</dcterms:created>
  <dcterms:modified xsi:type="dcterms:W3CDTF">2017-07-31T09:52:42Z</dcterms:modified>
</cp:coreProperties>
</file>