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291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2017/7/31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自动估计成本技术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采用自动估计成本的软件工具可以减轻人的劳动，并且使得估计的结果更客观。</a:t>
            </a:r>
          </a:p>
        </p:txBody>
      </p:sp>
    </p:spTree>
    <p:extLst>
      <p:ext uri="{BB962C8B-B14F-4D97-AF65-F5344CB8AC3E}">
        <p14:creationId xmlns:p14="http://schemas.microsoft.com/office/powerpoint/2010/main" val="3058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货币的时间价值</a:t>
            </a:r>
          </a:p>
          <a:p>
            <a:pPr lvl="1"/>
            <a:r>
              <a:rPr lang="zh-CN" altLang="en-US" dirty="0" smtClean="0"/>
              <a:t>通</a:t>
            </a:r>
            <a:r>
              <a:rPr lang="zh-CN" altLang="en-US" dirty="0"/>
              <a:t>常用利率的形式表示货币的时间价值。假设年利率</a:t>
            </a:r>
            <a:r>
              <a:rPr lang="zh-CN" altLang="en-US" dirty="0" smtClean="0"/>
              <a:t>为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，</a:t>
            </a:r>
            <a:r>
              <a:rPr lang="zh-CN" altLang="en-US" dirty="0"/>
              <a:t>如果现在存入</a:t>
            </a:r>
            <a:r>
              <a:rPr lang="en-US" altLang="zh-CN" dirty="0"/>
              <a:t>P</a:t>
            </a:r>
            <a:r>
              <a:rPr lang="zh-CN" altLang="en-US" dirty="0"/>
              <a:t>元，则</a:t>
            </a:r>
            <a:r>
              <a:rPr lang="en-US" altLang="zh-CN" dirty="0"/>
              <a:t>n</a:t>
            </a:r>
            <a:r>
              <a:rPr lang="zh-CN" altLang="en-US" dirty="0"/>
              <a:t>年后可以得到的钱</a:t>
            </a:r>
            <a:r>
              <a:rPr lang="zh-CN" altLang="en-US" dirty="0" smtClean="0"/>
              <a:t>数</a:t>
            </a:r>
            <a:r>
              <a:rPr lang="en-US" altLang="zh-CN" dirty="0"/>
              <a:t>F</a:t>
            </a:r>
            <a:r>
              <a:rPr lang="zh-CN" altLang="en-US" dirty="0" smtClean="0"/>
              <a:t>为</a:t>
            </a:r>
            <a:r>
              <a:rPr lang="zh-CN" altLang="en-US" dirty="0"/>
              <a:t>：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415" y="4576830"/>
            <a:ext cx="2496422" cy="102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货币的时间价值</a:t>
            </a:r>
          </a:p>
          <a:p>
            <a:pPr lvl="1"/>
            <a:r>
              <a:rPr lang="zh-CN" altLang="en-US" dirty="0"/>
              <a:t>反之，如果</a:t>
            </a:r>
            <a:r>
              <a:rPr lang="en-US" altLang="zh-CN" dirty="0"/>
              <a:t>n</a:t>
            </a:r>
            <a:r>
              <a:rPr lang="zh-CN" altLang="en-US" dirty="0"/>
              <a:t>年后能收入</a:t>
            </a:r>
            <a:r>
              <a:rPr lang="en-US" altLang="zh-CN" dirty="0"/>
              <a:t>F</a:t>
            </a:r>
            <a:r>
              <a:rPr lang="zh-CN" altLang="en-US" dirty="0"/>
              <a:t>元钱，那么这些钱的现在价值</a:t>
            </a:r>
            <a:r>
              <a:rPr lang="zh-CN" altLang="en-US" dirty="0" smtClean="0"/>
              <a:t>是：</a:t>
            </a:r>
            <a:endParaRPr lang="zh-CN" alt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23" y="4293494"/>
            <a:ext cx="2640907" cy="92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投资回收期</a:t>
            </a:r>
          </a:p>
          <a:p>
            <a:pPr lvl="1"/>
            <a:r>
              <a:rPr lang="zh-CN" altLang="en-US" dirty="0" smtClean="0"/>
              <a:t>通</a:t>
            </a:r>
            <a:r>
              <a:rPr lang="zh-CN" altLang="en-US" dirty="0"/>
              <a:t>常用投资回收期衡量一项开发工程的价值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所</a:t>
            </a:r>
            <a:r>
              <a:rPr lang="zh-CN" altLang="en-US" dirty="0"/>
              <a:t>谓投资回收期就是使累计的经济效益等于最初投资所需要的时间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投</a:t>
            </a:r>
            <a:r>
              <a:rPr lang="zh-CN" altLang="en-US" dirty="0"/>
              <a:t>资回收期越短就能越快获得利润，因此这项工程也就越值得投资。</a:t>
            </a:r>
          </a:p>
        </p:txBody>
      </p:sp>
    </p:spTree>
    <p:extLst>
      <p:ext uri="{BB962C8B-B14F-4D97-AF65-F5344CB8AC3E}">
        <p14:creationId xmlns:p14="http://schemas.microsoft.com/office/powerpoint/2010/main" val="23176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投资回收期</a:t>
            </a:r>
          </a:p>
          <a:p>
            <a:pPr lvl="1"/>
            <a:r>
              <a:rPr lang="zh-CN" altLang="en-US" dirty="0"/>
              <a:t>修改库存清单系统两年以后可以节省</a:t>
            </a:r>
            <a:r>
              <a:rPr lang="en-US" altLang="zh-CN" dirty="0"/>
              <a:t>4225.12</a:t>
            </a:r>
            <a:r>
              <a:rPr lang="zh-CN" altLang="en-US" dirty="0"/>
              <a:t>元，比最初的投资（</a:t>
            </a:r>
            <a:r>
              <a:rPr lang="en-US" altLang="zh-CN" dirty="0"/>
              <a:t>5000</a:t>
            </a:r>
            <a:r>
              <a:rPr lang="zh-CN" altLang="en-US" dirty="0"/>
              <a:t>元）还少</a:t>
            </a:r>
            <a:r>
              <a:rPr lang="en-US" altLang="zh-CN" dirty="0"/>
              <a:t>774.88</a:t>
            </a:r>
            <a:r>
              <a:rPr lang="zh-CN" altLang="en-US" dirty="0"/>
              <a:t>元，第三年以后将再节省</a:t>
            </a:r>
            <a:r>
              <a:rPr lang="en-US" altLang="zh-CN" dirty="0"/>
              <a:t>1779.45</a:t>
            </a:r>
            <a:r>
              <a:rPr lang="zh-CN" altLang="en-US" dirty="0"/>
              <a:t>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774.88/1779.45=0.44</a:t>
            </a:r>
          </a:p>
          <a:p>
            <a:pPr lvl="1"/>
            <a:r>
              <a:rPr lang="zh-CN" altLang="en-US" dirty="0" smtClean="0"/>
              <a:t>投</a:t>
            </a:r>
            <a:r>
              <a:rPr lang="zh-CN" altLang="en-US" dirty="0"/>
              <a:t>资回收期是</a:t>
            </a:r>
            <a:r>
              <a:rPr lang="en-US" altLang="zh-CN" dirty="0"/>
              <a:t>2.44</a:t>
            </a:r>
            <a:r>
              <a:rPr lang="zh-CN" altLang="en-US" dirty="0"/>
              <a:t>年。</a:t>
            </a:r>
          </a:p>
        </p:txBody>
      </p:sp>
    </p:spTree>
    <p:extLst>
      <p:ext uri="{BB962C8B-B14F-4D97-AF65-F5344CB8AC3E}">
        <p14:creationId xmlns:p14="http://schemas.microsoft.com/office/powerpoint/2010/main" val="4184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纯收入</a:t>
            </a:r>
          </a:p>
          <a:p>
            <a:pPr lvl="1"/>
            <a:r>
              <a:rPr lang="zh-CN" altLang="en-US" dirty="0" smtClean="0"/>
              <a:t>衡</a:t>
            </a:r>
            <a:r>
              <a:rPr lang="zh-CN" altLang="en-US" dirty="0"/>
              <a:t>量工程价值的另一项经济指标是工程的纯收</a:t>
            </a:r>
            <a:r>
              <a:rPr lang="zh-CN" altLang="en-US" dirty="0" smtClean="0"/>
              <a:t>入。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zh-CN" altLang="en-US" dirty="0"/>
              <a:t>整个生命周期之内系统的</a:t>
            </a:r>
            <a:r>
              <a:rPr lang="zh-CN" altLang="en-US" dirty="0">
                <a:solidFill>
                  <a:srgbClr val="C00000"/>
                </a:solidFill>
              </a:rPr>
              <a:t>累计经济效益</a:t>
            </a:r>
            <a:r>
              <a:rPr lang="zh-CN" altLang="en-US" dirty="0"/>
              <a:t>（折合成现在值）</a:t>
            </a:r>
            <a:r>
              <a:rPr lang="zh-CN" altLang="en-US" dirty="0">
                <a:solidFill>
                  <a:srgbClr val="C00000"/>
                </a:solidFill>
              </a:rPr>
              <a:t>与投资之差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</a:t>
            </a:r>
            <a:r>
              <a:rPr lang="zh-CN" altLang="en-US" dirty="0"/>
              <a:t>相当于比较投资开发一个软件系统和把钱存在银行中（或贷给其他企业）这两种方案的优劣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53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纯收入</a:t>
            </a:r>
          </a:p>
          <a:p>
            <a:pPr lvl="1"/>
            <a:r>
              <a:rPr lang="zh-CN" altLang="en-US" dirty="0" smtClean="0"/>
              <a:t>如</a:t>
            </a:r>
            <a:r>
              <a:rPr lang="zh-CN" altLang="en-US" dirty="0"/>
              <a:t>果</a:t>
            </a:r>
            <a:r>
              <a:rPr lang="zh-CN" altLang="en-US" dirty="0">
                <a:solidFill>
                  <a:srgbClr val="C00000"/>
                </a:solidFill>
              </a:rPr>
              <a:t>纯收入为零</a:t>
            </a:r>
            <a:r>
              <a:rPr lang="zh-CN" altLang="en-US" dirty="0"/>
              <a:t>，则工程的预期效益和在银行存款一样，但是开发一个系统要冒风险，因此从经济观点看这项工程可能是不值得投资的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</a:t>
            </a:r>
            <a:r>
              <a:rPr lang="zh-CN" altLang="en-US" dirty="0"/>
              <a:t>果</a:t>
            </a:r>
            <a:r>
              <a:rPr lang="zh-CN" altLang="en-US" dirty="0">
                <a:solidFill>
                  <a:srgbClr val="C00000"/>
                </a:solidFill>
              </a:rPr>
              <a:t>纯收入小于零</a:t>
            </a:r>
            <a:r>
              <a:rPr lang="zh-CN" altLang="en-US" dirty="0"/>
              <a:t>，那么这项工程显然不值得投资。</a:t>
            </a:r>
          </a:p>
        </p:txBody>
      </p:sp>
    </p:spTree>
    <p:extLst>
      <p:ext uri="{BB962C8B-B14F-4D97-AF65-F5344CB8AC3E}">
        <p14:creationId xmlns:p14="http://schemas.microsoft.com/office/powerpoint/2010/main" val="6617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投资回收率</a:t>
            </a:r>
          </a:p>
          <a:p>
            <a:pPr lvl="1"/>
            <a:r>
              <a:rPr lang="zh-CN" altLang="en-US" dirty="0" smtClean="0"/>
              <a:t>把</a:t>
            </a:r>
            <a:r>
              <a:rPr lang="zh-CN" altLang="en-US" dirty="0"/>
              <a:t>资金存入银行或贷给其他企业能够获得利息，通常用年利率衡量利息多少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用投资回收率衡</a:t>
            </a:r>
            <a:r>
              <a:rPr lang="zh-CN" altLang="en-US" dirty="0"/>
              <a:t>量投资效益的大小，并且可以把它和年利率相比较，在衡量工程的经济效益时，它是最重要的参考数据。</a:t>
            </a:r>
          </a:p>
        </p:txBody>
      </p:sp>
    </p:spTree>
    <p:extLst>
      <p:ext uri="{BB962C8B-B14F-4D97-AF65-F5344CB8AC3E}">
        <p14:creationId xmlns:p14="http://schemas.microsoft.com/office/powerpoint/2010/main" val="6115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投资回收</a:t>
            </a:r>
            <a:r>
              <a:rPr lang="zh-CN" altLang="en-US" dirty="0" smtClean="0"/>
              <a:t>率</a:t>
            </a:r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i="1" dirty="0"/>
              <a:t>P</a:t>
            </a:r>
            <a:r>
              <a:rPr lang="zh-CN" altLang="en-US" dirty="0"/>
              <a:t>是现在的投资额；</a:t>
            </a:r>
            <a:r>
              <a:rPr lang="en-US" altLang="zh-CN" i="1" dirty="0"/>
              <a:t>F</a:t>
            </a:r>
            <a:r>
              <a:rPr lang="en-US" altLang="zh-CN" i="1" baseline="-25000" dirty="0"/>
              <a:t>i</a:t>
            </a:r>
            <a:r>
              <a:rPr lang="zh-CN" altLang="en-US" dirty="0"/>
              <a:t>是第</a:t>
            </a:r>
            <a:r>
              <a:rPr lang="en-US" altLang="zh-CN" i="1" dirty="0" err="1"/>
              <a:t>i</a:t>
            </a:r>
            <a:r>
              <a:rPr lang="zh-CN" altLang="en-US" dirty="0"/>
              <a:t>年年底的效益（</a:t>
            </a:r>
            <a:r>
              <a:rPr lang="en-US" altLang="zh-CN" i="1" dirty="0" err="1"/>
              <a:t>i</a:t>
            </a:r>
            <a:r>
              <a:rPr lang="en-US" altLang="zh-CN" dirty="0"/>
              <a:t>=1</a:t>
            </a:r>
            <a:r>
              <a:rPr lang="zh-CN" altLang="en-US" dirty="0"/>
              <a:t>，</a:t>
            </a:r>
            <a:r>
              <a:rPr lang="en-US" altLang="zh-CN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altLang="zh-CN" i="1" dirty="0"/>
              <a:t>n</a:t>
            </a:r>
            <a:r>
              <a:rPr lang="zh-CN" altLang="en-US" dirty="0"/>
              <a:t>）；</a:t>
            </a:r>
            <a:r>
              <a:rPr lang="en-US" altLang="zh-CN" i="1" dirty="0"/>
              <a:t>n</a:t>
            </a:r>
            <a:r>
              <a:rPr lang="zh-CN" altLang="en-US" dirty="0"/>
              <a:t>是系统的使用寿命；</a:t>
            </a:r>
            <a:r>
              <a:rPr lang="en-US" altLang="zh-CN" i="1" dirty="0"/>
              <a:t>j</a:t>
            </a:r>
            <a:r>
              <a:rPr lang="zh-CN" altLang="en-US" dirty="0"/>
              <a:t>是投资回收率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55" y="2691751"/>
            <a:ext cx="5578699" cy="84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成本</a:t>
            </a:r>
            <a:r>
              <a:rPr lang="en-US" altLang="zh-CN" dirty="0" smtClean="0"/>
              <a:t>/</a:t>
            </a:r>
            <a:r>
              <a:rPr lang="zh-CN" altLang="en-US" dirty="0" smtClean="0"/>
              <a:t>分析的目的</a:t>
            </a:r>
            <a:endParaRPr lang="en-US" altLang="zh-CN" dirty="0" smtClean="0"/>
          </a:p>
          <a:p>
            <a:r>
              <a:rPr lang="zh-CN" altLang="en-US" dirty="0" smtClean="0"/>
              <a:t>成本估计的方法</a:t>
            </a:r>
            <a:endParaRPr lang="en-US" altLang="zh-CN" dirty="0" smtClean="0"/>
          </a:p>
          <a:p>
            <a:r>
              <a:rPr lang="zh-CN" altLang="en-US" smtClean="0"/>
              <a:t>成本分析的方法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74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可行性研究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知识</a:t>
            </a:r>
            <a:r>
              <a:rPr lang="zh-CN" altLang="en-US" dirty="0" smtClean="0"/>
              <a:t>点五：成本</a:t>
            </a:r>
            <a:r>
              <a:rPr lang="en-US" altLang="zh-CN" dirty="0" smtClean="0"/>
              <a:t>/</a:t>
            </a:r>
            <a:r>
              <a:rPr lang="zh-CN" altLang="en-US" dirty="0" smtClean="0"/>
              <a:t>效益分析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目的是什么？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成本／效益分析的目</a:t>
            </a:r>
            <a:r>
              <a:rPr lang="zh-CN" altLang="en-US" dirty="0" smtClean="0"/>
              <a:t>的是</a:t>
            </a:r>
            <a:r>
              <a:rPr lang="zh-CN" altLang="en-US" dirty="0"/>
              <a:t>要从经济角度分析开发一个特定的新系统</a:t>
            </a:r>
            <a:r>
              <a:rPr lang="zh-CN" altLang="en-US" dirty="0">
                <a:solidFill>
                  <a:srgbClr val="C00000"/>
                </a:solidFill>
              </a:rPr>
              <a:t>是否划算</a:t>
            </a:r>
            <a:r>
              <a:rPr lang="zh-CN" altLang="en-US" dirty="0"/>
              <a:t>，从而帮助客户组织的负责人正确地作出</a:t>
            </a:r>
            <a:r>
              <a:rPr lang="zh-CN" altLang="en-US" dirty="0">
                <a:solidFill>
                  <a:srgbClr val="C00000"/>
                </a:solidFill>
              </a:rPr>
              <a:t>是否投资</a:t>
            </a:r>
            <a:r>
              <a:rPr lang="zh-CN" altLang="en-US" dirty="0"/>
              <a:t>于这项开发工程的决定。</a:t>
            </a:r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成本估计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软件开发成本主要表现为人力消耗（乘以平均工资则得到开发费用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 smtClean="0"/>
              <a:t>成</a:t>
            </a:r>
            <a:r>
              <a:rPr lang="zh-CN" altLang="en-US" dirty="0"/>
              <a:t>本估计不是精确的科学，因此应该使用几种不同的估计技术以便相互校验。</a:t>
            </a:r>
          </a:p>
        </p:txBody>
      </p:sp>
    </p:spTree>
    <p:extLst>
      <p:ext uri="{BB962C8B-B14F-4D97-AF65-F5344CB8AC3E}">
        <p14:creationId xmlns:p14="http://schemas.microsoft.com/office/powerpoint/2010/main" val="29002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代码行技术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代码行技术是比较简单的定量估算方法，它把开发每个</a:t>
            </a:r>
            <a:r>
              <a:rPr lang="zh-CN" altLang="en-US" dirty="0">
                <a:solidFill>
                  <a:srgbClr val="C00000"/>
                </a:solidFill>
              </a:rPr>
              <a:t>软件功能的成本</a:t>
            </a:r>
            <a:r>
              <a:rPr lang="zh-CN" altLang="en-US" dirty="0"/>
              <a:t>和实现这个</a:t>
            </a:r>
            <a:r>
              <a:rPr lang="zh-CN" altLang="en-US" dirty="0">
                <a:solidFill>
                  <a:srgbClr val="C00000"/>
                </a:solidFill>
              </a:rPr>
              <a:t>功能需要用的源代码行数</a:t>
            </a:r>
            <a:r>
              <a:rPr lang="zh-CN" altLang="en-US" dirty="0"/>
              <a:t>联系起来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通</a:t>
            </a:r>
            <a:r>
              <a:rPr lang="zh-CN" altLang="en-US" dirty="0"/>
              <a:t>常根据经验和历史数据估计实现一个功能需要的源程序行数。当有以往开发类似工程的历史数据可供参考时，这个方法是非常有效的。</a:t>
            </a:r>
          </a:p>
        </p:txBody>
      </p:sp>
    </p:spTree>
    <p:extLst>
      <p:ext uri="{BB962C8B-B14F-4D97-AF65-F5344CB8AC3E}">
        <p14:creationId xmlns:p14="http://schemas.microsoft.com/office/powerpoint/2010/main" val="8345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代码行技术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一旦估计出源代码行数以后，用每行代码的平均成本乘以行数就可以确定软件的成本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每</a:t>
            </a:r>
            <a:r>
              <a:rPr lang="zh-CN" altLang="en-US" dirty="0"/>
              <a:t>行代码的平均成本主要取决于软件的复杂程度和工资水平。</a:t>
            </a:r>
          </a:p>
        </p:txBody>
      </p:sp>
    </p:spTree>
    <p:extLst>
      <p:ext uri="{BB962C8B-B14F-4D97-AF65-F5344CB8AC3E}">
        <p14:creationId xmlns:p14="http://schemas.microsoft.com/office/powerpoint/2010/main" val="40942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任务分解技术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这种方法首先把软件开发工程分解为若干个相对独立的任务。再分别估计每个单独的开发任务的成本，最后累加起来得出软件开发工程的总成本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估</a:t>
            </a:r>
            <a:r>
              <a:rPr lang="zh-CN" altLang="en-US" dirty="0"/>
              <a:t>计每个任务的成本时，通常先估计完成该项任务需要用的</a:t>
            </a:r>
            <a:r>
              <a:rPr lang="zh-CN" altLang="en-US" dirty="0">
                <a:solidFill>
                  <a:srgbClr val="C00000"/>
                </a:solidFill>
              </a:rPr>
              <a:t>人力</a:t>
            </a:r>
            <a:r>
              <a:rPr lang="zh-CN" altLang="en-US" dirty="0"/>
              <a:t>（以人月为单位），再</a:t>
            </a:r>
            <a:r>
              <a:rPr lang="zh-CN" altLang="en-US" dirty="0">
                <a:solidFill>
                  <a:srgbClr val="C00000"/>
                </a:solidFill>
              </a:rPr>
              <a:t>乘以每人每月的平均工资</a:t>
            </a:r>
            <a:r>
              <a:rPr lang="zh-CN" altLang="en-US" dirty="0"/>
              <a:t>而得出每个任务的成本。</a:t>
            </a:r>
          </a:p>
        </p:txBody>
      </p:sp>
    </p:spTree>
    <p:extLst>
      <p:ext uri="{BB962C8B-B14F-4D97-AF65-F5344CB8AC3E}">
        <p14:creationId xmlns:p14="http://schemas.microsoft.com/office/powerpoint/2010/main" val="33067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任务分解技术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最常用的办法是按开发阶段划分任务。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2738"/>
              </p:ext>
            </p:extLst>
          </p:nvPr>
        </p:nvGraphicFramePr>
        <p:xfrm>
          <a:off x="3839445" y="2631013"/>
          <a:ext cx="5188645" cy="345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1335"/>
                <a:gridCol w="2527310"/>
              </a:tblGrid>
              <a:tr h="48723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</a:rPr>
                        <a:t>任务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</a:rPr>
                        <a:t>人力（</a:t>
                      </a:r>
                      <a:r>
                        <a:rPr lang="en-US" sz="2400" kern="0" dirty="0">
                          <a:effectLst/>
                        </a:rPr>
                        <a:t>%</a:t>
                      </a:r>
                      <a:r>
                        <a:rPr lang="zh-CN" sz="2400" kern="0" dirty="0">
                          <a:effectLst/>
                        </a:rPr>
                        <a:t>）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可行性研究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需求分析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设计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25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编码和单元测试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20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综合测试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40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94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2400" kern="0">
                          <a:effectLst/>
                        </a:rPr>
                        <a:t>总计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100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256</TotalTime>
  <Words>1200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黑体</vt:lpstr>
      <vt:lpstr>宋体</vt:lpstr>
      <vt:lpstr>Arial</vt:lpstr>
      <vt:lpstr>Calibri</vt:lpstr>
      <vt:lpstr>Droplet</vt:lpstr>
      <vt:lpstr>软件工程</vt:lpstr>
      <vt:lpstr>可行性研究</vt:lpstr>
      <vt:lpstr>知识点五：成本/效益分析</vt:lpstr>
      <vt:lpstr>目的是什么？</vt:lpstr>
      <vt:lpstr>成本估计</vt:lpstr>
      <vt:lpstr>代码行技术</vt:lpstr>
      <vt:lpstr>代码行技术</vt:lpstr>
      <vt:lpstr>任务分解技术</vt:lpstr>
      <vt:lpstr>任务分解技术</vt:lpstr>
      <vt:lpstr>自动估计成本技术</vt:lpstr>
      <vt:lpstr>分析方法</vt:lpstr>
      <vt:lpstr>分析方法</vt:lpstr>
      <vt:lpstr>分析方法</vt:lpstr>
      <vt:lpstr>分析方法</vt:lpstr>
      <vt:lpstr>分析方法</vt:lpstr>
      <vt:lpstr>分析方法</vt:lpstr>
      <vt:lpstr>分析方法</vt:lpstr>
      <vt:lpstr>分析方法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73</cp:revision>
  <dcterms:created xsi:type="dcterms:W3CDTF">2017-07-27T06:26:01Z</dcterms:created>
  <dcterms:modified xsi:type="dcterms:W3CDTF">2017-07-31T10:06:05Z</dcterms:modified>
</cp:coreProperties>
</file>