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1" r:id="rId1"/>
  </p:sldMasterIdLst>
  <p:sldIdLst>
    <p:sldId id="256" r:id="rId2"/>
    <p:sldId id="258" r:id="rId3"/>
    <p:sldId id="263" r:id="rId4"/>
    <p:sldId id="257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291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34094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41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175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016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245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5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18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864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1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7492"/>
            <a:ext cx="10363826" cy="403370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711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53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453417"/>
            <a:ext cx="10364451" cy="101978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89100"/>
            <a:ext cx="5106026" cy="4102099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1689100"/>
            <a:ext cx="5105400" cy="4102099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05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428017"/>
            <a:ext cx="10364451" cy="1142901"/>
          </a:xfrm>
        </p:spPr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7" y="1687142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89973" y="2533488"/>
            <a:ext cx="5106027" cy="274018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3998" y="1687142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199" y="2536500"/>
            <a:ext cx="5105401" cy="2740187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898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21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5974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232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04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326417"/>
            <a:ext cx="10364451" cy="1138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757493"/>
            <a:ext cx="10364452" cy="4033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28D51CF-EA96-44EF-98B3-9718BD91E1B4}" type="datetimeFigureOut">
              <a:rPr lang="zh-CN" altLang="en-US" smtClean="0"/>
              <a:t>2017/7/31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BFCF60-A0D8-4348-BD45-6E3D5ABF4C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71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  <p:sldLayoutId id="2147484064" r:id="rId13"/>
    <p:sldLayoutId id="2147484065" r:id="rId14"/>
    <p:sldLayoutId id="2147484066" r:id="rId15"/>
    <p:sldLayoutId id="2147484067" r:id="rId16"/>
    <p:sldLayoutId id="2147484068" r:id="rId1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baseline="0">
          <a:solidFill>
            <a:schemeClr val="tx1"/>
          </a:solidFill>
          <a:effectLst/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4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36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32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软件工程</a:t>
            </a:r>
            <a:endParaRPr lang="zh-CN" alt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0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自动估计成本技术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采用自动估计成本的软件工具可以减轻人的劳动，并且使得估计的结果更客观。</a:t>
            </a:r>
          </a:p>
        </p:txBody>
      </p:sp>
    </p:spTree>
    <p:extLst>
      <p:ext uri="{BB962C8B-B14F-4D97-AF65-F5344CB8AC3E}">
        <p14:creationId xmlns:p14="http://schemas.microsoft.com/office/powerpoint/2010/main" val="3058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货币的时间价值</a:t>
            </a:r>
          </a:p>
          <a:p>
            <a:pPr lvl="1"/>
            <a:r>
              <a:rPr lang="zh-CN" altLang="en-US" dirty="0" smtClean="0"/>
              <a:t>通</a:t>
            </a:r>
            <a:r>
              <a:rPr lang="zh-CN" altLang="en-US" dirty="0"/>
              <a:t>常用利率的形式表示货币的时间价值。假设年利率</a:t>
            </a:r>
            <a:r>
              <a:rPr lang="zh-CN" altLang="en-US" dirty="0" smtClean="0"/>
              <a:t>为</a:t>
            </a:r>
            <a:r>
              <a:rPr lang="en-US" altLang="zh-CN" dirty="0" err="1" smtClean="0"/>
              <a:t>i</a:t>
            </a:r>
            <a:r>
              <a:rPr lang="zh-CN" altLang="en-US" dirty="0" smtClean="0"/>
              <a:t>，</a:t>
            </a:r>
            <a:r>
              <a:rPr lang="zh-CN" altLang="en-US" dirty="0"/>
              <a:t>如果现在存入</a:t>
            </a:r>
            <a:r>
              <a:rPr lang="en-US" altLang="zh-CN" dirty="0"/>
              <a:t>P</a:t>
            </a:r>
            <a:r>
              <a:rPr lang="zh-CN" altLang="en-US" dirty="0"/>
              <a:t>元，则</a:t>
            </a:r>
            <a:r>
              <a:rPr lang="en-US" altLang="zh-CN" dirty="0"/>
              <a:t>n</a:t>
            </a:r>
            <a:r>
              <a:rPr lang="zh-CN" altLang="en-US" dirty="0"/>
              <a:t>年后可以得到的钱</a:t>
            </a:r>
            <a:r>
              <a:rPr lang="zh-CN" altLang="en-US" dirty="0" smtClean="0"/>
              <a:t>数</a:t>
            </a:r>
            <a:r>
              <a:rPr lang="en-US" altLang="zh-CN" dirty="0"/>
              <a:t>F</a:t>
            </a:r>
            <a:r>
              <a:rPr lang="zh-CN" altLang="en-US" dirty="0" smtClean="0"/>
              <a:t>为</a:t>
            </a:r>
            <a:r>
              <a:rPr lang="zh-CN" altLang="en-US" dirty="0"/>
              <a:t>：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415" y="4576830"/>
            <a:ext cx="2496422" cy="102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5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货币的时间价值</a:t>
            </a:r>
          </a:p>
          <a:p>
            <a:pPr lvl="1"/>
            <a:r>
              <a:rPr lang="zh-CN" altLang="en-US" dirty="0"/>
              <a:t>反之，如果</a:t>
            </a:r>
            <a:r>
              <a:rPr lang="en-US" altLang="zh-CN" dirty="0"/>
              <a:t>n</a:t>
            </a:r>
            <a:r>
              <a:rPr lang="zh-CN" altLang="en-US" dirty="0"/>
              <a:t>年后能收入</a:t>
            </a:r>
            <a:r>
              <a:rPr lang="en-US" altLang="zh-CN" dirty="0"/>
              <a:t>F</a:t>
            </a:r>
            <a:r>
              <a:rPr lang="zh-CN" altLang="en-US" dirty="0"/>
              <a:t>元钱，那么这些钱的现在价值</a:t>
            </a:r>
            <a:r>
              <a:rPr lang="zh-CN" altLang="en-US" dirty="0" smtClean="0"/>
              <a:t>是：</a:t>
            </a:r>
            <a:endParaRPr lang="zh-CN" alt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23" y="4293494"/>
            <a:ext cx="2640907" cy="92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投资回收期</a:t>
            </a:r>
          </a:p>
          <a:p>
            <a:pPr lvl="1"/>
            <a:r>
              <a:rPr lang="zh-CN" altLang="en-US" dirty="0" smtClean="0"/>
              <a:t>通</a:t>
            </a:r>
            <a:r>
              <a:rPr lang="zh-CN" altLang="en-US" dirty="0"/>
              <a:t>常用投资回收期衡量一项开发工程的价值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所</a:t>
            </a:r>
            <a:r>
              <a:rPr lang="zh-CN" altLang="en-US" dirty="0"/>
              <a:t>谓投资回收期就是使累计的经济效益等于最初投资所需要的时间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投</a:t>
            </a:r>
            <a:r>
              <a:rPr lang="zh-CN" altLang="en-US" dirty="0"/>
              <a:t>资回收期越短就能越快获得利润，因此这项工程也就越值得投资。</a:t>
            </a:r>
          </a:p>
        </p:txBody>
      </p:sp>
    </p:spTree>
    <p:extLst>
      <p:ext uri="{BB962C8B-B14F-4D97-AF65-F5344CB8AC3E}">
        <p14:creationId xmlns:p14="http://schemas.microsoft.com/office/powerpoint/2010/main" val="23176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投资回收期</a:t>
            </a:r>
          </a:p>
          <a:p>
            <a:pPr lvl="1"/>
            <a:r>
              <a:rPr lang="zh-CN" altLang="en-US" dirty="0"/>
              <a:t>修改库存清单系统两年以后可以节省</a:t>
            </a:r>
            <a:r>
              <a:rPr lang="en-US" altLang="zh-CN" dirty="0"/>
              <a:t>4225.12</a:t>
            </a:r>
            <a:r>
              <a:rPr lang="zh-CN" altLang="en-US" dirty="0"/>
              <a:t>元，比最初的投资（</a:t>
            </a:r>
            <a:r>
              <a:rPr lang="en-US" altLang="zh-CN" dirty="0"/>
              <a:t>5000</a:t>
            </a:r>
            <a:r>
              <a:rPr lang="zh-CN" altLang="en-US" dirty="0"/>
              <a:t>元）还少</a:t>
            </a:r>
            <a:r>
              <a:rPr lang="en-US" altLang="zh-CN" dirty="0"/>
              <a:t>774.88</a:t>
            </a:r>
            <a:r>
              <a:rPr lang="zh-CN" altLang="en-US" dirty="0"/>
              <a:t>元，第三年以后将再节省</a:t>
            </a:r>
            <a:r>
              <a:rPr lang="en-US" altLang="zh-CN" dirty="0"/>
              <a:t>1779.45</a:t>
            </a:r>
            <a:r>
              <a:rPr lang="zh-CN" altLang="en-US" dirty="0"/>
              <a:t>元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774.88/1779.45=0.44</a:t>
            </a:r>
          </a:p>
          <a:p>
            <a:pPr lvl="1"/>
            <a:r>
              <a:rPr lang="zh-CN" altLang="en-US" dirty="0" smtClean="0"/>
              <a:t>投</a:t>
            </a:r>
            <a:r>
              <a:rPr lang="zh-CN" altLang="en-US" dirty="0"/>
              <a:t>资回收期是</a:t>
            </a:r>
            <a:r>
              <a:rPr lang="en-US" altLang="zh-CN" dirty="0"/>
              <a:t>2.44</a:t>
            </a:r>
            <a:r>
              <a:rPr lang="zh-CN" altLang="en-US" dirty="0"/>
              <a:t>年。</a:t>
            </a:r>
          </a:p>
        </p:txBody>
      </p:sp>
    </p:spTree>
    <p:extLst>
      <p:ext uri="{BB962C8B-B14F-4D97-AF65-F5344CB8AC3E}">
        <p14:creationId xmlns:p14="http://schemas.microsoft.com/office/powerpoint/2010/main" val="4184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纯收入</a:t>
            </a:r>
          </a:p>
          <a:p>
            <a:pPr lvl="1"/>
            <a:r>
              <a:rPr lang="zh-CN" altLang="en-US" dirty="0" smtClean="0"/>
              <a:t>衡</a:t>
            </a:r>
            <a:r>
              <a:rPr lang="zh-CN" altLang="en-US" dirty="0"/>
              <a:t>量工程价值的另一项经济指标是工程的纯收</a:t>
            </a:r>
            <a:r>
              <a:rPr lang="zh-CN" altLang="en-US" dirty="0" smtClean="0"/>
              <a:t>入。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</a:t>
            </a:r>
            <a:r>
              <a:rPr lang="zh-CN" altLang="en-US" dirty="0"/>
              <a:t>整个生命周期之内系统的</a:t>
            </a:r>
            <a:r>
              <a:rPr lang="zh-CN" altLang="en-US" dirty="0">
                <a:solidFill>
                  <a:srgbClr val="C00000"/>
                </a:solidFill>
              </a:rPr>
              <a:t>累计经济效益</a:t>
            </a:r>
            <a:r>
              <a:rPr lang="zh-CN" altLang="en-US" dirty="0"/>
              <a:t>（折合成现在值）</a:t>
            </a:r>
            <a:r>
              <a:rPr lang="zh-CN" altLang="en-US" dirty="0">
                <a:solidFill>
                  <a:srgbClr val="C00000"/>
                </a:solidFill>
              </a:rPr>
              <a:t>与投资之差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</a:t>
            </a:r>
            <a:r>
              <a:rPr lang="zh-CN" altLang="en-US" dirty="0"/>
              <a:t>相当于比较投资开发一个软件系统和把钱存在银行中（或贷给其他企业）这两种方案的优劣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53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纯收入</a:t>
            </a:r>
          </a:p>
          <a:p>
            <a:pPr lvl="1"/>
            <a:r>
              <a:rPr lang="zh-CN" altLang="en-US" dirty="0" smtClean="0"/>
              <a:t>如</a:t>
            </a:r>
            <a:r>
              <a:rPr lang="zh-CN" altLang="en-US" dirty="0"/>
              <a:t>果</a:t>
            </a:r>
            <a:r>
              <a:rPr lang="zh-CN" altLang="en-US" dirty="0">
                <a:solidFill>
                  <a:srgbClr val="C00000"/>
                </a:solidFill>
              </a:rPr>
              <a:t>纯收入为零</a:t>
            </a:r>
            <a:r>
              <a:rPr lang="zh-CN" altLang="en-US" dirty="0"/>
              <a:t>，则工程的预期效益和在银行存款一样，但是开发一个系统要冒风险，因此从经济观点看这项工程可能是不值得投资的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</a:t>
            </a:r>
            <a:r>
              <a:rPr lang="zh-CN" altLang="en-US" dirty="0"/>
              <a:t>果</a:t>
            </a:r>
            <a:r>
              <a:rPr lang="zh-CN" altLang="en-US" dirty="0">
                <a:solidFill>
                  <a:srgbClr val="C00000"/>
                </a:solidFill>
              </a:rPr>
              <a:t>纯收入小于零</a:t>
            </a:r>
            <a:r>
              <a:rPr lang="zh-CN" altLang="en-US" dirty="0"/>
              <a:t>，那么这项工程显然不值得投资。</a:t>
            </a:r>
          </a:p>
        </p:txBody>
      </p:sp>
    </p:spTree>
    <p:extLst>
      <p:ext uri="{BB962C8B-B14F-4D97-AF65-F5344CB8AC3E}">
        <p14:creationId xmlns:p14="http://schemas.microsoft.com/office/powerpoint/2010/main" val="6617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投资回收率</a:t>
            </a:r>
          </a:p>
          <a:p>
            <a:pPr lvl="1"/>
            <a:r>
              <a:rPr lang="zh-CN" altLang="en-US" dirty="0" smtClean="0"/>
              <a:t>把</a:t>
            </a:r>
            <a:r>
              <a:rPr lang="zh-CN" altLang="en-US" dirty="0"/>
              <a:t>资金存入银行或贷给其他企业能够获得利息，通常用年利率衡量利息多少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用投资回收率衡</a:t>
            </a:r>
            <a:r>
              <a:rPr lang="zh-CN" altLang="en-US" dirty="0"/>
              <a:t>量投资效益的大小，并且可以把它和年利率相比较，在衡量工程的经济效益时，它是最重要的参考数据。</a:t>
            </a:r>
          </a:p>
        </p:txBody>
      </p:sp>
    </p:spTree>
    <p:extLst>
      <p:ext uri="{BB962C8B-B14F-4D97-AF65-F5344CB8AC3E}">
        <p14:creationId xmlns:p14="http://schemas.microsoft.com/office/powerpoint/2010/main" val="6115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分析方法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投资回收</a:t>
            </a:r>
            <a:r>
              <a:rPr lang="zh-CN" altLang="en-US" dirty="0" smtClean="0"/>
              <a:t>率</a:t>
            </a:r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i="1" dirty="0"/>
              <a:t>P</a:t>
            </a:r>
            <a:r>
              <a:rPr lang="zh-CN" altLang="en-US" dirty="0"/>
              <a:t>是现在的投资额；</a:t>
            </a:r>
            <a:r>
              <a:rPr lang="en-US" altLang="zh-CN" i="1" dirty="0"/>
              <a:t>F</a:t>
            </a:r>
            <a:r>
              <a:rPr lang="en-US" altLang="zh-CN" i="1" baseline="-25000" dirty="0"/>
              <a:t>i</a:t>
            </a:r>
            <a:r>
              <a:rPr lang="zh-CN" altLang="en-US" dirty="0"/>
              <a:t>是第</a:t>
            </a:r>
            <a:r>
              <a:rPr lang="en-US" altLang="zh-CN" i="1" dirty="0" err="1"/>
              <a:t>i</a:t>
            </a:r>
            <a:r>
              <a:rPr lang="zh-CN" altLang="en-US" dirty="0"/>
              <a:t>年年底的效益（</a:t>
            </a:r>
            <a:r>
              <a:rPr lang="en-US" altLang="zh-CN" i="1" dirty="0" err="1"/>
              <a:t>i</a:t>
            </a:r>
            <a:r>
              <a:rPr lang="en-US" altLang="zh-CN" dirty="0"/>
              <a:t>=1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，</a:t>
            </a:r>
            <a:r>
              <a:rPr lang="en-US" altLang="zh-CN" i="1" dirty="0"/>
              <a:t>n</a:t>
            </a:r>
            <a:r>
              <a:rPr lang="zh-CN" altLang="en-US" dirty="0"/>
              <a:t>）；</a:t>
            </a:r>
            <a:r>
              <a:rPr lang="en-US" altLang="zh-CN" i="1" dirty="0"/>
              <a:t>n</a:t>
            </a:r>
            <a:r>
              <a:rPr lang="zh-CN" altLang="en-US" dirty="0"/>
              <a:t>是系统的使用寿命；</a:t>
            </a:r>
            <a:r>
              <a:rPr lang="en-US" altLang="zh-CN" i="1" dirty="0"/>
              <a:t>j</a:t>
            </a:r>
            <a:r>
              <a:rPr lang="zh-CN" altLang="en-US" dirty="0"/>
              <a:t>是投资回收率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055" y="2691751"/>
            <a:ext cx="5578699" cy="84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成本</a:t>
            </a:r>
            <a:r>
              <a:rPr lang="en-US" altLang="zh-CN" dirty="0" smtClean="0"/>
              <a:t>/</a:t>
            </a:r>
            <a:r>
              <a:rPr lang="zh-CN" altLang="en-US" dirty="0" smtClean="0"/>
              <a:t>分析的目的</a:t>
            </a:r>
            <a:endParaRPr lang="en-US" altLang="zh-CN" dirty="0" smtClean="0"/>
          </a:p>
          <a:p>
            <a:r>
              <a:rPr lang="zh-CN" altLang="en-US" dirty="0" smtClean="0"/>
              <a:t>成本估计的方法</a:t>
            </a:r>
            <a:endParaRPr lang="en-US" altLang="zh-CN" dirty="0" smtClean="0"/>
          </a:p>
          <a:p>
            <a:r>
              <a:rPr lang="zh-CN" altLang="en-US" smtClean="0"/>
              <a:t>成本分析的方法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74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可行性研究</a:t>
            </a:r>
            <a:endParaRPr lang="zh-CN" alt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91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知识</a:t>
            </a:r>
            <a:r>
              <a:rPr lang="zh-CN" altLang="en-US" dirty="0" smtClean="0"/>
              <a:t>点五：成本</a:t>
            </a:r>
            <a:r>
              <a:rPr lang="en-US" altLang="zh-CN" dirty="0" smtClean="0"/>
              <a:t>/</a:t>
            </a:r>
            <a:r>
              <a:rPr lang="zh-CN" altLang="en-US" dirty="0" smtClean="0"/>
              <a:t>效益分析</a:t>
            </a:r>
            <a:endParaRPr lang="zh-CN" alt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4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目的是什么？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成本／效益分析的目</a:t>
            </a:r>
            <a:r>
              <a:rPr lang="zh-CN" altLang="en-US" dirty="0" smtClean="0"/>
              <a:t>的是</a:t>
            </a:r>
            <a:r>
              <a:rPr lang="zh-CN" altLang="en-US" dirty="0"/>
              <a:t>要从经济角度分析开发一个特定的新系统</a:t>
            </a:r>
            <a:r>
              <a:rPr lang="zh-CN" altLang="en-US" dirty="0">
                <a:solidFill>
                  <a:srgbClr val="C00000"/>
                </a:solidFill>
              </a:rPr>
              <a:t>是否划算</a:t>
            </a:r>
            <a:r>
              <a:rPr lang="zh-CN" altLang="en-US" dirty="0"/>
              <a:t>，从而帮助客户组织的负责人正确地作出</a:t>
            </a:r>
            <a:r>
              <a:rPr lang="zh-CN" altLang="en-US" dirty="0">
                <a:solidFill>
                  <a:srgbClr val="C00000"/>
                </a:solidFill>
              </a:rPr>
              <a:t>是否投资</a:t>
            </a:r>
            <a:r>
              <a:rPr lang="zh-CN" altLang="en-US" dirty="0"/>
              <a:t>于这项开发工程的决定。</a:t>
            </a:r>
          </a:p>
        </p:txBody>
      </p:sp>
    </p:spTree>
    <p:extLst>
      <p:ext uri="{BB962C8B-B14F-4D97-AF65-F5344CB8AC3E}">
        <p14:creationId xmlns:p14="http://schemas.microsoft.com/office/powerpoint/2010/main" val="6839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成本估计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软件开发成本主要表现为人力消耗（乘以平均工资则得到开发费用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 smtClean="0"/>
              <a:t>成</a:t>
            </a:r>
            <a:r>
              <a:rPr lang="zh-CN" altLang="en-US" dirty="0"/>
              <a:t>本估计不是精确的科学，因此应该使用几种不同的估计技术以便相互校验。</a:t>
            </a:r>
          </a:p>
        </p:txBody>
      </p:sp>
    </p:spTree>
    <p:extLst>
      <p:ext uri="{BB962C8B-B14F-4D97-AF65-F5344CB8AC3E}">
        <p14:creationId xmlns:p14="http://schemas.microsoft.com/office/powerpoint/2010/main" val="29002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代码行技术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/>
              <a:t>代码行技术是比较简单的定量估算方法，它把开发每个</a:t>
            </a:r>
            <a:r>
              <a:rPr lang="zh-CN" altLang="en-US" dirty="0">
                <a:solidFill>
                  <a:srgbClr val="C00000"/>
                </a:solidFill>
              </a:rPr>
              <a:t>软件功能的成本</a:t>
            </a:r>
            <a:r>
              <a:rPr lang="zh-CN" altLang="en-US" dirty="0"/>
              <a:t>和实现这个</a:t>
            </a:r>
            <a:r>
              <a:rPr lang="zh-CN" altLang="en-US" dirty="0">
                <a:solidFill>
                  <a:srgbClr val="C00000"/>
                </a:solidFill>
              </a:rPr>
              <a:t>功能需要用的源代码行数</a:t>
            </a:r>
            <a:r>
              <a:rPr lang="zh-CN" altLang="en-US" dirty="0"/>
              <a:t>联系起来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通</a:t>
            </a:r>
            <a:r>
              <a:rPr lang="zh-CN" altLang="en-US" dirty="0"/>
              <a:t>常根据经验和历史数据估计实现一个功能需要的源程序行数。当有以往开发类似工程的历史数据可供参考时，这个方法是非常有效的。</a:t>
            </a:r>
          </a:p>
        </p:txBody>
      </p:sp>
    </p:spTree>
    <p:extLst>
      <p:ext uri="{BB962C8B-B14F-4D97-AF65-F5344CB8AC3E}">
        <p14:creationId xmlns:p14="http://schemas.microsoft.com/office/powerpoint/2010/main" val="8345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代码行技术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一旦估计出源代码行数以后，用每行代码的平均成本乘以行数就可以确定软件的成本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每</a:t>
            </a:r>
            <a:r>
              <a:rPr lang="zh-CN" altLang="en-US" dirty="0"/>
              <a:t>行代码的平均成本主要取决于软件的复杂程度和工资水平。</a:t>
            </a:r>
          </a:p>
        </p:txBody>
      </p:sp>
    </p:spTree>
    <p:extLst>
      <p:ext uri="{BB962C8B-B14F-4D97-AF65-F5344CB8AC3E}">
        <p14:creationId xmlns:p14="http://schemas.microsoft.com/office/powerpoint/2010/main" val="409428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任务分解技术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/>
              <a:t>这种方法首先把软件开发工程分解为若干个相对独立的任务。再分别估计每个单独的开发任务的成本，最后累加起来得出软件开发工程的总成本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估</a:t>
            </a:r>
            <a:r>
              <a:rPr lang="zh-CN" altLang="en-US" dirty="0"/>
              <a:t>计每个任务的成本时，通常先估计完成该项任务需要用的</a:t>
            </a:r>
            <a:r>
              <a:rPr lang="zh-CN" altLang="en-US" dirty="0">
                <a:solidFill>
                  <a:srgbClr val="C00000"/>
                </a:solidFill>
              </a:rPr>
              <a:t>人力</a:t>
            </a:r>
            <a:r>
              <a:rPr lang="zh-CN" altLang="en-US" dirty="0"/>
              <a:t>（以人月为单位），再</a:t>
            </a:r>
            <a:r>
              <a:rPr lang="zh-CN" altLang="en-US" dirty="0">
                <a:solidFill>
                  <a:srgbClr val="C00000"/>
                </a:solidFill>
              </a:rPr>
              <a:t>乘以每人每月的平均工资</a:t>
            </a:r>
            <a:r>
              <a:rPr lang="zh-CN" altLang="en-US" dirty="0"/>
              <a:t>而得出每个任务的成本。</a:t>
            </a:r>
          </a:p>
        </p:txBody>
      </p:sp>
    </p:spTree>
    <p:extLst>
      <p:ext uri="{BB962C8B-B14F-4D97-AF65-F5344CB8AC3E}">
        <p14:creationId xmlns:p14="http://schemas.microsoft.com/office/powerpoint/2010/main" val="330676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任务分解技术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最常用的办法是按开发阶段划分任务。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02738"/>
              </p:ext>
            </p:extLst>
          </p:nvPr>
        </p:nvGraphicFramePr>
        <p:xfrm>
          <a:off x="3839445" y="2631013"/>
          <a:ext cx="5188645" cy="345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1335"/>
                <a:gridCol w="2527310"/>
              </a:tblGrid>
              <a:tr h="487238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effectLst/>
                        </a:rPr>
                        <a:t>任务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 dirty="0">
                          <a:effectLst/>
                        </a:rPr>
                        <a:t>人力（</a:t>
                      </a:r>
                      <a:r>
                        <a:rPr lang="en-US" sz="2400" kern="0" dirty="0">
                          <a:effectLst/>
                        </a:rPr>
                        <a:t>%</a:t>
                      </a:r>
                      <a:r>
                        <a:rPr lang="zh-CN" sz="2400" kern="0" dirty="0">
                          <a:effectLst/>
                        </a:rPr>
                        <a:t>）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9417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>
                          <a:effectLst/>
                        </a:rPr>
                        <a:t>可行性研究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5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9417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>
                          <a:effectLst/>
                        </a:rPr>
                        <a:t>需求分析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9417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>
                          <a:effectLst/>
                        </a:rPr>
                        <a:t>设计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25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9417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>
                          <a:effectLst/>
                        </a:rPr>
                        <a:t>编码和单元测试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20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9417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>
                          <a:effectLst/>
                        </a:rPr>
                        <a:t>综合测试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40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94175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sz="2400" kern="0">
                          <a:effectLst/>
                        </a:rPr>
                        <a:t>总计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100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256</TotalTime>
  <Words>1200</Words>
  <Application>Microsoft Office PowerPoint</Application>
  <PresentationFormat>Widescreen</PresentationFormat>
  <Paragraphs>72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黑体</vt:lpstr>
      <vt:lpstr>宋体</vt:lpstr>
      <vt:lpstr>Arial</vt:lpstr>
      <vt:lpstr>Calibri</vt:lpstr>
      <vt:lpstr>Droplet</vt:lpstr>
      <vt:lpstr>软件工程</vt:lpstr>
      <vt:lpstr>可行性研究</vt:lpstr>
      <vt:lpstr>知识点五：成本/效益分析</vt:lpstr>
      <vt:lpstr>目的是什么？</vt:lpstr>
      <vt:lpstr>成本估计</vt:lpstr>
      <vt:lpstr>代码行技术</vt:lpstr>
      <vt:lpstr>代码行技术</vt:lpstr>
      <vt:lpstr>任务分解技术</vt:lpstr>
      <vt:lpstr>任务分解技术</vt:lpstr>
      <vt:lpstr>自动估计成本技术</vt:lpstr>
      <vt:lpstr>分析方法</vt:lpstr>
      <vt:lpstr>分析方法</vt:lpstr>
      <vt:lpstr>分析方法</vt:lpstr>
      <vt:lpstr>分析方法</vt:lpstr>
      <vt:lpstr>分析方法</vt:lpstr>
      <vt:lpstr>分析方法</vt:lpstr>
      <vt:lpstr>分析方法</vt:lpstr>
      <vt:lpstr>分析方法</vt:lpstr>
      <vt:lpstr>小结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软件工程</dc:title>
  <dc:creator>family</dc:creator>
  <cp:lastModifiedBy>family</cp:lastModifiedBy>
  <cp:revision>73</cp:revision>
  <dcterms:created xsi:type="dcterms:W3CDTF">2017-07-27T06:26:01Z</dcterms:created>
  <dcterms:modified xsi:type="dcterms:W3CDTF">2017-07-31T10:06:05Z</dcterms:modified>
</cp:coreProperties>
</file>