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1" r:id="rId1"/>
  </p:sldMasterIdLst>
  <p:sldIdLst>
    <p:sldId id="256" r:id="rId2"/>
    <p:sldId id="258" r:id="rId3"/>
    <p:sldId id="263" r:id="rId4"/>
    <p:sldId id="257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72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1340945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6419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4175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7016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2245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451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918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8864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615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57492"/>
            <a:ext cx="10363826" cy="4033707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4711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0533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453417"/>
            <a:ext cx="10364451" cy="101978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689100"/>
            <a:ext cx="5106026" cy="4102099"/>
          </a:xfrm>
        </p:spPr>
        <p:txBody>
          <a:bodyPr/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1689100"/>
            <a:ext cx="5105400" cy="4102099"/>
          </a:xfrm>
        </p:spPr>
        <p:txBody>
          <a:bodyPr/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4056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428017"/>
            <a:ext cx="10364451" cy="1142901"/>
          </a:xfrm>
        </p:spPr>
        <p:txBody>
          <a:bodyPr/>
          <a:lstStyle/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7" y="1687142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89973" y="2533488"/>
            <a:ext cx="5106027" cy="2740187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83998" y="1687142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199" y="2536500"/>
            <a:ext cx="5105401" cy="2740187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3574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6898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2216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759746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82329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004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326417"/>
            <a:ext cx="10364451" cy="1138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1757493"/>
            <a:ext cx="10364452" cy="4033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28D51CF-EA96-44EF-98B3-9718BD91E1B4}" type="datetimeFigureOut">
              <a:rPr lang="zh-CN" altLang="en-US" smtClean="0"/>
              <a:t>2017/8/1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0715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53" r:id="rId2"/>
    <p:sldLayoutId id="2147484054" r:id="rId3"/>
    <p:sldLayoutId id="2147484055" r:id="rId4"/>
    <p:sldLayoutId id="2147484056" r:id="rId5"/>
    <p:sldLayoutId id="2147484057" r:id="rId6"/>
    <p:sldLayoutId id="2147484058" r:id="rId7"/>
    <p:sldLayoutId id="2147484059" r:id="rId8"/>
    <p:sldLayoutId id="2147484060" r:id="rId9"/>
    <p:sldLayoutId id="2147484061" r:id="rId10"/>
    <p:sldLayoutId id="2147484062" r:id="rId11"/>
    <p:sldLayoutId id="2147484063" r:id="rId12"/>
    <p:sldLayoutId id="2147484064" r:id="rId13"/>
    <p:sldLayoutId id="2147484065" r:id="rId14"/>
    <p:sldLayoutId id="2147484066" r:id="rId15"/>
    <p:sldLayoutId id="2147484067" r:id="rId16"/>
    <p:sldLayoutId id="2147484068" r:id="rId1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kern="1200" cap="all" baseline="0">
          <a:solidFill>
            <a:schemeClr val="tx1"/>
          </a:solidFill>
          <a:effectLst/>
          <a:latin typeface="+mj-ea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4400" kern="1200" cap="all" baseline="0">
          <a:solidFill>
            <a:schemeClr val="tx1"/>
          </a:solidFill>
          <a:effectLst/>
          <a:latin typeface="+mj-ea"/>
          <a:ea typeface="+mj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3600" kern="1200" cap="all" baseline="0">
          <a:solidFill>
            <a:schemeClr val="tx1"/>
          </a:solidFill>
          <a:effectLst/>
          <a:latin typeface="+mj-ea"/>
          <a:ea typeface="+mj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3200" kern="1200" cap="all" baseline="0">
          <a:solidFill>
            <a:schemeClr val="tx1"/>
          </a:solidFill>
          <a:effectLst/>
          <a:latin typeface="+mj-ea"/>
          <a:ea typeface="+mj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j-ea"/>
          <a:ea typeface="+mj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j-ea"/>
          <a:ea typeface="+mj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7200" dirty="0" smtClean="0"/>
              <a:t>软件工程</a:t>
            </a:r>
            <a:endParaRPr lang="zh-CN" alt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601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测试重点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zh-CN" altLang="en-US" sz="4000" dirty="0"/>
              <a:t>边界条件</a:t>
            </a:r>
          </a:p>
          <a:p>
            <a:pPr lvl="1"/>
            <a:r>
              <a:rPr lang="zh-CN" altLang="en-US" dirty="0" smtClean="0"/>
              <a:t>边</a:t>
            </a:r>
            <a:r>
              <a:rPr lang="zh-CN" altLang="en-US" dirty="0"/>
              <a:t>界测试是单元测试中最后的也可能是最重要的任务。软件常常在它的边界上失效</a:t>
            </a:r>
            <a:r>
              <a:rPr lang="zh-CN" altLang="en-US" dirty="0" smtClean="0"/>
              <a:t>，使</a:t>
            </a:r>
            <a:r>
              <a:rPr lang="zh-CN" altLang="en-US" dirty="0"/>
              <a:t>用</a:t>
            </a:r>
            <a:r>
              <a:rPr lang="zh-CN" altLang="en-US" dirty="0">
                <a:solidFill>
                  <a:srgbClr val="C00000"/>
                </a:solidFill>
              </a:rPr>
              <a:t>刚好小于</a:t>
            </a:r>
            <a:r>
              <a:rPr lang="zh-CN" altLang="en-US" dirty="0"/>
              <a:t>、</a:t>
            </a:r>
            <a:r>
              <a:rPr lang="zh-CN" altLang="en-US" dirty="0">
                <a:solidFill>
                  <a:srgbClr val="C00000"/>
                </a:solidFill>
              </a:rPr>
              <a:t>刚好等于</a:t>
            </a:r>
            <a:r>
              <a:rPr lang="zh-CN" altLang="en-US" dirty="0"/>
              <a:t>和</a:t>
            </a:r>
            <a:r>
              <a:rPr lang="zh-CN" altLang="en-US" dirty="0">
                <a:solidFill>
                  <a:srgbClr val="C00000"/>
                </a:solidFill>
              </a:rPr>
              <a:t>刚好大于</a:t>
            </a:r>
            <a:r>
              <a:rPr lang="zh-CN" altLang="en-US" dirty="0"/>
              <a:t>最大值或最小值的数据结构、控制量和数据值的测试方案，非常可能发现软件中的错误。</a:t>
            </a:r>
          </a:p>
        </p:txBody>
      </p:sp>
    </p:spTree>
    <p:extLst>
      <p:ext uri="{BB962C8B-B14F-4D97-AF65-F5344CB8AC3E}">
        <p14:creationId xmlns:p14="http://schemas.microsoft.com/office/powerpoint/2010/main" val="56248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代码审查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zh-CN" altLang="en-US" sz="4000" dirty="0"/>
              <a:t>人工测试源程序可以由编写者本人非正式地进行，也可以由审查小组正式进行</a:t>
            </a:r>
            <a:r>
              <a:rPr lang="zh-CN" altLang="en-US" sz="4000" dirty="0" smtClean="0"/>
              <a:t>。</a:t>
            </a:r>
            <a:endParaRPr lang="en-US" altLang="zh-CN" sz="4000" dirty="0" smtClean="0"/>
          </a:p>
          <a:p>
            <a:r>
              <a:rPr lang="zh-CN" altLang="en-US" sz="4000" dirty="0" smtClean="0"/>
              <a:t>后</a:t>
            </a:r>
            <a:r>
              <a:rPr lang="zh-CN" altLang="en-US" sz="4000" dirty="0"/>
              <a:t>者称为代码审查，它是一种非常有效的程序验证技术，对于典型的程序来说，可以查出</a:t>
            </a:r>
            <a:r>
              <a:rPr lang="en-US" altLang="zh-CN" sz="4000" dirty="0"/>
              <a:t>30%-70%</a:t>
            </a:r>
            <a:r>
              <a:rPr lang="zh-CN" altLang="en-US" sz="4000" dirty="0"/>
              <a:t>的逻辑设计错误和编码错误。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8536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代码审查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zh-CN" altLang="en-US" sz="4000" dirty="0"/>
              <a:t>审查小</a:t>
            </a:r>
            <a:r>
              <a:rPr lang="zh-CN" altLang="en-US" sz="4000" dirty="0" smtClean="0"/>
              <a:t>组组成：</a:t>
            </a:r>
            <a:endParaRPr lang="zh-CN" altLang="en-US" sz="4000" dirty="0"/>
          </a:p>
          <a:p>
            <a:pPr lvl="1"/>
            <a:r>
              <a:rPr lang="zh-CN" altLang="en-US" sz="3200" dirty="0" smtClean="0"/>
              <a:t>组</a:t>
            </a:r>
            <a:r>
              <a:rPr lang="zh-CN" altLang="en-US" sz="3200" dirty="0"/>
              <a:t>长，应该是一个很有能力的程序员，而且没有直接参与这项工程。</a:t>
            </a:r>
          </a:p>
          <a:p>
            <a:pPr lvl="1"/>
            <a:r>
              <a:rPr lang="zh-CN" altLang="en-US" sz="3200" dirty="0" smtClean="0"/>
              <a:t>程</a:t>
            </a:r>
            <a:r>
              <a:rPr lang="zh-CN" altLang="en-US" sz="3200" dirty="0"/>
              <a:t>序的设计者。</a:t>
            </a:r>
          </a:p>
          <a:p>
            <a:pPr lvl="1"/>
            <a:r>
              <a:rPr lang="zh-CN" altLang="en-US" sz="3200" dirty="0" smtClean="0"/>
              <a:t>程</a:t>
            </a:r>
            <a:r>
              <a:rPr lang="zh-CN" altLang="en-US" sz="3200" dirty="0"/>
              <a:t>序的编写者。</a:t>
            </a:r>
          </a:p>
          <a:p>
            <a:pPr lvl="1"/>
            <a:r>
              <a:rPr lang="zh-CN" altLang="en-US" sz="3200" dirty="0" smtClean="0"/>
              <a:t>程</a:t>
            </a:r>
            <a:r>
              <a:rPr lang="zh-CN" altLang="en-US" sz="3200" dirty="0"/>
              <a:t>序的测试者。</a:t>
            </a:r>
          </a:p>
        </p:txBody>
      </p:sp>
    </p:spTree>
    <p:extLst>
      <p:ext uri="{BB962C8B-B14F-4D97-AF65-F5344CB8AC3E}">
        <p14:creationId xmlns:p14="http://schemas.microsoft.com/office/powerpoint/2010/main" val="76681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代码审查的优点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zh-CN" altLang="en-US" sz="4000" dirty="0" smtClean="0"/>
              <a:t>一</a:t>
            </a:r>
            <a:r>
              <a:rPr lang="zh-CN" altLang="en-US" sz="4000" dirty="0"/>
              <a:t>次审查会上可以发现许多错</a:t>
            </a:r>
            <a:r>
              <a:rPr lang="zh-CN" altLang="en-US" sz="4000" dirty="0" smtClean="0"/>
              <a:t>误</a:t>
            </a:r>
            <a:endParaRPr lang="en-US" altLang="zh-CN" sz="4000" dirty="0" smtClean="0"/>
          </a:p>
          <a:p>
            <a:r>
              <a:rPr lang="zh-CN" altLang="en-US" sz="4000" dirty="0" smtClean="0"/>
              <a:t>计</a:t>
            </a:r>
            <a:r>
              <a:rPr lang="zh-CN" altLang="en-US" sz="4000" dirty="0"/>
              <a:t>算机测</a:t>
            </a:r>
            <a:r>
              <a:rPr lang="zh-CN" altLang="en-US" sz="4000" dirty="0" smtClean="0"/>
              <a:t>试错</a:t>
            </a:r>
            <a:r>
              <a:rPr lang="zh-CN" altLang="en-US" sz="4000" dirty="0"/>
              <a:t>误是一个一个地发现并改正的</a:t>
            </a:r>
            <a:r>
              <a:rPr lang="zh-CN" altLang="en-US" sz="4000" dirty="0" smtClean="0"/>
              <a:t>。</a:t>
            </a:r>
            <a:endParaRPr lang="en-US" altLang="zh-CN" sz="4000" dirty="0"/>
          </a:p>
          <a:p>
            <a:r>
              <a:rPr lang="zh-CN" altLang="en-US" sz="4000" dirty="0" smtClean="0"/>
              <a:t>采</a:t>
            </a:r>
            <a:r>
              <a:rPr lang="zh-CN" altLang="en-US" sz="4000" dirty="0"/>
              <a:t>用代码审查的方法可以减少系统验证的总工作量。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89605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小结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/>
              <a:t>单元测试重点</a:t>
            </a:r>
            <a:endParaRPr lang="en-US" altLang="zh-CN" sz="4000" dirty="0" smtClean="0"/>
          </a:p>
          <a:p>
            <a:r>
              <a:rPr lang="zh-CN" altLang="en-US" sz="4000"/>
              <a:t>代</a:t>
            </a:r>
            <a:r>
              <a:rPr lang="zh-CN" altLang="en-US" sz="4000" smtClean="0"/>
              <a:t>码审查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07802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实现</a:t>
            </a:r>
            <a:endParaRPr lang="zh-CN" alt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8919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知识</a:t>
            </a:r>
            <a:r>
              <a:rPr lang="zh-CN" altLang="en-US" dirty="0" smtClean="0"/>
              <a:t>点三：单元测试</a:t>
            </a:r>
            <a:endParaRPr lang="zh-CN" alt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7642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单元测试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zh-CN" altLang="en-US" sz="4000" dirty="0"/>
              <a:t>单元测试集中检测软件设计的最小单元</a:t>
            </a:r>
            <a:r>
              <a:rPr lang="en-US" altLang="zh-CN" sz="4000" dirty="0"/>
              <a:t>——</a:t>
            </a:r>
            <a:r>
              <a:rPr lang="zh-CN" altLang="en-US" sz="4000" dirty="0"/>
              <a:t>模块</a:t>
            </a:r>
            <a:r>
              <a:rPr lang="zh-CN" altLang="en-US" sz="4000" dirty="0" smtClean="0"/>
              <a:t>。</a:t>
            </a:r>
            <a:endParaRPr lang="en-US" altLang="zh-CN" sz="4000" dirty="0" smtClean="0"/>
          </a:p>
          <a:p>
            <a:r>
              <a:rPr lang="zh-CN" altLang="en-US" sz="4000" dirty="0" smtClean="0"/>
              <a:t>通</a:t>
            </a:r>
            <a:r>
              <a:rPr lang="zh-CN" altLang="en-US" sz="4000" dirty="0"/>
              <a:t>常单元测试和编码属于软件过程的同一个阶段</a:t>
            </a:r>
            <a:r>
              <a:rPr lang="zh-CN" altLang="en-US" sz="4000" dirty="0" smtClean="0"/>
              <a:t>。</a:t>
            </a:r>
            <a:endParaRPr lang="en-US" altLang="zh-CN" sz="4000" dirty="0" smtClean="0"/>
          </a:p>
          <a:p>
            <a:r>
              <a:rPr lang="zh-CN" altLang="en-US" sz="4000" dirty="0"/>
              <a:t>单元测试主要使用白盒测试技术，而且对多个模块的测试可以并行地进行。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68392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测试重点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zh-CN" altLang="en-US" sz="4000" dirty="0"/>
              <a:t>模块接口</a:t>
            </a:r>
          </a:p>
          <a:p>
            <a:pPr lvl="1"/>
            <a:r>
              <a:rPr lang="zh-CN" altLang="en-US" sz="3200" dirty="0" smtClean="0"/>
              <a:t>首</a:t>
            </a:r>
            <a:r>
              <a:rPr lang="zh-CN" altLang="en-US" sz="3200" dirty="0"/>
              <a:t>先应该对通过模块接口的数据流进行测试，如果数据不能正确地进出，所有其他测试都是不切实际的</a:t>
            </a:r>
            <a:r>
              <a:rPr lang="zh-CN" altLang="en-US" sz="3200" dirty="0" smtClean="0"/>
              <a:t>。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60954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测试重点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zh-CN" altLang="en-US" sz="4000" dirty="0"/>
              <a:t>模块接口</a:t>
            </a:r>
          </a:p>
          <a:p>
            <a:pPr lvl="1"/>
            <a:r>
              <a:rPr lang="zh-CN" altLang="en-US" dirty="0" smtClean="0"/>
              <a:t>在</a:t>
            </a:r>
            <a:r>
              <a:rPr lang="zh-CN" altLang="en-US" dirty="0"/>
              <a:t>对模块接口进行测试时主</a:t>
            </a:r>
            <a:r>
              <a:rPr lang="zh-CN" altLang="en-US" dirty="0" smtClean="0"/>
              <a:t>要针对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参</a:t>
            </a:r>
            <a:r>
              <a:rPr lang="zh-CN" altLang="en-US" dirty="0"/>
              <a:t>数的数目、次序、属性或单位系统与变元是否一</a:t>
            </a:r>
            <a:r>
              <a:rPr lang="zh-CN" altLang="en-US" dirty="0" smtClean="0"/>
              <a:t>致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是</a:t>
            </a:r>
            <a:r>
              <a:rPr lang="zh-CN" altLang="en-US" dirty="0"/>
              <a:t>否修改了只作输入用的变</a:t>
            </a:r>
            <a:r>
              <a:rPr lang="zh-CN" altLang="en-US" dirty="0" smtClean="0"/>
              <a:t>元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全</a:t>
            </a:r>
            <a:r>
              <a:rPr lang="zh-CN" altLang="en-US" dirty="0"/>
              <a:t>局变量的定义和用法在各个模块中是否一</a:t>
            </a:r>
            <a:r>
              <a:rPr lang="zh-CN" altLang="en-US" dirty="0" smtClean="0"/>
              <a:t>致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7953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测试重点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zh-CN" altLang="en-US" sz="4000" dirty="0"/>
              <a:t>局部数据结构</a:t>
            </a:r>
          </a:p>
          <a:p>
            <a:pPr lvl="1"/>
            <a:r>
              <a:rPr lang="zh-CN" altLang="en-US" dirty="0" smtClean="0"/>
              <a:t>对</a:t>
            </a:r>
            <a:r>
              <a:rPr lang="zh-CN" altLang="en-US" dirty="0"/>
              <a:t>于模块来说，局部数据结构是常见的错误来源。应该仔细设计测试方案，以便发现局部数据说明、初始化、默认值等方面的错误。</a:t>
            </a:r>
          </a:p>
        </p:txBody>
      </p:sp>
    </p:spTree>
    <p:extLst>
      <p:ext uri="{BB962C8B-B14F-4D97-AF65-F5344CB8AC3E}">
        <p14:creationId xmlns:p14="http://schemas.microsoft.com/office/powerpoint/2010/main" val="17525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测试重点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zh-CN" altLang="en-US" sz="4000" dirty="0"/>
              <a:t>重要的执行通路</a:t>
            </a:r>
          </a:p>
          <a:p>
            <a:pPr lvl="1"/>
            <a:r>
              <a:rPr lang="zh-CN" altLang="en-US" dirty="0" smtClean="0"/>
              <a:t>由</a:t>
            </a:r>
            <a:r>
              <a:rPr lang="zh-CN" altLang="en-US" dirty="0"/>
              <a:t>于通常不可能进行穷尽测试，因此，在单元测试期间选择最有代表性、最可能发现错误的执行通路进行测试就是十分关键的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70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测试重点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zh-CN" altLang="en-US" sz="4000" dirty="0"/>
              <a:t>出错处理通路</a:t>
            </a:r>
          </a:p>
          <a:p>
            <a:pPr lvl="1"/>
            <a:r>
              <a:rPr lang="zh-CN" altLang="en-US" dirty="0" smtClean="0"/>
              <a:t>好</a:t>
            </a:r>
            <a:r>
              <a:rPr lang="zh-CN" altLang="en-US" dirty="0"/>
              <a:t>的设计应该能预见出现错误的条件，并且设置适当的处理错误的通路，以便在真的出现错误时执行相应的出错处理通路或干净地结束处理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92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238</TotalTime>
  <Words>768</Words>
  <Application>Microsoft Office PowerPoint</Application>
  <PresentationFormat>Widescreen</PresentationFormat>
  <Paragraphs>44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黑体</vt:lpstr>
      <vt:lpstr>宋体</vt:lpstr>
      <vt:lpstr>Arial</vt:lpstr>
      <vt:lpstr>Calibri</vt:lpstr>
      <vt:lpstr>Droplet</vt:lpstr>
      <vt:lpstr>软件工程</vt:lpstr>
      <vt:lpstr>实现</vt:lpstr>
      <vt:lpstr>知识点三：单元测试</vt:lpstr>
      <vt:lpstr>单元测试</vt:lpstr>
      <vt:lpstr>测试重点</vt:lpstr>
      <vt:lpstr>测试重点</vt:lpstr>
      <vt:lpstr>测试重点</vt:lpstr>
      <vt:lpstr>测试重点</vt:lpstr>
      <vt:lpstr>测试重点</vt:lpstr>
      <vt:lpstr>测试重点</vt:lpstr>
      <vt:lpstr>代码审查</vt:lpstr>
      <vt:lpstr>代码审查</vt:lpstr>
      <vt:lpstr>代码审查的优点</vt:lpstr>
      <vt:lpstr>小结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软件工程</dc:title>
  <dc:creator>family</dc:creator>
  <cp:lastModifiedBy>family</cp:lastModifiedBy>
  <cp:revision>76</cp:revision>
  <dcterms:created xsi:type="dcterms:W3CDTF">2017-07-27T06:26:01Z</dcterms:created>
  <dcterms:modified xsi:type="dcterms:W3CDTF">2017-08-01T13:12:42Z</dcterms:modified>
</cp:coreProperties>
</file>