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1" r:id="rId1"/>
  </p:sldMasterIdLst>
  <p:sldIdLst>
    <p:sldId id="256" r:id="rId2"/>
    <p:sldId id="258" r:id="rId3"/>
    <p:sldId id="263" r:id="rId4"/>
    <p:sldId id="257" r:id="rId5"/>
    <p:sldId id="289" r:id="rId6"/>
    <p:sldId id="296" r:id="rId7"/>
    <p:sldId id="297" r:id="rId8"/>
    <p:sldId id="298" r:id="rId9"/>
    <p:sldId id="299" r:id="rId10"/>
    <p:sldId id="300" r:id="rId11"/>
    <p:sldId id="301" r:id="rId12"/>
    <p:sldId id="303" r:id="rId13"/>
    <p:sldId id="302" r:id="rId14"/>
    <p:sldId id="304" r:id="rId15"/>
    <p:sldId id="305" r:id="rId16"/>
    <p:sldId id="306" r:id="rId17"/>
    <p:sldId id="307" r:id="rId18"/>
    <p:sldId id="308" r:id="rId19"/>
    <p:sldId id="310" r:id="rId20"/>
    <p:sldId id="311" r:id="rId21"/>
    <p:sldId id="312" r:id="rId22"/>
    <p:sldId id="313" r:id="rId23"/>
    <p:sldId id="314" r:id="rId24"/>
    <p:sldId id="315" r:id="rId25"/>
    <p:sldId id="316" r:id="rId26"/>
    <p:sldId id="317" r:id="rId27"/>
    <p:sldId id="318" r:id="rId28"/>
    <p:sldId id="319" r:id="rId29"/>
    <p:sldId id="320" r:id="rId30"/>
    <p:sldId id="321" r:id="rId31"/>
    <p:sldId id="322" r:id="rId32"/>
    <p:sldId id="323" r:id="rId33"/>
    <p:sldId id="324" r:id="rId34"/>
    <p:sldId id="325" r:id="rId35"/>
    <p:sldId id="326" r:id="rId36"/>
    <p:sldId id="272" r:id="rId3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62" autoAdjust="0"/>
    <p:restoredTop sz="94660"/>
  </p:normalViewPr>
  <p:slideViewPr>
    <p:cSldViewPr snapToGrid="0">
      <p:cViewPr varScale="1">
        <p:scale>
          <a:sx n="74" d="100"/>
          <a:sy n="74" d="100"/>
        </p:scale>
        <p:origin x="5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ltLang="zh-CN"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en-US" dirty="0"/>
          </a:p>
        </p:txBody>
      </p:sp>
      <p:sp>
        <p:nvSpPr>
          <p:cNvPr id="4" name="Date Placeholder 3"/>
          <p:cNvSpPr>
            <a:spLocks noGrp="1"/>
          </p:cNvSpPr>
          <p:nvPr>
            <p:ph type="dt" sz="half" idx="10"/>
          </p:nvPr>
        </p:nvSpPr>
        <p:spPr/>
        <p:txBody>
          <a:bodyPr/>
          <a:lstStyle/>
          <a:p>
            <a:fld id="{D28D51CF-EA96-44EF-98B3-9718BD91E1B4}" type="datetimeFigureOut">
              <a:rPr lang="zh-CN" altLang="en-US" smtClean="0"/>
              <a:t>2017/8/9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671340945"/>
      </p:ext>
    </p:extLst>
  </p:cSld>
  <p:clrMapOvr>
    <a:masterClrMapping/>
  </p:clrMapOvr>
  <p:timing>
    <p:tnLst>
      <p:par>
        <p:cTn id="1" dur="indefinite" restart="never" nodeType="tmRoot"/>
      </p:par>
    </p:tnLst>
  </p:timing>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ltLang="zh-CN"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D28D51CF-EA96-44EF-98B3-9718BD91E1B4}" type="datetimeFigureOut">
              <a:rPr lang="zh-CN" altLang="en-US" smtClean="0"/>
              <a:t>2017/8/9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96641909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ltLang="zh-CN"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D28D51CF-EA96-44EF-98B3-9718BD91E1B4}" type="datetimeFigureOut">
              <a:rPr lang="zh-CN" altLang="en-US" smtClean="0"/>
              <a:t>2017/8/9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365417523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ltLang="zh-CN"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D28D51CF-EA96-44EF-98B3-9718BD91E1B4}" type="datetimeFigureOut">
              <a:rPr lang="zh-CN" altLang="en-US" smtClean="0"/>
              <a:t>2017/8/9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74701631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ltLang="zh-CN"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D28D51CF-EA96-44EF-98B3-9718BD91E1B4}" type="datetimeFigureOut">
              <a:rPr lang="zh-CN" altLang="en-US" smtClean="0"/>
              <a:t>2017/8/9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136224587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ltLang="zh-CN"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3" name="Date Placeholder 2"/>
          <p:cNvSpPr>
            <a:spLocks noGrp="1"/>
          </p:cNvSpPr>
          <p:nvPr>
            <p:ph type="dt" sz="half" idx="10"/>
          </p:nvPr>
        </p:nvSpPr>
        <p:spPr/>
        <p:txBody>
          <a:bodyPr/>
          <a:lstStyle/>
          <a:p>
            <a:fld id="{D28D51CF-EA96-44EF-98B3-9718BD91E1B4}" type="datetimeFigureOut">
              <a:rPr lang="zh-CN" altLang="en-US" smtClean="0"/>
              <a:t>2017/8/9</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42045104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ltLang="zh-CN"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ltLang="zh-CN"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ltLang="zh-CN"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ltLang="zh-CN"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3" name="Date Placeholder 2"/>
          <p:cNvSpPr>
            <a:spLocks noGrp="1"/>
          </p:cNvSpPr>
          <p:nvPr>
            <p:ph type="dt" sz="half" idx="10"/>
          </p:nvPr>
        </p:nvSpPr>
        <p:spPr/>
        <p:txBody>
          <a:bodyPr/>
          <a:lstStyle/>
          <a:p>
            <a:fld id="{D28D51CF-EA96-44EF-98B3-9718BD91E1B4}" type="datetimeFigureOut">
              <a:rPr lang="zh-CN" altLang="en-US" smtClean="0"/>
              <a:t>2017/8/9</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10091831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ltLang="zh-CN"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Date Placeholder 3"/>
          <p:cNvSpPr>
            <a:spLocks noGrp="1"/>
          </p:cNvSpPr>
          <p:nvPr>
            <p:ph type="dt" sz="half" idx="10"/>
          </p:nvPr>
        </p:nvSpPr>
        <p:spPr/>
        <p:txBody>
          <a:bodyPr/>
          <a:lstStyle/>
          <a:p>
            <a:fld id="{D28D51CF-EA96-44EF-98B3-9718BD91E1B4}" type="datetimeFigureOut">
              <a:rPr lang="zh-CN" altLang="en-US" smtClean="0"/>
              <a:t>2017/8/9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7788640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ltLang="zh-CN"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Date Placeholder 3"/>
          <p:cNvSpPr>
            <a:spLocks noGrp="1"/>
          </p:cNvSpPr>
          <p:nvPr>
            <p:ph type="dt" sz="half" idx="10"/>
          </p:nvPr>
        </p:nvSpPr>
        <p:spPr/>
        <p:txBody>
          <a:bodyPr/>
          <a:lstStyle/>
          <a:p>
            <a:fld id="{D28D51CF-EA96-44EF-98B3-9718BD91E1B4}" type="datetimeFigureOut">
              <a:rPr lang="zh-CN" altLang="en-US" smtClean="0"/>
              <a:t>2017/8/9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3756159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ltLang="zh-CN" smtClean="0"/>
              <a:t>Click to edit Master title style</a:t>
            </a:r>
            <a:endParaRPr lang="en-US" dirty="0"/>
          </a:p>
        </p:txBody>
      </p:sp>
      <p:sp>
        <p:nvSpPr>
          <p:cNvPr id="12" name="Content Placeholder 2"/>
          <p:cNvSpPr>
            <a:spLocks noGrp="1"/>
          </p:cNvSpPr>
          <p:nvPr>
            <p:ph sz="quarter" idx="13"/>
          </p:nvPr>
        </p:nvSpPr>
        <p:spPr>
          <a:xfrm>
            <a:off x="913774" y="1757492"/>
            <a:ext cx="10363826" cy="4033707"/>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Date Placeholder 3"/>
          <p:cNvSpPr>
            <a:spLocks noGrp="1"/>
          </p:cNvSpPr>
          <p:nvPr>
            <p:ph type="dt" sz="half" idx="10"/>
          </p:nvPr>
        </p:nvSpPr>
        <p:spPr/>
        <p:txBody>
          <a:bodyPr/>
          <a:lstStyle/>
          <a:p>
            <a:fld id="{D28D51CF-EA96-44EF-98B3-9718BD91E1B4}" type="datetimeFigureOut">
              <a:rPr lang="zh-CN" altLang="en-US" smtClean="0"/>
              <a:t>2017/8/9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16471146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ltLang="zh-CN"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p>
            <a:fld id="{D28D51CF-EA96-44EF-98B3-9718BD91E1B4}" type="datetimeFigureOut">
              <a:rPr lang="zh-CN" altLang="en-US" smtClean="0"/>
              <a:t>2017/8/9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368053344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453417"/>
            <a:ext cx="10364451" cy="1019783"/>
          </a:xfrm>
        </p:spPr>
        <p:txBody>
          <a:bodyPr/>
          <a:lstStyle/>
          <a:p>
            <a:r>
              <a:rPr lang="en-US" altLang="zh-CN" smtClean="0"/>
              <a:t>Click to edit Master title style</a:t>
            </a:r>
            <a:endParaRPr lang="en-US" dirty="0"/>
          </a:p>
        </p:txBody>
      </p:sp>
      <p:sp>
        <p:nvSpPr>
          <p:cNvPr id="12" name="Content Placeholder 2"/>
          <p:cNvSpPr>
            <a:spLocks noGrp="1"/>
          </p:cNvSpPr>
          <p:nvPr>
            <p:ph sz="quarter" idx="13"/>
          </p:nvPr>
        </p:nvSpPr>
        <p:spPr>
          <a:xfrm>
            <a:off x="913774" y="1689100"/>
            <a:ext cx="5106026" cy="4102099"/>
          </a:xfrm>
        </p:spPr>
        <p:txBody>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endParaRPr lang="en-US" dirty="0"/>
          </a:p>
        </p:txBody>
      </p:sp>
      <p:sp>
        <p:nvSpPr>
          <p:cNvPr id="13" name="Content Placeholder 3"/>
          <p:cNvSpPr>
            <a:spLocks noGrp="1"/>
          </p:cNvSpPr>
          <p:nvPr>
            <p:ph sz="quarter" idx="14"/>
          </p:nvPr>
        </p:nvSpPr>
        <p:spPr>
          <a:xfrm>
            <a:off x="6172200" y="1689100"/>
            <a:ext cx="5105400" cy="4102099"/>
          </a:xfrm>
        </p:spPr>
        <p:txBody>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endParaRPr lang="en-US" dirty="0"/>
          </a:p>
        </p:txBody>
      </p:sp>
      <p:sp>
        <p:nvSpPr>
          <p:cNvPr id="5" name="Date Placeholder 4"/>
          <p:cNvSpPr>
            <a:spLocks noGrp="1"/>
          </p:cNvSpPr>
          <p:nvPr>
            <p:ph type="dt" sz="half" idx="10"/>
          </p:nvPr>
        </p:nvSpPr>
        <p:spPr/>
        <p:txBody>
          <a:bodyPr/>
          <a:lstStyle/>
          <a:p>
            <a:fld id="{D28D51CF-EA96-44EF-98B3-9718BD91E1B4}" type="datetimeFigureOut">
              <a:rPr lang="zh-CN" altLang="en-US" smtClean="0"/>
              <a:t>2017/8/9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197405617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428017"/>
            <a:ext cx="10364451" cy="1142901"/>
          </a:xfrm>
        </p:spPr>
        <p:txBody>
          <a:bodyPr/>
          <a:lstStyle/>
          <a:p>
            <a:r>
              <a:rPr lang="en-US" altLang="zh-CN" dirty="0" smtClean="0"/>
              <a:t>Click to edit Master title style</a:t>
            </a:r>
            <a:endParaRPr lang="en-US" dirty="0"/>
          </a:p>
        </p:txBody>
      </p:sp>
      <p:sp>
        <p:nvSpPr>
          <p:cNvPr id="3" name="Text Placeholder 2"/>
          <p:cNvSpPr>
            <a:spLocks noGrp="1"/>
          </p:cNvSpPr>
          <p:nvPr>
            <p:ph type="body" idx="1"/>
          </p:nvPr>
        </p:nvSpPr>
        <p:spPr>
          <a:xfrm>
            <a:off x="1146327" y="1687142"/>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dirty="0" smtClean="0"/>
              <a:t>Click to edit Master text styles</a:t>
            </a:r>
          </a:p>
        </p:txBody>
      </p:sp>
      <p:sp>
        <p:nvSpPr>
          <p:cNvPr id="12" name="Content Placeholder 3"/>
          <p:cNvSpPr>
            <a:spLocks noGrp="1"/>
          </p:cNvSpPr>
          <p:nvPr>
            <p:ph sz="quarter" idx="13"/>
          </p:nvPr>
        </p:nvSpPr>
        <p:spPr>
          <a:xfrm>
            <a:off x="989973" y="2533488"/>
            <a:ext cx="5106027" cy="2740187"/>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5" name="Text Placeholder 4"/>
          <p:cNvSpPr>
            <a:spLocks noGrp="1"/>
          </p:cNvSpPr>
          <p:nvPr>
            <p:ph type="body" sz="quarter" idx="3"/>
          </p:nvPr>
        </p:nvSpPr>
        <p:spPr>
          <a:xfrm>
            <a:off x="6283998" y="1687142"/>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dirty="0" smtClean="0"/>
              <a:t>Click to edit Master text styles</a:t>
            </a:r>
          </a:p>
        </p:txBody>
      </p:sp>
      <p:sp>
        <p:nvSpPr>
          <p:cNvPr id="13" name="Content Placeholder 5"/>
          <p:cNvSpPr>
            <a:spLocks noGrp="1"/>
          </p:cNvSpPr>
          <p:nvPr>
            <p:ph sz="quarter" idx="14"/>
          </p:nvPr>
        </p:nvSpPr>
        <p:spPr>
          <a:xfrm>
            <a:off x="6172199" y="2536500"/>
            <a:ext cx="5105401" cy="2740187"/>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7" name="Date Placeholder 6"/>
          <p:cNvSpPr>
            <a:spLocks noGrp="1"/>
          </p:cNvSpPr>
          <p:nvPr>
            <p:ph type="dt" sz="half" idx="10"/>
          </p:nvPr>
        </p:nvSpPr>
        <p:spPr/>
        <p:txBody>
          <a:bodyPr/>
          <a:lstStyle/>
          <a:p>
            <a:fld id="{D28D51CF-EA96-44EF-98B3-9718BD91E1B4}" type="datetimeFigureOut">
              <a:rPr lang="zh-CN" altLang="en-US" smtClean="0"/>
              <a:t>2017/8/9</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83357491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18517"/>
            <a:ext cx="10364451" cy="968983"/>
          </a:xfrm>
        </p:spPr>
        <p:txBody>
          <a:bodyPr/>
          <a:lstStyle/>
          <a:p>
            <a:r>
              <a:rPr lang="en-US" altLang="zh-CN" smtClean="0"/>
              <a:t>Click to edit Master title style</a:t>
            </a:r>
            <a:endParaRPr lang="en-US" dirty="0"/>
          </a:p>
        </p:txBody>
      </p:sp>
      <p:sp>
        <p:nvSpPr>
          <p:cNvPr id="3" name="Date Placeholder 2"/>
          <p:cNvSpPr>
            <a:spLocks noGrp="1"/>
          </p:cNvSpPr>
          <p:nvPr>
            <p:ph type="dt" sz="half" idx="10"/>
          </p:nvPr>
        </p:nvSpPr>
        <p:spPr/>
        <p:txBody>
          <a:bodyPr/>
          <a:lstStyle/>
          <a:p>
            <a:fld id="{D28D51CF-EA96-44EF-98B3-9718BD91E1B4}" type="datetimeFigureOut">
              <a:rPr lang="zh-CN" altLang="en-US" smtClean="0"/>
              <a:t>2017/8/9</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12221645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D28D51CF-EA96-44EF-98B3-9718BD91E1B4}" type="datetimeFigureOut">
              <a:rPr lang="zh-CN" altLang="en-US" smtClean="0"/>
              <a:t>2017/8/9</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121759746"/>
      </p:ext>
    </p:extLst>
  </p:cSld>
  <p:clrMapOvr>
    <a:masterClrMapping/>
  </p:clrMapOvr>
  <p:timing>
    <p:tnLst>
      <p:par>
        <p:cTn id="1" dur="indefinite" restart="never" nodeType="tmRoot"/>
      </p:par>
    </p:tnLst>
  </p:timing>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ltLang="zh-CN"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D28D51CF-EA96-44EF-98B3-9718BD91E1B4}" type="datetimeFigureOut">
              <a:rPr lang="zh-CN" altLang="en-US" smtClean="0"/>
              <a:t>2017/8/9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47823298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ltLang="zh-CN"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D28D51CF-EA96-44EF-98B3-9718BD91E1B4}" type="datetimeFigureOut">
              <a:rPr lang="zh-CN" altLang="en-US" smtClean="0"/>
              <a:t>2017/8/9</a:t>
            </a:fld>
            <a:endParaRPr lang="zh-CN" alt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1960048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326417"/>
            <a:ext cx="10364451" cy="1138975"/>
          </a:xfrm>
          <a:prstGeom prst="rect">
            <a:avLst/>
          </a:prstGeom>
        </p:spPr>
        <p:txBody>
          <a:bodyPr vert="horz" lIns="91440" tIns="45720" rIns="91440" bIns="45720" rtlCol="0" anchor="ctr">
            <a:normAutofit/>
          </a:bodyPr>
          <a:lstStyle/>
          <a:p>
            <a:r>
              <a:rPr lang="en-US" altLang="zh-CN" dirty="0" smtClean="0"/>
              <a:t>Click to edit Master title style</a:t>
            </a:r>
            <a:endParaRPr lang="en-US" dirty="0"/>
          </a:p>
        </p:txBody>
      </p:sp>
      <p:sp>
        <p:nvSpPr>
          <p:cNvPr id="3" name="Text Placeholder 2"/>
          <p:cNvSpPr>
            <a:spLocks noGrp="1"/>
          </p:cNvSpPr>
          <p:nvPr>
            <p:ph type="body" idx="1"/>
          </p:nvPr>
        </p:nvSpPr>
        <p:spPr>
          <a:xfrm>
            <a:off x="913775" y="1757493"/>
            <a:ext cx="10364452" cy="4033708"/>
          </a:xfrm>
          <a:prstGeom prst="rect">
            <a:avLst/>
          </a:prstGeom>
        </p:spPr>
        <p:txBody>
          <a:bodyPr vert="horz" lIns="91440" tIns="45720" rIns="91440" bIns="45720" rtlCol="0">
            <a:normAutofit/>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D28D51CF-EA96-44EF-98B3-9718BD91E1B4}" type="datetimeFigureOut">
              <a:rPr lang="zh-CN" altLang="en-US" smtClean="0"/>
              <a:t>2017/8/9</a:t>
            </a:fld>
            <a:endParaRPr lang="zh-CN" alt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zh-CN" alt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250715077"/>
      </p:ext>
    </p:extLst>
  </p:cSld>
  <p:clrMap bg1="lt1" tx1="dk1" bg2="lt2" tx2="dk2" accent1="accent1" accent2="accent2" accent3="accent3" accent4="accent4" accent5="accent5" accent6="accent6" hlink="hlink" folHlink="folHlink"/>
  <p:sldLayoutIdLst>
    <p:sldLayoutId id="2147484052" r:id="rId1"/>
    <p:sldLayoutId id="2147484053" r:id="rId2"/>
    <p:sldLayoutId id="2147484054" r:id="rId3"/>
    <p:sldLayoutId id="2147484055" r:id="rId4"/>
    <p:sldLayoutId id="2147484056" r:id="rId5"/>
    <p:sldLayoutId id="2147484057" r:id="rId6"/>
    <p:sldLayoutId id="2147484058" r:id="rId7"/>
    <p:sldLayoutId id="2147484059" r:id="rId8"/>
    <p:sldLayoutId id="2147484060" r:id="rId9"/>
    <p:sldLayoutId id="2147484061" r:id="rId10"/>
    <p:sldLayoutId id="2147484062" r:id="rId11"/>
    <p:sldLayoutId id="2147484063" r:id="rId12"/>
    <p:sldLayoutId id="2147484064" r:id="rId13"/>
    <p:sldLayoutId id="2147484065" r:id="rId14"/>
    <p:sldLayoutId id="2147484066" r:id="rId15"/>
    <p:sldLayoutId id="2147484067" r:id="rId16"/>
    <p:sldLayoutId id="2147484068" r:id="rId17"/>
  </p:sldLayoutIdLst>
  <p:timing>
    <p:tnLst>
      <p:par>
        <p:cTn id="1" dur="indefinite" restart="never" nodeType="tmRoot"/>
      </p:par>
    </p:tnLst>
  </p:timing>
  <p:txStyles>
    <p:titleStyle>
      <a:lvl1pPr algn="ctr" defTabSz="914400" rtl="0" eaLnBrk="1" latinLnBrk="0" hangingPunct="1">
        <a:lnSpc>
          <a:spcPct val="90000"/>
        </a:lnSpc>
        <a:spcBef>
          <a:spcPct val="0"/>
        </a:spcBef>
        <a:buNone/>
        <a:defRPr sz="4800" kern="1200" cap="all" baseline="0">
          <a:solidFill>
            <a:schemeClr val="tx1"/>
          </a:solidFill>
          <a:effectLst/>
          <a:latin typeface="+mj-ea"/>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4400" kern="1200" cap="all" baseline="0">
          <a:solidFill>
            <a:schemeClr val="tx1"/>
          </a:solidFill>
          <a:effectLst/>
          <a:latin typeface="+mj-ea"/>
          <a:ea typeface="+mj-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3600" kern="1200" cap="all" baseline="0">
          <a:solidFill>
            <a:schemeClr val="tx1"/>
          </a:solidFill>
          <a:effectLst/>
          <a:latin typeface="+mj-ea"/>
          <a:ea typeface="+mj-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3200" kern="1200" cap="all" baseline="0">
          <a:solidFill>
            <a:schemeClr val="tx1"/>
          </a:solidFill>
          <a:effectLst/>
          <a:latin typeface="+mj-ea"/>
          <a:ea typeface="+mj-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j-ea"/>
          <a:ea typeface="+mj-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j-ea"/>
          <a:ea typeface="+mj-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zh-CN" altLang="en-US" sz="7200" dirty="0" smtClean="0"/>
              <a:t>软件工程</a:t>
            </a:r>
            <a:endParaRPr lang="zh-CN" altLang="en-US" sz="7200" dirty="0"/>
          </a:p>
        </p:txBody>
      </p:sp>
      <p:sp>
        <p:nvSpPr>
          <p:cNvPr id="3" name="Subtitle 2"/>
          <p:cNvSpPr>
            <a:spLocks noGrp="1"/>
          </p:cNvSpPr>
          <p:nvPr>
            <p:ph type="subTitle" idx="1"/>
          </p:nvPr>
        </p:nvSpPr>
        <p:spPr/>
        <p:txBody>
          <a:bodyPr/>
          <a:lstStyle/>
          <a:p>
            <a:endParaRPr lang="zh-CN" altLang="en-US"/>
          </a:p>
        </p:txBody>
      </p:sp>
    </p:spTree>
    <p:extLst>
      <p:ext uri="{BB962C8B-B14F-4D97-AF65-F5344CB8AC3E}">
        <p14:creationId xmlns:p14="http://schemas.microsoft.com/office/powerpoint/2010/main" val="17560153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语句覆盖</a:t>
            </a:r>
            <a:endParaRPr lang="zh-CN" altLang="en-US" dirty="0"/>
          </a:p>
        </p:txBody>
      </p:sp>
      <p:sp>
        <p:nvSpPr>
          <p:cNvPr id="3" name="Content Placeholder 2"/>
          <p:cNvSpPr>
            <a:spLocks noGrp="1"/>
          </p:cNvSpPr>
          <p:nvPr>
            <p:ph sz="quarter" idx="13"/>
          </p:nvPr>
        </p:nvSpPr>
        <p:spPr>
          <a:xfrm>
            <a:off x="913774" y="1689100"/>
            <a:ext cx="6955218" cy="4102099"/>
          </a:xfrm>
        </p:spPr>
        <p:txBody>
          <a:bodyPr>
            <a:noAutofit/>
          </a:bodyPr>
          <a:lstStyle/>
          <a:p>
            <a:r>
              <a:rPr lang="zh-CN" altLang="en-US" sz="3600" dirty="0"/>
              <a:t>语句覆</a:t>
            </a:r>
            <a:r>
              <a:rPr lang="zh-CN" altLang="en-US" sz="3600" dirty="0" smtClean="0"/>
              <a:t>盖没</a:t>
            </a:r>
            <a:r>
              <a:rPr lang="zh-CN" altLang="en-US" sz="3600" dirty="0"/>
              <a:t>有分别测试判定表达式中每个条件取不同值时的情况</a:t>
            </a:r>
            <a:r>
              <a:rPr lang="zh-CN" altLang="en-US" sz="3600" dirty="0" smtClean="0"/>
              <a:t>。</a:t>
            </a:r>
            <a:endParaRPr lang="en-US" altLang="zh-CN" sz="3600" dirty="0" smtClean="0"/>
          </a:p>
          <a:p>
            <a:r>
              <a:rPr lang="zh-CN" altLang="en-US" sz="3600" dirty="0"/>
              <a:t>为了执行</a:t>
            </a:r>
            <a:r>
              <a:rPr lang="en-US" altLang="zh-CN" sz="3600" dirty="0" err="1"/>
              <a:t>sacbed</a:t>
            </a:r>
            <a:r>
              <a:rPr lang="zh-CN" altLang="en-US" sz="3600" dirty="0"/>
              <a:t>路径</a:t>
            </a:r>
            <a:r>
              <a:rPr lang="zh-CN" altLang="en-US" sz="3600" dirty="0" smtClean="0"/>
              <a:t>，只</a:t>
            </a:r>
            <a:r>
              <a:rPr lang="zh-CN" altLang="en-US" sz="3600" dirty="0"/>
              <a:t>需两个判定表达式</a:t>
            </a:r>
            <a:r>
              <a:rPr lang="en-US" altLang="zh-CN" sz="3600" dirty="0"/>
              <a:t>(A&gt;1) AND (B=0)</a:t>
            </a:r>
            <a:r>
              <a:rPr lang="zh-CN" altLang="en-US" sz="3600" dirty="0"/>
              <a:t>和</a:t>
            </a:r>
            <a:r>
              <a:rPr lang="en-US" altLang="zh-CN" sz="3600" dirty="0"/>
              <a:t>(A=2) OR (X&gt;1)</a:t>
            </a:r>
            <a:r>
              <a:rPr lang="zh-CN" altLang="en-US" sz="3600" dirty="0"/>
              <a:t>都取真值</a:t>
            </a:r>
            <a:r>
              <a:rPr lang="zh-CN" altLang="en-US" sz="3600" dirty="0" smtClean="0"/>
              <a:t>，这样使</a:t>
            </a:r>
            <a:r>
              <a:rPr lang="zh-CN" altLang="en-US" sz="3600" dirty="0"/>
              <a:t>用上述一组测试数据就够了。</a:t>
            </a:r>
            <a:endParaRPr lang="en-US" altLang="zh-CN" sz="3600" dirty="0"/>
          </a:p>
        </p:txBody>
      </p:sp>
      <p:sp>
        <p:nvSpPr>
          <p:cNvPr id="4" name="Content Placeholder 3"/>
          <p:cNvSpPr>
            <a:spLocks noGrp="1"/>
          </p:cNvSpPr>
          <p:nvPr>
            <p:ph sz="quarter" idx="14"/>
          </p:nvPr>
        </p:nvSpPr>
        <p:spPr>
          <a:xfrm>
            <a:off x="7868992" y="1689100"/>
            <a:ext cx="3408608" cy="4102099"/>
          </a:xfrm>
        </p:spPr>
        <p:txBody>
          <a:bodyPr/>
          <a:lstStyle/>
          <a:p>
            <a:endParaRPr lang="zh-CN" altLang="en-US" dirty="0"/>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7979535" y="1689099"/>
            <a:ext cx="3705896" cy="4102099"/>
          </a:xfrm>
          <a:prstGeom prst="rect">
            <a:avLst/>
          </a:prstGeom>
        </p:spPr>
      </p:pic>
    </p:spTree>
    <p:extLst>
      <p:ext uri="{BB962C8B-B14F-4D97-AF65-F5344CB8AC3E}">
        <p14:creationId xmlns:p14="http://schemas.microsoft.com/office/powerpoint/2010/main" val="28191018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判定</a:t>
            </a:r>
            <a:r>
              <a:rPr lang="zh-CN" altLang="en-US" dirty="0" smtClean="0"/>
              <a:t>覆盖</a:t>
            </a:r>
            <a:endParaRPr lang="zh-CN" altLang="en-US" dirty="0"/>
          </a:p>
        </p:txBody>
      </p:sp>
      <p:sp>
        <p:nvSpPr>
          <p:cNvPr id="3" name="Content Placeholder 2"/>
          <p:cNvSpPr>
            <a:spLocks noGrp="1"/>
          </p:cNvSpPr>
          <p:nvPr>
            <p:ph sz="quarter" idx="13"/>
          </p:nvPr>
        </p:nvSpPr>
        <p:spPr>
          <a:xfrm>
            <a:off x="913774" y="1689100"/>
            <a:ext cx="6955218" cy="4102099"/>
          </a:xfrm>
        </p:spPr>
        <p:txBody>
          <a:bodyPr>
            <a:noAutofit/>
          </a:bodyPr>
          <a:lstStyle/>
          <a:p>
            <a:r>
              <a:rPr lang="en-US" altLang="zh-CN" sz="3600" dirty="0" smtClean="0"/>
              <a:t>A=3</a:t>
            </a:r>
            <a:r>
              <a:rPr lang="zh-CN" altLang="en-US" sz="3600" dirty="0"/>
              <a:t>，</a:t>
            </a:r>
            <a:r>
              <a:rPr lang="en-US" altLang="zh-CN" sz="3600" dirty="0"/>
              <a:t>B=0</a:t>
            </a:r>
            <a:r>
              <a:rPr lang="zh-CN" altLang="en-US" sz="3600" dirty="0"/>
              <a:t>，</a:t>
            </a:r>
            <a:r>
              <a:rPr lang="en-US" altLang="zh-CN" sz="3600" dirty="0"/>
              <a:t>X=3	</a:t>
            </a:r>
            <a:r>
              <a:rPr lang="zh-CN" altLang="en-US" sz="3600" dirty="0"/>
              <a:t>（覆盖</a:t>
            </a:r>
            <a:r>
              <a:rPr lang="en-US" altLang="zh-CN" sz="3600" dirty="0" err="1"/>
              <a:t>sacbd</a:t>
            </a:r>
            <a:r>
              <a:rPr lang="zh-CN" altLang="en-US" sz="3600" dirty="0"/>
              <a:t>）</a:t>
            </a:r>
          </a:p>
          <a:p>
            <a:r>
              <a:rPr lang="en-US" altLang="zh-CN" sz="3600" dirty="0" smtClean="0"/>
              <a:t>A=3</a:t>
            </a:r>
            <a:r>
              <a:rPr lang="zh-CN" altLang="en-US" sz="3600" dirty="0"/>
              <a:t>，</a:t>
            </a:r>
            <a:r>
              <a:rPr lang="en-US" altLang="zh-CN" sz="3600" dirty="0"/>
              <a:t>B=1</a:t>
            </a:r>
            <a:r>
              <a:rPr lang="zh-CN" altLang="en-US" sz="3600" dirty="0"/>
              <a:t>，</a:t>
            </a:r>
            <a:r>
              <a:rPr lang="en-US" altLang="zh-CN" sz="3600" dirty="0"/>
              <a:t>X=1	</a:t>
            </a:r>
            <a:r>
              <a:rPr lang="zh-CN" altLang="en-US" sz="3600" dirty="0"/>
              <a:t>（覆盖</a:t>
            </a:r>
            <a:r>
              <a:rPr lang="en-US" altLang="zh-CN" sz="3600" dirty="0" err="1"/>
              <a:t>sabed</a:t>
            </a:r>
            <a:r>
              <a:rPr lang="zh-CN" altLang="en-US" sz="3600" dirty="0"/>
              <a:t>）</a:t>
            </a:r>
          </a:p>
          <a:p>
            <a:r>
              <a:rPr lang="zh-CN" altLang="en-US" sz="3600" dirty="0" smtClean="0"/>
              <a:t>判</a:t>
            </a:r>
            <a:r>
              <a:rPr lang="zh-CN" altLang="en-US" sz="3600" dirty="0"/>
              <a:t>定覆盖比语句覆盖强，但是对程序逻辑的覆盖程度仍然不高，例如，上面的测试数据只覆盖了程序全部路径的一半。</a:t>
            </a:r>
          </a:p>
        </p:txBody>
      </p:sp>
      <p:sp>
        <p:nvSpPr>
          <p:cNvPr id="4" name="Content Placeholder 3"/>
          <p:cNvSpPr>
            <a:spLocks noGrp="1"/>
          </p:cNvSpPr>
          <p:nvPr>
            <p:ph sz="quarter" idx="14"/>
          </p:nvPr>
        </p:nvSpPr>
        <p:spPr>
          <a:xfrm>
            <a:off x="7868992" y="1689100"/>
            <a:ext cx="3408608" cy="4102099"/>
          </a:xfrm>
        </p:spPr>
        <p:txBody>
          <a:bodyPr/>
          <a:lstStyle/>
          <a:p>
            <a:endParaRPr lang="zh-CN" altLang="en-US" dirty="0"/>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7979535" y="1689099"/>
            <a:ext cx="3705896" cy="4102099"/>
          </a:xfrm>
          <a:prstGeom prst="rect">
            <a:avLst/>
          </a:prstGeom>
        </p:spPr>
      </p:pic>
    </p:spTree>
    <p:extLst>
      <p:ext uri="{BB962C8B-B14F-4D97-AF65-F5344CB8AC3E}">
        <p14:creationId xmlns:p14="http://schemas.microsoft.com/office/powerpoint/2010/main" val="15851373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条件覆盖</a:t>
            </a:r>
            <a:endParaRPr lang="zh-CN" altLang="en-US" dirty="0"/>
          </a:p>
        </p:txBody>
      </p:sp>
      <p:sp>
        <p:nvSpPr>
          <p:cNvPr id="3" name="Content Placeholder 2"/>
          <p:cNvSpPr>
            <a:spLocks noGrp="1"/>
          </p:cNvSpPr>
          <p:nvPr>
            <p:ph sz="quarter" idx="13"/>
          </p:nvPr>
        </p:nvSpPr>
        <p:spPr/>
        <p:txBody>
          <a:bodyPr>
            <a:normAutofit fontScale="92500" lnSpcReduction="20000"/>
          </a:bodyPr>
          <a:lstStyle/>
          <a:p>
            <a:r>
              <a:rPr lang="zh-CN" altLang="en-US" dirty="0"/>
              <a:t>条件覆盖的含义是，不仅每个语句至少执行一次，而且使判定表达式中的每个条件都取到各种可能的结果。</a:t>
            </a:r>
          </a:p>
          <a:p>
            <a:r>
              <a:rPr lang="zh-CN" altLang="en-US" dirty="0" smtClean="0"/>
              <a:t>上述例</a:t>
            </a:r>
            <a:r>
              <a:rPr lang="zh-CN" altLang="en-US" dirty="0"/>
              <a:t>子中共有两个判定表达式，每个表达式中有两个条件，为了做到条件覆盖，应该选取测试数据使得</a:t>
            </a:r>
            <a:r>
              <a:rPr lang="zh-CN" altLang="en-US" dirty="0" smtClean="0"/>
              <a:t>在不同的点各</a:t>
            </a:r>
            <a:r>
              <a:rPr lang="zh-CN" altLang="en-US" dirty="0"/>
              <a:t>种结果出</a:t>
            </a:r>
            <a:r>
              <a:rPr lang="zh-CN" altLang="en-US" dirty="0" smtClean="0"/>
              <a:t>现。</a:t>
            </a:r>
            <a:endParaRPr lang="zh-CN" altLang="en-US" dirty="0"/>
          </a:p>
          <a:p>
            <a:endParaRPr lang="zh-CN" altLang="en-US" dirty="0"/>
          </a:p>
        </p:txBody>
      </p:sp>
    </p:spTree>
    <p:extLst>
      <p:ext uri="{BB962C8B-B14F-4D97-AF65-F5344CB8AC3E}">
        <p14:creationId xmlns:p14="http://schemas.microsoft.com/office/powerpoint/2010/main" val="9350456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条件</a:t>
            </a:r>
            <a:r>
              <a:rPr lang="zh-CN" altLang="en-US" dirty="0" smtClean="0"/>
              <a:t>覆盖</a:t>
            </a:r>
            <a:endParaRPr lang="zh-CN" altLang="en-US" dirty="0"/>
          </a:p>
        </p:txBody>
      </p:sp>
      <p:sp>
        <p:nvSpPr>
          <p:cNvPr id="3" name="Content Placeholder 2"/>
          <p:cNvSpPr>
            <a:spLocks noGrp="1"/>
          </p:cNvSpPr>
          <p:nvPr>
            <p:ph sz="quarter" idx="13"/>
          </p:nvPr>
        </p:nvSpPr>
        <p:spPr>
          <a:xfrm>
            <a:off x="913774" y="1689100"/>
            <a:ext cx="6955218" cy="4102099"/>
          </a:xfrm>
        </p:spPr>
        <p:txBody>
          <a:bodyPr>
            <a:noAutofit/>
          </a:bodyPr>
          <a:lstStyle/>
          <a:p>
            <a:r>
              <a:rPr lang="zh-CN" altLang="en-US" sz="3600" dirty="0"/>
              <a:t>在</a:t>
            </a:r>
            <a:r>
              <a:rPr lang="en-US" altLang="zh-CN" sz="3600" dirty="0"/>
              <a:t>a</a:t>
            </a:r>
            <a:r>
              <a:rPr lang="zh-CN" altLang="en-US" sz="3600" dirty="0"/>
              <a:t>点有下述各种结果出现</a:t>
            </a:r>
            <a:r>
              <a:rPr lang="zh-CN" altLang="en-US" sz="3600" dirty="0" smtClean="0"/>
              <a:t>：</a:t>
            </a:r>
            <a:endParaRPr lang="en-US" altLang="zh-CN" sz="3600" dirty="0" smtClean="0"/>
          </a:p>
          <a:p>
            <a:r>
              <a:rPr lang="en-US" altLang="zh-CN" sz="3600" dirty="0"/>
              <a:t>A&gt;1</a:t>
            </a:r>
            <a:r>
              <a:rPr lang="zh-CN" altLang="en-US" sz="3600" dirty="0"/>
              <a:t>，</a:t>
            </a:r>
            <a:r>
              <a:rPr lang="en-US" altLang="zh-CN" sz="3600" dirty="0"/>
              <a:t>A&lt;=1</a:t>
            </a:r>
            <a:r>
              <a:rPr lang="zh-CN" altLang="en-US" sz="3600" dirty="0"/>
              <a:t>，</a:t>
            </a:r>
            <a:r>
              <a:rPr lang="en-US" altLang="zh-CN" sz="3600" dirty="0"/>
              <a:t>B=0</a:t>
            </a:r>
            <a:r>
              <a:rPr lang="zh-CN" altLang="en-US" sz="3600" dirty="0"/>
              <a:t>，</a:t>
            </a:r>
            <a:r>
              <a:rPr lang="en-US" altLang="zh-CN" sz="3600" dirty="0"/>
              <a:t>B!=0</a:t>
            </a:r>
          </a:p>
          <a:p>
            <a:r>
              <a:rPr lang="zh-CN" altLang="en-US" sz="3600" dirty="0" smtClean="0"/>
              <a:t>在</a:t>
            </a:r>
            <a:r>
              <a:rPr lang="en-US" altLang="zh-CN" sz="3600" dirty="0"/>
              <a:t>b</a:t>
            </a:r>
            <a:r>
              <a:rPr lang="zh-CN" altLang="en-US" sz="3600" dirty="0"/>
              <a:t>点有下述各种结果出现：</a:t>
            </a:r>
          </a:p>
          <a:p>
            <a:r>
              <a:rPr lang="en-US" altLang="zh-CN" sz="3600" dirty="0" smtClean="0"/>
              <a:t>A=2</a:t>
            </a:r>
            <a:r>
              <a:rPr lang="zh-CN" altLang="en-US" sz="3600" dirty="0"/>
              <a:t>，</a:t>
            </a:r>
            <a:r>
              <a:rPr lang="en-US" altLang="zh-CN" sz="3600" dirty="0"/>
              <a:t>A!=2</a:t>
            </a:r>
            <a:r>
              <a:rPr lang="zh-CN" altLang="en-US" sz="3600" dirty="0"/>
              <a:t>，</a:t>
            </a:r>
            <a:r>
              <a:rPr lang="en-US" altLang="zh-CN" sz="3600" dirty="0"/>
              <a:t>X&gt;1</a:t>
            </a:r>
            <a:r>
              <a:rPr lang="zh-CN" altLang="en-US" sz="3600" dirty="0"/>
              <a:t>，</a:t>
            </a:r>
            <a:r>
              <a:rPr lang="en-US" altLang="zh-CN" sz="3600" dirty="0"/>
              <a:t>X&lt;=1</a:t>
            </a:r>
          </a:p>
          <a:p>
            <a:endParaRPr lang="zh-CN" altLang="en-US" sz="3600" dirty="0"/>
          </a:p>
        </p:txBody>
      </p:sp>
      <p:sp>
        <p:nvSpPr>
          <p:cNvPr id="4" name="Content Placeholder 3"/>
          <p:cNvSpPr>
            <a:spLocks noGrp="1"/>
          </p:cNvSpPr>
          <p:nvPr>
            <p:ph sz="quarter" idx="14"/>
          </p:nvPr>
        </p:nvSpPr>
        <p:spPr>
          <a:xfrm>
            <a:off x="7868992" y="1689100"/>
            <a:ext cx="3408608" cy="4102099"/>
          </a:xfrm>
        </p:spPr>
        <p:txBody>
          <a:bodyPr/>
          <a:lstStyle/>
          <a:p>
            <a:endParaRPr lang="zh-CN" altLang="en-US" dirty="0"/>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7979535" y="1689099"/>
            <a:ext cx="3705896" cy="4102099"/>
          </a:xfrm>
          <a:prstGeom prst="rect">
            <a:avLst/>
          </a:prstGeom>
        </p:spPr>
      </p:pic>
    </p:spTree>
    <p:extLst>
      <p:ext uri="{BB962C8B-B14F-4D97-AF65-F5344CB8AC3E}">
        <p14:creationId xmlns:p14="http://schemas.microsoft.com/office/powerpoint/2010/main" val="14678092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条件</a:t>
            </a:r>
            <a:r>
              <a:rPr lang="zh-CN" altLang="en-US" dirty="0" smtClean="0"/>
              <a:t>覆盖</a:t>
            </a:r>
            <a:endParaRPr lang="zh-CN" altLang="en-US" dirty="0"/>
          </a:p>
        </p:txBody>
      </p:sp>
      <p:sp>
        <p:nvSpPr>
          <p:cNvPr id="3" name="Content Placeholder 2"/>
          <p:cNvSpPr>
            <a:spLocks noGrp="1"/>
          </p:cNvSpPr>
          <p:nvPr>
            <p:ph sz="quarter" idx="13"/>
          </p:nvPr>
        </p:nvSpPr>
        <p:spPr>
          <a:xfrm>
            <a:off x="913774" y="1689100"/>
            <a:ext cx="6955218" cy="4102099"/>
          </a:xfrm>
        </p:spPr>
        <p:txBody>
          <a:bodyPr>
            <a:noAutofit/>
          </a:bodyPr>
          <a:lstStyle/>
          <a:p>
            <a:pPr marL="0" indent="0">
              <a:buNone/>
            </a:pPr>
            <a:r>
              <a:rPr lang="en-US" altLang="zh-CN" sz="3600" dirty="0" smtClean="0"/>
              <a:t>I</a:t>
            </a:r>
            <a:r>
              <a:rPr lang="zh-CN" altLang="en-US" sz="3600" dirty="0"/>
              <a:t>．</a:t>
            </a:r>
            <a:r>
              <a:rPr lang="en-US" altLang="zh-CN" sz="3600" dirty="0"/>
              <a:t>A=2</a:t>
            </a:r>
            <a:r>
              <a:rPr lang="zh-CN" altLang="en-US" sz="3600" dirty="0"/>
              <a:t>，</a:t>
            </a:r>
            <a:r>
              <a:rPr lang="en-US" altLang="zh-CN" sz="3600" dirty="0"/>
              <a:t>B=0</a:t>
            </a:r>
            <a:r>
              <a:rPr lang="zh-CN" altLang="en-US" sz="3600" dirty="0"/>
              <a:t>，</a:t>
            </a:r>
            <a:r>
              <a:rPr lang="en-US" altLang="zh-CN" sz="3600" dirty="0"/>
              <a:t>X=4</a:t>
            </a:r>
          </a:p>
          <a:p>
            <a:pPr marL="0" indent="0">
              <a:buNone/>
            </a:pPr>
            <a:r>
              <a:rPr lang="zh-CN" altLang="en-US" sz="3600" dirty="0" smtClean="0"/>
              <a:t>（满</a:t>
            </a:r>
            <a:r>
              <a:rPr lang="zh-CN" altLang="en-US" sz="3600" dirty="0"/>
              <a:t>足</a:t>
            </a:r>
            <a:r>
              <a:rPr lang="en-US" altLang="zh-CN" sz="3600" dirty="0"/>
              <a:t>A&gt;1</a:t>
            </a:r>
            <a:r>
              <a:rPr lang="zh-CN" altLang="en-US" sz="3600" dirty="0"/>
              <a:t>，</a:t>
            </a:r>
            <a:r>
              <a:rPr lang="en-US" altLang="zh-CN" sz="3600" dirty="0"/>
              <a:t>B=0</a:t>
            </a:r>
            <a:r>
              <a:rPr lang="zh-CN" altLang="en-US" sz="3600" dirty="0"/>
              <a:t>，</a:t>
            </a:r>
            <a:r>
              <a:rPr lang="en-US" altLang="zh-CN" sz="3600" dirty="0"/>
              <a:t>A=2</a:t>
            </a:r>
            <a:r>
              <a:rPr lang="zh-CN" altLang="en-US" sz="3600" dirty="0"/>
              <a:t>和</a:t>
            </a:r>
            <a:r>
              <a:rPr lang="en-US" altLang="zh-CN" sz="3600" dirty="0"/>
              <a:t>X&gt;1</a:t>
            </a:r>
            <a:r>
              <a:rPr lang="zh-CN" altLang="en-US" sz="3600" dirty="0"/>
              <a:t>的条件，执行路径</a:t>
            </a:r>
            <a:r>
              <a:rPr lang="en-US" altLang="zh-CN" sz="3600" dirty="0" err="1"/>
              <a:t>sacbed</a:t>
            </a:r>
            <a:r>
              <a:rPr lang="zh-CN" altLang="en-US" sz="3600" dirty="0"/>
              <a:t>）</a:t>
            </a:r>
          </a:p>
          <a:p>
            <a:pPr marL="0" indent="0">
              <a:buNone/>
            </a:pPr>
            <a:r>
              <a:rPr lang="en-US" altLang="zh-CN" sz="3600" dirty="0" smtClean="0"/>
              <a:t>II</a:t>
            </a:r>
            <a:r>
              <a:rPr lang="zh-CN" altLang="en-US" sz="3600" dirty="0"/>
              <a:t>．</a:t>
            </a:r>
            <a:r>
              <a:rPr lang="en-US" altLang="zh-CN" sz="3600" dirty="0"/>
              <a:t>A=1</a:t>
            </a:r>
            <a:r>
              <a:rPr lang="zh-CN" altLang="en-US" sz="3600" dirty="0"/>
              <a:t>，</a:t>
            </a:r>
            <a:r>
              <a:rPr lang="en-US" altLang="zh-CN" sz="3600" dirty="0"/>
              <a:t>B=1</a:t>
            </a:r>
            <a:r>
              <a:rPr lang="zh-CN" altLang="en-US" sz="3600" dirty="0"/>
              <a:t>，</a:t>
            </a:r>
            <a:r>
              <a:rPr lang="en-US" altLang="zh-CN" sz="3600" dirty="0"/>
              <a:t>X=1</a:t>
            </a:r>
          </a:p>
          <a:p>
            <a:pPr marL="0" indent="0">
              <a:buNone/>
            </a:pPr>
            <a:r>
              <a:rPr lang="zh-CN" altLang="en-US" sz="3600" dirty="0" smtClean="0"/>
              <a:t>（</a:t>
            </a:r>
            <a:r>
              <a:rPr lang="zh-CN" altLang="en-US" sz="3600" dirty="0"/>
              <a:t>满足</a:t>
            </a:r>
            <a:r>
              <a:rPr lang="en-US" altLang="zh-CN" sz="3600" dirty="0"/>
              <a:t>A&lt;=1</a:t>
            </a:r>
            <a:r>
              <a:rPr lang="zh-CN" altLang="en-US" sz="3600" dirty="0"/>
              <a:t>，</a:t>
            </a:r>
            <a:r>
              <a:rPr lang="en-US" altLang="zh-CN" sz="3600" dirty="0"/>
              <a:t>B!=0</a:t>
            </a:r>
            <a:r>
              <a:rPr lang="zh-CN" altLang="en-US" sz="3600" dirty="0"/>
              <a:t>，</a:t>
            </a:r>
            <a:r>
              <a:rPr lang="en-US" altLang="zh-CN" sz="3600" dirty="0"/>
              <a:t>A=2</a:t>
            </a:r>
            <a:r>
              <a:rPr lang="zh-CN" altLang="en-US" sz="3600" dirty="0"/>
              <a:t>和</a:t>
            </a:r>
            <a:r>
              <a:rPr lang="en-US" altLang="zh-CN" sz="3600" dirty="0"/>
              <a:t>X&lt;=1</a:t>
            </a:r>
            <a:r>
              <a:rPr lang="zh-CN" altLang="en-US" sz="3600" dirty="0"/>
              <a:t>的条件，执行路径</a:t>
            </a:r>
            <a:r>
              <a:rPr lang="en-US" altLang="zh-CN" sz="3600" dirty="0" err="1"/>
              <a:t>sabd</a:t>
            </a:r>
            <a:r>
              <a:rPr lang="zh-CN" altLang="en-US" sz="3600" dirty="0" smtClean="0"/>
              <a:t>）</a:t>
            </a:r>
            <a:endParaRPr lang="zh-CN" altLang="en-US" sz="3600" dirty="0"/>
          </a:p>
        </p:txBody>
      </p:sp>
      <p:sp>
        <p:nvSpPr>
          <p:cNvPr id="4" name="Content Placeholder 3"/>
          <p:cNvSpPr>
            <a:spLocks noGrp="1"/>
          </p:cNvSpPr>
          <p:nvPr>
            <p:ph sz="quarter" idx="14"/>
          </p:nvPr>
        </p:nvSpPr>
        <p:spPr>
          <a:xfrm>
            <a:off x="7868992" y="1689100"/>
            <a:ext cx="3408608" cy="4102099"/>
          </a:xfrm>
        </p:spPr>
        <p:txBody>
          <a:bodyPr/>
          <a:lstStyle/>
          <a:p>
            <a:endParaRPr lang="zh-CN" altLang="en-US" dirty="0"/>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7979535" y="1689099"/>
            <a:ext cx="3705896" cy="4102099"/>
          </a:xfrm>
          <a:prstGeom prst="rect">
            <a:avLst/>
          </a:prstGeom>
        </p:spPr>
      </p:pic>
    </p:spTree>
    <p:extLst>
      <p:ext uri="{BB962C8B-B14F-4D97-AF65-F5344CB8AC3E}">
        <p14:creationId xmlns:p14="http://schemas.microsoft.com/office/powerpoint/2010/main" val="13935966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条件</a:t>
            </a:r>
            <a:r>
              <a:rPr lang="zh-CN" altLang="en-US" dirty="0" smtClean="0"/>
              <a:t>覆盖</a:t>
            </a:r>
            <a:endParaRPr lang="zh-CN" altLang="en-US" dirty="0"/>
          </a:p>
        </p:txBody>
      </p:sp>
      <p:sp>
        <p:nvSpPr>
          <p:cNvPr id="3" name="Content Placeholder 2"/>
          <p:cNvSpPr>
            <a:spLocks noGrp="1"/>
          </p:cNvSpPr>
          <p:nvPr>
            <p:ph sz="quarter" idx="13"/>
          </p:nvPr>
        </p:nvSpPr>
        <p:spPr>
          <a:xfrm>
            <a:off x="913774" y="1689100"/>
            <a:ext cx="6955218" cy="4102099"/>
          </a:xfrm>
        </p:spPr>
        <p:txBody>
          <a:bodyPr>
            <a:noAutofit/>
          </a:bodyPr>
          <a:lstStyle/>
          <a:p>
            <a:pPr marL="0" indent="0">
              <a:buNone/>
            </a:pPr>
            <a:r>
              <a:rPr lang="en-US" altLang="zh-CN" sz="3600" dirty="0" smtClean="0"/>
              <a:t>I</a:t>
            </a:r>
            <a:r>
              <a:rPr lang="zh-CN" altLang="en-US" sz="3600" dirty="0"/>
              <a:t>．</a:t>
            </a:r>
            <a:r>
              <a:rPr lang="en-US" altLang="zh-CN" sz="3600" dirty="0"/>
              <a:t>A=2</a:t>
            </a:r>
            <a:r>
              <a:rPr lang="zh-CN" altLang="en-US" sz="3600" dirty="0"/>
              <a:t>，</a:t>
            </a:r>
            <a:r>
              <a:rPr lang="en-US" altLang="zh-CN" sz="3600" dirty="0"/>
              <a:t>B=0</a:t>
            </a:r>
            <a:r>
              <a:rPr lang="zh-CN" altLang="en-US" sz="3600" dirty="0"/>
              <a:t>，</a:t>
            </a:r>
            <a:r>
              <a:rPr lang="en-US" altLang="zh-CN" sz="3600" dirty="0"/>
              <a:t>X=4</a:t>
            </a:r>
          </a:p>
          <a:p>
            <a:pPr marL="0" indent="0">
              <a:buNone/>
            </a:pPr>
            <a:r>
              <a:rPr lang="zh-CN" altLang="en-US" sz="3600" dirty="0" smtClean="0"/>
              <a:t>（满</a:t>
            </a:r>
            <a:r>
              <a:rPr lang="zh-CN" altLang="en-US" sz="3600" dirty="0"/>
              <a:t>足</a:t>
            </a:r>
            <a:r>
              <a:rPr lang="en-US" altLang="zh-CN" sz="3600" dirty="0"/>
              <a:t>A&gt;1</a:t>
            </a:r>
            <a:r>
              <a:rPr lang="zh-CN" altLang="en-US" sz="3600" dirty="0"/>
              <a:t>，</a:t>
            </a:r>
            <a:r>
              <a:rPr lang="en-US" altLang="zh-CN" sz="3600" dirty="0"/>
              <a:t>B=0</a:t>
            </a:r>
            <a:r>
              <a:rPr lang="zh-CN" altLang="en-US" sz="3600" dirty="0"/>
              <a:t>，</a:t>
            </a:r>
            <a:r>
              <a:rPr lang="en-US" altLang="zh-CN" sz="3600" dirty="0"/>
              <a:t>A=2</a:t>
            </a:r>
            <a:r>
              <a:rPr lang="zh-CN" altLang="en-US" sz="3600" dirty="0"/>
              <a:t>和</a:t>
            </a:r>
            <a:r>
              <a:rPr lang="en-US" altLang="zh-CN" sz="3600" dirty="0"/>
              <a:t>X&gt;1</a:t>
            </a:r>
            <a:r>
              <a:rPr lang="zh-CN" altLang="en-US" sz="3600" dirty="0"/>
              <a:t>的条件，执行路径</a:t>
            </a:r>
            <a:r>
              <a:rPr lang="en-US" altLang="zh-CN" sz="3600" dirty="0" err="1"/>
              <a:t>sacbed</a:t>
            </a:r>
            <a:r>
              <a:rPr lang="zh-CN" altLang="en-US" sz="3600" dirty="0"/>
              <a:t>）</a:t>
            </a:r>
          </a:p>
          <a:p>
            <a:pPr marL="0" indent="0">
              <a:buNone/>
            </a:pPr>
            <a:r>
              <a:rPr lang="en-US" altLang="zh-CN" sz="3600" dirty="0" smtClean="0"/>
              <a:t>II</a:t>
            </a:r>
            <a:r>
              <a:rPr lang="zh-CN" altLang="en-US" sz="3600" dirty="0"/>
              <a:t>．</a:t>
            </a:r>
            <a:r>
              <a:rPr lang="en-US" altLang="zh-CN" sz="3600" dirty="0"/>
              <a:t>A=1</a:t>
            </a:r>
            <a:r>
              <a:rPr lang="zh-CN" altLang="en-US" sz="3600" dirty="0"/>
              <a:t>，</a:t>
            </a:r>
            <a:r>
              <a:rPr lang="en-US" altLang="zh-CN" sz="3600" dirty="0"/>
              <a:t>B=1</a:t>
            </a:r>
            <a:r>
              <a:rPr lang="zh-CN" altLang="en-US" sz="3600" dirty="0"/>
              <a:t>，</a:t>
            </a:r>
            <a:r>
              <a:rPr lang="en-US" altLang="zh-CN" sz="3600" dirty="0"/>
              <a:t>X=1</a:t>
            </a:r>
          </a:p>
          <a:p>
            <a:pPr marL="0" indent="0">
              <a:buNone/>
            </a:pPr>
            <a:r>
              <a:rPr lang="zh-CN" altLang="en-US" sz="3600" dirty="0" smtClean="0"/>
              <a:t>（</a:t>
            </a:r>
            <a:r>
              <a:rPr lang="zh-CN" altLang="en-US" sz="3600" dirty="0"/>
              <a:t>满足</a:t>
            </a:r>
            <a:r>
              <a:rPr lang="en-US" altLang="zh-CN" sz="3600" dirty="0"/>
              <a:t>A&lt;=1</a:t>
            </a:r>
            <a:r>
              <a:rPr lang="zh-CN" altLang="en-US" sz="3600" dirty="0"/>
              <a:t>，</a:t>
            </a:r>
            <a:r>
              <a:rPr lang="en-US" altLang="zh-CN" sz="3600" dirty="0"/>
              <a:t>B!=0</a:t>
            </a:r>
            <a:r>
              <a:rPr lang="zh-CN" altLang="en-US" sz="3600" dirty="0"/>
              <a:t>，</a:t>
            </a:r>
            <a:r>
              <a:rPr lang="en-US" altLang="zh-CN" sz="3600" dirty="0"/>
              <a:t>A=2</a:t>
            </a:r>
            <a:r>
              <a:rPr lang="zh-CN" altLang="en-US" sz="3600" dirty="0"/>
              <a:t>和</a:t>
            </a:r>
            <a:r>
              <a:rPr lang="en-US" altLang="zh-CN" sz="3600" dirty="0"/>
              <a:t>X&lt;=1</a:t>
            </a:r>
            <a:r>
              <a:rPr lang="zh-CN" altLang="en-US" sz="3600" dirty="0"/>
              <a:t>的条件，执行路径</a:t>
            </a:r>
            <a:r>
              <a:rPr lang="en-US" altLang="zh-CN" sz="3600" dirty="0" err="1"/>
              <a:t>sabd</a:t>
            </a:r>
            <a:r>
              <a:rPr lang="zh-CN" altLang="en-US" sz="3600" dirty="0" smtClean="0"/>
              <a:t>）</a:t>
            </a:r>
            <a:endParaRPr lang="zh-CN" altLang="en-US" sz="3600" dirty="0"/>
          </a:p>
        </p:txBody>
      </p:sp>
      <p:sp>
        <p:nvSpPr>
          <p:cNvPr id="4" name="Content Placeholder 3"/>
          <p:cNvSpPr>
            <a:spLocks noGrp="1"/>
          </p:cNvSpPr>
          <p:nvPr>
            <p:ph sz="quarter" idx="14"/>
          </p:nvPr>
        </p:nvSpPr>
        <p:spPr>
          <a:xfrm>
            <a:off x="7868992" y="1689100"/>
            <a:ext cx="3408608" cy="4102099"/>
          </a:xfrm>
        </p:spPr>
        <p:txBody>
          <a:bodyPr/>
          <a:lstStyle/>
          <a:p>
            <a:endParaRPr lang="zh-CN" altLang="en-US" dirty="0"/>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7979535" y="1689099"/>
            <a:ext cx="3705896" cy="4102099"/>
          </a:xfrm>
          <a:prstGeom prst="rect">
            <a:avLst/>
          </a:prstGeom>
        </p:spPr>
      </p:pic>
    </p:spTree>
    <p:extLst>
      <p:ext uri="{BB962C8B-B14F-4D97-AF65-F5344CB8AC3E}">
        <p14:creationId xmlns:p14="http://schemas.microsoft.com/office/powerpoint/2010/main" val="24194975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条件覆盖</a:t>
            </a:r>
            <a:endParaRPr lang="zh-CN" altLang="en-US" dirty="0"/>
          </a:p>
        </p:txBody>
      </p:sp>
      <p:sp>
        <p:nvSpPr>
          <p:cNvPr id="3" name="Content Placeholder 2"/>
          <p:cNvSpPr>
            <a:spLocks noGrp="1"/>
          </p:cNvSpPr>
          <p:nvPr>
            <p:ph sz="quarter" idx="13"/>
          </p:nvPr>
        </p:nvSpPr>
        <p:spPr/>
        <p:txBody>
          <a:bodyPr>
            <a:normAutofit fontScale="85000" lnSpcReduction="10000"/>
          </a:bodyPr>
          <a:lstStyle/>
          <a:p>
            <a:r>
              <a:rPr lang="zh-CN" altLang="en-US" dirty="0"/>
              <a:t>条件覆盖通常比判定覆盖强，因为它使判定表达式中每个条件都取到了两个不同的结果，判定覆盖却只关心整个判定表达式的值</a:t>
            </a:r>
            <a:r>
              <a:rPr lang="zh-CN" altLang="en-US" dirty="0" smtClean="0"/>
              <a:t>。</a:t>
            </a:r>
            <a:endParaRPr lang="en-US" altLang="zh-CN" dirty="0" smtClean="0"/>
          </a:p>
          <a:p>
            <a:r>
              <a:rPr lang="zh-CN" altLang="en-US" dirty="0" smtClean="0"/>
              <a:t>上</a:t>
            </a:r>
            <a:r>
              <a:rPr lang="zh-CN" altLang="en-US" dirty="0"/>
              <a:t>面两组测试数</a:t>
            </a:r>
            <a:r>
              <a:rPr lang="zh-CN" altLang="en-US" dirty="0" smtClean="0"/>
              <a:t>据同</a:t>
            </a:r>
            <a:r>
              <a:rPr lang="zh-CN" altLang="en-US" dirty="0"/>
              <a:t>时满足判定覆盖标准。但是，也可能有相反的情况；虽然每个条件都取到了两个不同的结果，判定表达式却始终只取一个值。</a:t>
            </a:r>
          </a:p>
        </p:txBody>
      </p:sp>
    </p:spTree>
    <p:extLst>
      <p:ext uri="{BB962C8B-B14F-4D97-AF65-F5344CB8AC3E}">
        <p14:creationId xmlns:p14="http://schemas.microsoft.com/office/powerpoint/2010/main" val="17423462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判定</a:t>
            </a:r>
            <a:r>
              <a:rPr lang="en-US" altLang="zh-CN" dirty="0" smtClean="0"/>
              <a:t>/</a:t>
            </a:r>
            <a:r>
              <a:rPr lang="zh-CN" altLang="en-US" smtClean="0"/>
              <a:t>条件覆盖</a:t>
            </a:r>
            <a:endParaRPr lang="zh-CN" altLang="en-US"/>
          </a:p>
        </p:txBody>
      </p:sp>
      <p:sp>
        <p:nvSpPr>
          <p:cNvPr id="3" name="Content Placeholder 2"/>
          <p:cNvSpPr>
            <a:spLocks noGrp="1"/>
          </p:cNvSpPr>
          <p:nvPr>
            <p:ph sz="quarter" idx="13"/>
          </p:nvPr>
        </p:nvSpPr>
        <p:spPr/>
        <p:txBody>
          <a:bodyPr>
            <a:normAutofit fontScale="77500" lnSpcReduction="20000"/>
          </a:bodyPr>
          <a:lstStyle/>
          <a:p>
            <a:r>
              <a:rPr lang="zh-CN" altLang="en-US" dirty="0"/>
              <a:t>既然判定覆盖不一定包含条件覆盖，条件覆盖也不一定包含判定覆盖，自然会提出一种能同时满足这两种覆盖标准的逻辑覆盖，这就是判定</a:t>
            </a:r>
            <a:r>
              <a:rPr lang="en-US" altLang="zh-CN" dirty="0"/>
              <a:t>/</a:t>
            </a:r>
            <a:r>
              <a:rPr lang="zh-CN" altLang="en-US" dirty="0"/>
              <a:t>条件覆盖</a:t>
            </a:r>
            <a:r>
              <a:rPr lang="zh-CN" altLang="en-US" dirty="0" smtClean="0"/>
              <a:t>。</a:t>
            </a:r>
            <a:endParaRPr lang="en-US" altLang="zh-CN" dirty="0" smtClean="0"/>
          </a:p>
          <a:p>
            <a:r>
              <a:rPr lang="zh-CN" altLang="en-US" dirty="0" smtClean="0"/>
              <a:t>它</a:t>
            </a:r>
            <a:r>
              <a:rPr lang="zh-CN" altLang="en-US" dirty="0"/>
              <a:t>的含义是，选取足够多的测试数据，使得判定表达式中的每个条件都取到各种可能的值，而且每个判定表达式也都取到各种可能的结果。</a:t>
            </a:r>
            <a:endParaRPr lang="zh-CN" altLang="en-US" dirty="0"/>
          </a:p>
        </p:txBody>
      </p:sp>
    </p:spTree>
    <p:extLst>
      <p:ext uri="{BB962C8B-B14F-4D97-AF65-F5344CB8AC3E}">
        <p14:creationId xmlns:p14="http://schemas.microsoft.com/office/powerpoint/2010/main" val="24020053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判定</a:t>
            </a:r>
            <a:r>
              <a:rPr lang="en-US" altLang="zh-CN" dirty="0" smtClean="0"/>
              <a:t>/</a:t>
            </a:r>
            <a:r>
              <a:rPr lang="zh-CN" altLang="en-US" smtClean="0"/>
              <a:t>条件覆盖</a:t>
            </a:r>
            <a:endParaRPr lang="zh-CN" altLang="en-US"/>
          </a:p>
        </p:txBody>
      </p:sp>
      <p:sp>
        <p:nvSpPr>
          <p:cNvPr id="3" name="Content Placeholder 2"/>
          <p:cNvSpPr>
            <a:spLocks noGrp="1"/>
          </p:cNvSpPr>
          <p:nvPr>
            <p:ph sz="quarter" idx="13"/>
          </p:nvPr>
        </p:nvSpPr>
        <p:spPr/>
        <p:txBody>
          <a:bodyPr>
            <a:normAutofit fontScale="70000" lnSpcReduction="20000"/>
          </a:bodyPr>
          <a:lstStyle/>
          <a:p>
            <a:r>
              <a:rPr lang="en-US" altLang="zh-CN" dirty="0" smtClean="0"/>
              <a:t>A=2</a:t>
            </a:r>
            <a:r>
              <a:rPr lang="zh-CN" altLang="en-US" dirty="0"/>
              <a:t>，</a:t>
            </a:r>
            <a:r>
              <a:rPr lang="en-US" altLang="zh-CN" dirty="0"/>
              <a:t>B=0</a:t>
            </a:r>
            <a:r>
              <a:rPr lang="zh-CN" altLang="en-US" dirty="0"/>
              <a:t>，</a:t>
            </a:r>
            <a:r>
              <a:rPr lang="en-US" altLang="zh-CN" dirty="0"/>
              <a:t>X=4</a:t>
            </a:r>
          </a:p>
          <a:p>
            <a:r>
              <a:rPr lang="en-US" altLang="zh-CN" dirty="0" smtClean="0"/>
              <a:t>A=1</a:t>
            </a:r>
            <a:r>
              <a:rPr lang="zh-CN" altLang="en-US" dirty="0"/>
              <a:t>，</a:t>
            </a:r>
            <a:r>
              <a:rPr lang="en-US" altLang="zh-CN" dirty="0"/>
              <a:t>B=1</a:t>
            </a:r>
            <a:r>
              <a:rPr lang="zh-CN" altLang="en-US" dirty="0"/>
              <a:t>，</a:t>
            </a:r>
            <a:r>
              <a:rPr lang="en-US" altLang="zh-CN" dirty="0"/>
              <a:t>X=1</a:t>
            </a:r>
          </a:p>
          <a:p>
            <a:r>
              <a:rPr lang="zh-CN" altLang="en-US" dirty="0" smtClean="0"/>
              <a:t>但</a:t>
            </a:r>
            <a:r>
              <a:rPr lang="zh-CN" altLang="en-US" dirty="0"/>
              <a:t>是这两组测试数据也就是为了满足条件覆盖标准最初选取的两组数据，因此，有时判定</a:t>
            </a:r>
            <a:r>
              <a:rPr lang="en-US" altLang="zh-CN" dirty="0"/>
              <a:t>/</a:t>
            </a:r>
            <a:r>
              <a:rPr lang="zh-CN" altLang="en-US" dirty="0"/>
              <a:t>条件覆盖也并不比条件覆盖更强。</a:t>
            </a:r>
          </a:p>
        </p:txBody>
      </p:sp>
      <p:sp>
        <p:nvSpPr>
          <p:cNvPr id="4" name="Content Placeholder 3"/>
          <p:cNvSpPr>
            <a:spLocks noGrp="1"/>
          </p:cNvSpPr>
          <p:nvPr>
            <p:ph sz="quarter" idx="14"/>
          </p:nvPr>
        </p:nvSpPr>
        <p:spPr/>
        <p:txBody>
          <a:bodyPr/>
          <a:lstStyle/>
          <a:p>
            <a:endParaRPr lang="zh-CN" altLang="en-US" dirty="0"/>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6987862" y="1689099"/>
            <a:ext cx="3705896" cy="4102099"/>
          </a:xfrm>
          <a:prstGeom prst="rect">
            <a:avLst/>
          </a:prstGeom>
        </p:spPr>
      </p:pic>
    </p:spTree>
    <p:extLst>
      <p:ext uri="{BB962C8B-B14F-4D97-AF65-F5344CB8AC3E}">
        <p14:creationId xmlns:p14="http://schemas.microsoft.com/office/powerpoint/2010/main" val="12760383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条件组合覆盖</a:t>
            </a:r>
            <a:endParaRPr lang="zh-CN" altLang="en-US" dirty="0"/>
          </a:p>
        </p:txBody>
      </p:sp>
      <p:sp>
        <p:nvSpPr>
          <p:cNvPr id="3" name="Content Placeholder 2"/>
          <p:cNvSpPr>
            <a:spLocks noGrp="1"/>
          </p:cNvSpPr>
          <p:nvPr>
            <p:ph sz="quarter" idx="13"/>
          </p:nvPr>
        </p:nvSpPr>
        <p:spPr/>
        <p:txBody>
          <a:bodyPr/>
          <a:lstStyle/>
          <a:p>
            <a:r>
              <a:rPr lang="zh-CN" altLang="en-US" dirty="0"/>
              <a:t>条件组合覆盖是更强的逻辑覆盖标准，它要求选取足够多的测试数据，使得每个判定表达式中条件的各种可能组合都至少出现一次。</a:t>
            </a:r>
          </a:p>
        </p:txBody>
      </p:sp>
    </p:spTree>
    <p:extLst>
      <p:ext uri="{BB962C8B-B14F-4D97-AF65-F5344CB8AC3E}">
        <p14:creationId xmlns:p14="http://schemas.microsoft.com/office/powerpoint/2010/main" val="4332420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zh-CN" altLang="en-US" dirty="0" smtClean="0"/>
              <a:t>实现</a:t>
            </a:r>
            <a:endParaRPr lang="zh-CN" altLang="en-US" dirty="0"/>
          </a:p>
        </p:txBody>
      </p:sp>
      <p:sp>
        <p:nvSpPr>
          <p:cNvPr id="5" name="Subtitle 4"/>
          <p:cNvSpPr>
            <a:spLocks noGrp="1"/>
          </p:cNvSpPr>
          <p:nvPr>
            <p:ph type="subTitle" idx="1"/>
          </p:nvPr>
        </p:nvSpPr>
        <p:spPr/>
        <p:txBody>
          <a:bodyPr/>
          <a:lstStyle/>
          <a:p>
            <a:endParaRPr lang="zh-CN" altLang="en-US" dirty="0"/>
          </a:p>
        </p:txBody>
      </p:sp>
    </p:spTree>
    <p:extLst>
      <p:ext uri="{BB962C8B-B14F-4D97-AF65-F5344CB8AC3E}">
        <p14:creationId xmlns:p14="http://schemas.microsoft.com/office/powerpoint/2010/main" val="7891937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条件组合覆盖</a:t>
            </a:r>
            <a:endParaRPr lang="zh-CN" altLang="en-US" dirty="0"/>
          </a:p>
        </p:txBody>
      </p:sp>
      <p:sp>
        <p:nvSpPr>
          <p:cNvPr id="3" name="Content Placeholder 2"/>
          <p:cNvSpPr>
            <a:spLocks noGrp="1"/>
          </p:cNvSpPr>
          <p:nvPr>
            <p:ph sz="quarter" idx="13"/>
          </p:nvPr>
        </p:nvSpPr>
        <p:spPr/>
        <p:txBody>
          <a:bodyPr>
            <a:normAutofit fontScale="62500" lnSpcReduction="20000"/>
          </a:bodyPr>
          <a:lstStyle/>
          <a:p>
            <a:r>
              <a:rPr lang="en-US" altLang="zh-CN" dirty="0" smtClean="0"/>
              <a:t>8</a:t>
            </a:r>
            <a:r>
              <a:rPr lang="zh-CN" altLang="en-US" dirty="0" smtClean="0"/>
              <a:t>种可能的条件组合</a:t>
            </a:r>
            <a:endParaRPr lang="en-US" altLang="zh-CN" dirty="0" smtClean="0"/>
          </a:p>
          <a:p>
            <a:pPr marL="457200" lvl="1" indent="0">
              <a:buNone/>
            </a:pPr>
            <a:r>
              <a:rPr lang="zh-CN" altLang="en-US" dirty="0"/>
              <a:t>（</a:t>
            </a:r>
            <a:r>
              <a:rPr lang="en-US" altLang="zh-CN" dirty="0"/>
              <a:t>1</a:t>
            </a:r>
            <a:r>
              <a:rPr lang="zh-CN" altLang="en-US" dirty="0"/>
              <a:t>）</a:t>
            </a:r>
            <a:r>
              <a:rPr lang="en-US" altLang="zh-CN" dirty="0"/>
              <a:t>A&gt;1</a:t>
            </a:r>
            <a:r>
              <a:rPr lang="zh-CN" altLang="en-US" dirty="0"/>
              <a:t>，</a:t>
            </a:r>
            <a:r>
              <a:rPr lang="en-US" altLang="zh-CN" dirty="0"/>
              <a:t>B=0</a:t>
            </a:r>
          </a:p>
          <a:p>
            <a:pPr marL="457200" lvl="1" indent="0">
              <a:buNone/>
            </a:pPr>
            <a:r>
              <a:rPr lang="zh-CN" altLang="en-US" dirty="0" smtClean="0"/>
              <a:t>（</a:t>
            </a:r>
            <a:r>
              <a:rPr lang="en-US" altLang="zh-CN" dirty="0"/>
              <a:t>2</a:t>
            </a:r>
            <a:r>
              <a:rPr lang="zh-CN" altLang="en-US" dirty="0"/>
              <a:t>）</a:t>
            </a:r>
            <a:r>
              <a:rPr lang="en-US" altLang="zh-CN" dirty="0"/>
              <a:t>A&gt;1</a:t>
            </a:r>
            <a:r>
              <a:rPr lang="zh-CN" altLang="en-US" dirty="0"/>
              <a:t>，</a:t>
            </a:r>
            <a:r>
              <a:rPr lang="en-US" altLang="zh-CN" dirty="0"/>
              <a:t>B!=0</a:t>
            </a:r>
          </a:p>
          <a:p>
            <a:pPr marL="457200" lvl="1" indent="0">
              <a:buNone/>
            </a:pPr>
            <a:r>
              <a:rPr lang="zh-CN" altLang="en-US" dirty="0" smtClean="0"/>
              <a:t>（</a:t>
            </a:r>
            <a:r>
              <a:rPr lang="en-US" altLang="zh-CN" dirty="0"/>
              <a:t>3</a:t>
            </a:r>
            <a:r>
              <a:rPr lang="zh-CN" altLang="en-US" dirty="0"/>
              <a:t>）</a:t>
            </a:r>
            <a:r>
              <a:rPr lang="en-US" altLang="zh-CN" dirty="0"/>
              <a:t>A&lt;=1</a:t>
            </a:r>
            <a:r>
              <a:rPr lang="zh-CN" altLang="en-US" dirty="0"/>
              <a:t>，</a:t>
            </a:r>
            <a:r>
              <a:rPr lang="en-US" altLang="zh-CN" dirty="0"/>
              <a:t>B=0</a:t>
            </a:r>
          </a:p>
          <a:p>
            <a:pPr marL="457200" lvl="1" indent="0">
              <a:buNone/>
            </a:pPr>
            <a:r>
              <a:rPr lang="zh-CN" altLang="en-US" dirty="0" smtClean="0"/>
              <a:t>（</a:t>
            </a:r>
            <a:r>
              <a:rPr lang="en-US" altLang="zh-CN" dirty="0"/>
              <a:t>4</a:t>
            </a:r>
            <a:r>
              <a:rPr lang="zh-CN" altLang="en-US" dirty="0"/>
              <a:t>）</a:t>
            </a:r>
            <a:r>
              <a:rPr lang="en-US" altLang="zh-CN" dirty="0"/>
              <a:t>A&lt;=1</a:t>
            </a:r>
            <a:r>
              <a:rPr lang="zh-CN" altLang="en-US" dirty="0"/>
              <a:t>，</a:t>
            </a:r>
            <a:r>
              <a:rPr lang="en-US" altLang="zh-CN" dirty="0"/>
              <a:t>B!=0</a:t>
            </a:r>
          </a:p>
          <a:p>
            <a:pPr marL="457200" lvl="1" indent="0">
              <a:buNone/>
            </a:pPr>
            <a:r>
              <a:rPr lang="zh-CN" altLang="en-US" dirty="0" smtClean="0"/>
              <a:t>（</a:t>
            </a:r>
            <a:r>
              <a:rPr lang="en-US" altLang="zh-CN" dirty="0"/>
              <a:t>5</a:t>
            </a:r>
            <a:r>
              <a:rPr lang="zh-CN" altLang="en-US" dirty="0"/>
              <a:t>）</a:t>
            </a:r>
            <a:r>
              <a:rPr lang="en-US" altLang="zh-CN" dirty="0"/>
              <a:t>A=2</a:t>
            </a:r>
            <a:r>
              <a:rPr lang="zh-CN" altLang="en-US" dirty="0"/>
              <a:t>，</a:t>
            </a:r>
            <a:r>
              <a:rPr lang="en-US" altLang="zh-CN" dirty="0" smtClean="0"/>
              <a:t>X&gt;1</a:t>
            </a:r>
          </a:p>
          <a:p>
            <a:pPr marL="457200" lvl="1" indent="0">
              <a:buNone/>
            </a:pPr>
            <a:r>
              <a:rPr lang="zh-CN" altLang="en-US" dirty="0" smtClean="0"/>
              <a:t>（</a:t>
            </a:r>
            <a:r>
              <a:rPr lang="en-US" altLang="zh-CN" dirty="0" smtClean="0"/>
              <a:t>6</a:t>
            </a:r>
            <a:r>
              <a:rPr lang="zh-CN" altLang="en-US" dirty="0" smtClean="0"/>
              <a:t>）</a:t>
            </a:r>
            <a:r>
              <a:rPr lang="en-US" altLang="zh-CN" dirty="0" smtClean="0"/>
              <a:t>A=2</a:t>
            </a:r>
            <a:r>
              <a:rPr lang="zh-CN" altLang="en-US" dirty="0" smtClean="0"/>
              <a:t>，</a:t>
            </a:r>
            <a:r>
              <a:rPr lang="en-US" altLang="zh-CN" dirty="0" smtClean="0"/>
              <a:t>X&lt;=1</a:t>
            </a:r>
          </a:p>
          <a:p>
            <a:pPr marL="457200" lvl="1" indent="0">
              <a:buNone/>
            </a:pPr>
            <a:r>
              <a:rPr lang="zh-CN" altLang="en-US" dirty="0" smtClean="0"/>
              <a:t>（</a:t>
            </a:r>
            <a:r>
              <a:rPr lang="en-US" altLang="zh-CN" dirty="0"/>
              <a:t>7</a:t>
            </a:r>
            <a:r>
              <a:rPr lang="zh-CN" altLang="en-US" dirty="0"/>
              <a:t>）</a:t>
            </a:r>
            <a:r>
              <a:rPr lang="en-US" altLang="zh-CN" dirty="0"/>
              <a:t>A!=2</a:t>
            </a:r>
            <a:r>
              <a:rPr lang="zh-CN" altLang="en-US" dirty="0"/>
              <a:t>，</a:t>
            </a:r>
            <a:r>
              <a:rPr lang="en-US" altLang="zh-CN" dirty="0"/>
              <a:t>X&gt;1</a:t>
            </a:r>
          </a:p>
          <a:p>
            <a:pPr marL="457200" lvl="1" indent="0">
              <a:buNone/>
            </a:pPr>
            <a:r>
              <a:rPr lang="zh-CN" altLang="en-US" dirty="0" smtClean="0"/>
              <a:t>（</a:t>
            </a:r>
            <a:r>
              <a:rPr lang="en-US" altLang="zh-CN" dirty="0"/>
              <a:t>8</a:t>
            </a:r>
            <a:r>
              <a:rPr lang="zh-CN" altLang="en-US" dirty="0"/>
              <a:t>）</a:t>
            </a:r>
            <a:r>
              <a:rPr lang="en-US" altLang="zh-CN" dirty="0"/>
              <a:t>A!=2</a:t>
            </a:r>
            <a:r>
              <a:rPr lang="zh-CN" altLang="en-US" dirty="0"/>
              <a:t>，</a:t>
            </a:r>
            <a:r>
              <a:rPr lang="en-US" altLang="zh-CN" dirty="0"/>
              <a:t>X&lt;=1</a:t>
            </a:r>
          </a:p>
          <a:p>
            <a:endParaRPr lang="zh-CN" altLang="en-US" dirty="0"/>
          </a:p>
        </p:txBody>
      </p:sp>
      <p:sp>
        <p:nvSpPr>
          <p:cNvPr id="4" name="Content Placeholder 3"/>
          <p:cNvSpPr>
            <a:spLocks noGrp="1"/>
          </p:cNvSpPr>
          <p:nvPr>
            <p:ph sz="quarter" idx="14"/>
          </p:nvPr>
        </p:nvSpPr>
        <p:spPr/>
        <p:txBody>
          <a:bodyPr/>
          <a:lstStyle/>
          <a:p>
            <a:endParaRPr lang="zh-CN" altLang="en-US"/>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6871952" y="1689099"/>
            <a:ext cx="3705896" cy="4102099"/>
          </a:xfrm>
          <a:prstGeom prst="rect">
            <a:avLst/>
          </a:prstGeom>
        </p:spPr>
      </p:pic>
    </p:spTree>
    <p:extLst>
      <p:ext uri="{BB962C8B-B14F-4D97-AF65-F5344CB8AC3E}">
        <p14:creationId xmlns:p14="http://schemas.microsoft.com/office/powerpoint/2010/main" val="42641908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条件组合覆盖</a:t>
            </a:r>
            <a:endParaRPr lang="zh-CN" altLang="en-US" dirty="0"/>
          </a:p>
        </p:txBody>
      </p:sp>
      <p:sp>
        <p:nvSpPr>
          <p:cNvPr id="3" name="Content Placeholder 2"/>
          <p:cNvSpPr>
            <a:spLocks noGrp="1"/>
          </p:cNvSpPr>
          <p:nvPr>
            <p:ph sz="quarter" idx="13"/>
          </p:nvPr>
        </p:nvSpPr>
        <p:spPr/>
        <p:txBody>
          <a:bodyPr>
            <a:normAutofit fontScale="62500" lnSpcReduction="20000"/>
          </a:bodyPr>
          <a:lstStyle/>
          <a:p>
            <a:r>
              <a:rPr lang="en-US" altLang="zh-CN" dirty="0" smtClean="0"/>
              <a:t>8</a:t>
            </a:r>
            <a:r>
              <a:rPr lang="zh-CN" altLang="en-US" dirty="0" smtClean="0"/>
              <a:t>种可能的条件组合</a:t>
            </a:r>
            <a:endParaRPr lang="en-US" altLang="zh-CN" dirty="0" smtClean="0"/>
          </a:p>
          <a:p>
            <a:pPr marL="457200" lvl="1" indent="0">
              <a:buNone/>
            </a:pPr>
            <a:r>
              <a:rPr lang="zh-CN" altLang="en-US" dirty="0"/>
              <a:t>（</a:t>
            </a:r>
            <a:r>
              <a:rPr lang="en-US" altLang="zh-CN" dirty="0"/>
              <a:t>1</a:t>
            </a:r>
            <a:r>
              <a:rPr lang="zh-CN" altLang="en-US" dirty="0"/>
              <a:t>）</a:t>
            </a:r>
            <a:r>
              <a:rPr lang="en-US" altLang="zh-CN" dirty="0"/>
              <a:t>A&gt;1</a:t>
            </a:r>
            <a:r>
              <a:rPr lang="zh-CN" altLang="en-US" dirty="0"/>
              <a:t>，</a:t>
            </a:r>
            <a:r>
              <a:rPr lang="en-US" altLang="zh-CN" dirty="0"/>
              <a:t>B=0</a:t>
            </a:r>
          </a:p>
          <a:p>
            <a:pPr marL="457200" lvl="1" indent="0">
              <a:buNone/>
            </a:pPr>
            <a:r>
              <a:rPr lang="zh-CN" altLang="en-US" dirty="0" smtClean="0"/>
              <a:t>（</a:t>
            </a:r>
            <a:r>
              <a:rPr lang="en-US" altLang="zh-CN" dirty="0"/>
              <a:t>2</a:t>
            </a:r>
            <a:r>
              <a:rPr lang="zh-CN" altLang="en-US" dirty="0"/>
              <a:t>）</a:t>
            </a:r>
            <a:r>
              <a:rPr lang="en-US" altLang="zh-CN" dirty="0"/>
              <a:t>A&gt;1</a:t>
            </a:r>
            <a:r>
              <a:rPr lang="zh-CN" altLang="en-US" dirty="0"/>
              <a:t>，</a:t>
            </a:r>
            <a:r>
              <a:rPr lang="en-US" altLang="zh-CN" dirty="0"/>
              <a:t>B!=0</a:t>
            </a:r>
          </a:p>
          <a:p>
            <a:pPr marL="457200" lvl="1" indent="0">
              <a:buNone/>
            </a:pPr>
            <a:r>
              <a:rPr lang="zh-CN" altLang="en-US" dirty="0" smtClean="0"/>
              <a:t>（</a:t>
            </a:r>
            <a:r>
              <a:rPr lang="en-US" altLang="zh-CN" dirty="0"/>
              <a:t>3</a:t>
            </a:r>
            <a:r>
              <a:rPr lang="zh-CN" altLang="en-US" dirty="0"/>
              <a:t>）</a:t>
            </a:r>
            <a:r>
              <a:rPr lang="en-US" altLang="zh-CN" dirty="0"/>
              <a:t>A&lt;=1</a:t>
            </a:r>
            <a:r>
              <a:rPr lang="zh-CN" altLang="en-US" dirty="0"/>
              <a:t>，</a:t>
            </a:r>
            <a:r>
              <a:rPr lang="en-US" altLang="zh-CN" dirty="0"/>
              <a:t>B=0</a:t>
            </a:r>
          </a:p>
          <a:p>
            <a:pPr marL="457200" lvl="1" indent="0">
              <a:buNone/>
            </a:pPr>
            <a:r>
              <a:rPr lang="zh-CN" altLang="en-US" dirty="0" smtClean="0"/>
              <a:t>（</a:t>
            </a:r>
            <a:r>
              <a:rPr lang="en-US" altLang="zh-CN" dirty="0"/>
              <a:t>4</a:t>
            </a:r>
            <a:r>
              <a:rPr lang="zh-CN" altLang="en-US" dirty="0"/>
              <a:t>）</a:t>
            </a:r>
            <a:r>
              <a:rPr lang="en-US" altLang="zh-CN" dirty="0"/>
              <a:t>A&lt;=1</a:t>
            </a:r>
            <a:r>
              <a:rPr lang="zh-CN" altLang="en-US" dirty="0"/>
              <a:t>，</a:t>
            </a:r>
            <a:r>
              <a:rPr lang="en-US" altLang="zh-CN" dirty="0"/>
              <a:t>B!=0</a:t>
            </a:r>
          </a:p>
          <a:p>
            <a:pPr marL="457200" lvl="1" indent="0">
              <a:buNone/>
            </a:pPr>
            <a:r>
              <a:rPr lang="zh-CN" altLang="en-US" dirty="0" smtClean="0"/>
              <a:t>（</a:t>
            </a:r>
            <a:r>
              <a:rPr lang="en-US" altLang="zh-CN" dirty="0"/>
              <a:t>5</a:t>
            </a:r>
            <a:r>
              <a:rPr lang="zh-CN" altLang="en-US" dirty="0"/>
              <a:t>）</a:t>
            </a:r>
            <a:r>
              <a:rPr lang="en-US" altLang="zh-CN" dirty="0"/>
              <a:t>A=2</a:t>
            </a:r>
            <a:r>
              <a:rPr lang="zh-CN" altLang="en-US" dirty="0"/>
              <a:t>，</a:t>
            </a:r>
            <a:r>
              <a:rPr lang="en-US" altLang="zh-CN" dirty="0" smtClean="0"/>
              <a:t>X&gt;1</a:t>
            </a:r>
          </a:p>
          <a:p>
            <a:pPr marL="457200" lvl="1" indent="0">
              <a:buNone/>
            </a:pPr>
            <a:r>
              <a:rPr lang="zh-CN" altLang="en-US" dirty="0" smtClean="0"/>
              <a:t>（</a:t>
            </a:r>
            <a:r>
              <a:rPr lang="en-US" altLang="zh-CN" dirty="0" smtClean="0"/>
              <a:t>6</a:t>
            </a:r>
            <a:r>
              <a:rPr lang="zh-CN" altLang="en-US" dirty="0" smtClean="0"/>
              <a:t>）</a:t>
            </a:r>
            <a:r>
              <a:rPr lang="en-US" altLang="zh-CN" dirty="0" smtClean="0"/>
              <a:t>A=2</a:t>
            </a:r>
            <a:r>
              <a:rPr lang="zh-CN" altLang="en-US" dirty="0" smtClean="0"/>
              <a:t>，</a:t>
            </a:r>
            <a:r>
              <a:rPr lang="en-US" altLang="zh-CN" dirty="0" smtClean="0"/>
              <a:t>X&lt;=1</a:t>
            </a:r>
          </a:p>
          <a:p>
            <a:pPr marL="457200" lvl="1" indent="0">
              <a:buNone/>
            </a:pPr>
            <a:r>
              <a:rPr lang="zh-CN" altLang="en-US" dirty="0" smtClean="0"/>
              <a:t>（</a:t>
            </a:r>
            <a:r>
              <a:rPr lang="en-US" altLang="zh-CN" dirty="0"/>
              <a:t>7</a:t>
            </a:r>
            <a:r>
              <a:rPr lang="zh-CN" altLang="en-US" dirty="0"/>
              <a:t>）</a:t>
            </a:r>
            <a:r>
              <a:rPr lang="en-US" altLang="zh-CN" dirty="0"/>
              <a:t>A!=2</a:t>
            </a:r>
            <a:r>
              <a:rPr lang="zh-CN" altLang="en-US" dirty="0"/>
              <a:t>，</a:t>
            </a:r>
            <a:r>
              <a:rPr lang="en-US" altLang="zh-CN" dirty="0"/>
              <a:t>X&gt;1</a:t>
            </a:r>
          </a:p>
          <a:p>
            <a:pPr marL="457200" lvl="1" indent="0">
              <a:buNone/>
            </a:pPr>
            <a:r>
              <a:rPr lang="zh-CN" altLang="en-US" dirty="0" smtClean="0"/>
              <a:t>（</a:t>
            </a:r>
            <a:r>
              <a:rPr lang="en-US" altLang="zh-CN" dirty="0"/>
              <a:t>8</a:t>
            </a:r>
            <a:r>
              <a:rPr lang="zh-CN" altLang="en-US" dirty="0"/>
              <a:t>）</a:t>
            </a:r>
            <a:r>
              <a:rPr lang="en-US" altLang="zh-CN" dirty="0"/>
              <a:t>A!=2</a:t>
            </a:r>
            <a:r>
              <a:rPr lang="zh-CN" altLang="en-US" dirty="0"/>
              <a:t>，</a:t>
            </a:r>
            <a:r>
              <a:rPr lang="en-US" altLang="zh-CN" dirty="0"/>
              <a:t>X&lt;=1</a:t>
            </a:r>
          </a:p>
          <a:p>
            <a:endParaRPr lang="zh-CN" altLang="en-US" dirty="0"/>
          </a:p>
        </p:txBody>
      </p:sp>
      <p:sp>
        <p:nvSpPr>
          <p:cNvPr id="4" name="Content Placeholder 3"/>
          <p:cNvSpPr>
            <a:spLocks noGrp="1"/>
          </p:cNvSpPr>
          <p:nvPr>
            <p:ph sz="quarter" idx="14"/>
          </p:nvPr>
        </p:nvSpPr>
        <p:spPr>
          <a:xfrm>
            <a:off x="5138670" y="1689100"/>
            <a:ext cx="6138930" cy="4544275"/>
          </a:xfrm>
        </p:spPr>
        <p:txBody>
          <a:bodyPr>
            <a:normAutofit fontScale="40000" lnSpcReduction="20000"/>
          </a:bodyPr>
          <a:lstStyle/>
          <a:p>
            <a:pPr marL="0" indent="0">
              <a:buNone/>
            </a:pPr>
            <a:endParaRPr lang="en-US" altLang="zh-CN" dirty="0" smtClean="0"/>
          </a:p>
          <a:p>
            <a:pPr marL="0" indent="0">
              <a:buNone/>
            </a:pPr>
            <a:r>
              <a:rPr lang="en-US" altLang="zh-CN" sz="5500" dirty="0" smtClean="0"/>
              <a:t>I</a:t>
            </a:r>
            <a:r>
              <a:rPr lang="zh-CN" altLang="en-US" sz="5500" dirty="0"/>
              <a:t>．</a:t>
            </a:r>
            <a:r>
              <a:rPr lang="en-US" altLang="zh-CN" sz="5500" dirty="0"/>
              <a:t>A=2</a:t>
            </a:r>
            <a:r>
              <a:rPr lang="zh-CN" altLang="en-US" sz="5500" dirty="0"/>
              <a:t>，</a:t>
            </a:r>
            <a:r>
              <a:rPr lang="en-US" altLang="zh-CN" sz="5500" dirty="0"/>
              <a:t>B=0</a:t>
            </a:r>
            <a:r>
              <a:rPr lang="zh-CN" altLang="en-US" sz="5500" dirty="0"/>
              <a:t>，</a:t>
            </a:r>
            <a:r>
              <a:rPr lang="en-US" altLang="zh-CN" sz="5500" dirty="0"/>
              <a:t>X=4</a:t>
            </a:r>
          </a:p>
          <a:p>
            <a:pPr marL="0" indent="0">
              <a:buNone/>
            </a:pPr>
            <a:r>
              <a:rPr lang="zh-CN" altLang="en-US" sz="5500" dirty="0" smtClean="0"/>
              <a:t>针</a:t>
            </a:r>
            <a:r>
              <a:rPr lang="zh-CN" altLang="en-US" sz="5500" dirty="0"/>
              <a:t>对（</a:t>
            </a:r>
            <a:r>
              <a:rPr lang="en-US" altLang="zh-CN" sz="5500" dirty="0"/>
              <a:t>1</a:t>
            </a:r>
            <a:r>
              <a:rPr lang="zh-CN" altLang="en-US" sz="5500" dirty="0"/>
              <a:t>），（</a:t>
            </a:r>
            <a:r>
              <a:rPr lang="en-US" altLang="zh-CN" sz="5500" dirty="0"/>
              <a:t>5</a:t>
            </a:r>
            <a:r>
              <a:rPr lang="zh-CN" altLang="en-US" sz="5500" dirty="0"/>
              <a:t>）两种组合，执行路径</a:t>
            </a:r>
            <a:r>
              <a:rPr lang="en-US" altLang="zh-CN" sz="5500" dirty="0" err="1" smtClean="0"/>
              <a:t>sacbed</a:t>
            </a:r>
            <a:endParaRPr lang="zh-CN" altLang="en-US" sz="5500" dirty="0"/>
          </a:p>
          <a:p>
            <a:pPr marL="0" indent="0">
              <a:buNone/>
            </a:pPr>
            <a:r>
              <a:rPr lang="en-US" altLang="zh-CN" sz="5500" dirty="0" smtClean="0"/>
              <a:t>II</a:t>
            </a:r>
            <a:r>
              <a:rPr lang="zh-CN" altLang="en-US" sz="5500" dirty="0"/>
              <a:t>．</a:t>
            </a:r>
            <a:r>
              <a:rPr lang="en-US" altLang="zh-CN" sz="5500" dirty="0"/>
              <a:t>A=2</a:t>
            </a:r>
            <a:r>
              <a:rPr lang="zh-CN" altLang="en-US" sz="5500" dirty="0"/>
              <a:t>，</a:t>
            </a:r>
            <a:r>
              <a:rPr lang="en-US" altLang="zh-CN" sz="5500" dirty="0"/>
              <a:t>B=1</a:t>
            </a:r>
            <a:r>
              <a:rPr lang="zh-CN" altLang="en-US" sz="5500" dirty="0"/>
              <a:t>，</a:t>
            </a:r>
            <a:r>
              <a:rPr lang="en-US" altLang="zh-CN" sz="5500" dirty="0"/>
              <a:t>X=1</a:t>
            </a:r>
          </a:p>
          <a:p>
            <a:pPr marL="0" indent="0">
              <a:buNone/>
            </a:pPr>
            <a:r>
              <a:rPr lang="zh-CN" altLang="en-US" sz="5500" dirty="0" smtClean="0"/>
              <a:t>针</a:t>
            </a:r>
            <a:r>
              <a:rPr lang="zh-CN" altLang="en-US" sz="5500" dirty="0"/>
              <a:t>对（</a:t>
            </a:r>
            <a:r>
              <a:rPr lang="en-US" altLang="zh-CN" sz="5500" dirty="0"/>
              <a:t>2</a:t>
            </a:r>
            <a:r>
              <a:rPr lang="zh-CN" altLang="en-US" sz="5500" dirty="0"/>
              <a:t>），（</a:t>
            </a:r>
            <a:r>
              <a:rPr lang="en-US" altLang="zh-CN" sz="5500" dirty="0"/>
              <a:t>6</a:t>
            </a:r>
            <a:r>
              <a:rPr lang="zh-CN" altLang="en-US" sz="5500" dirty="0"/>
              <a:t>）两种组合，执行路径</a:t>
            </a:r>
            <a:r>
              <a:rPr lang="en-US" altLang="zh-CN" sz="5500" dirty="0" err="1" smtClean="0"/>
              <a:t>sabed</a:t>
            </a:r>
            <a:endParaRPr lang="zh-CN" altLang="en-US" sz="5500" dirty="0"/>
          </a:p>
          <a:p>
            <a:pPr marL="0" indent="0">
              <a:buNone/>
            </a:pPr>
            <a:r>
              <a:rPr lang="en-US" altLang="zh-CN" sz="5500" dirty="0" smtClean="0"/>
              <a:t>III</a:t>
            </a:r>
            <a:r>
              <a:rPr lang="zh-CN" altLang="en-US" sz="5500" dirty="0" smtClean="0"/>
              <a:t>．</a:t>
            </a:r>
            <a:r>
              <a:rPr lang="en-US" altLang="zh-CN" sz="5500" dirty="0" smtClean="0"/>
              <a:t>A=1</a:t>
            </a:r>
            <a:r>
              <a:rPr lang="zh-CN" altLang="en-US" sz="5500" dirty="0"/>
              <a:t>，</a:t>
            </a:r>
            <a:r>
              <a:rPr lang="en-US" altLang="zh-CN" sz="5500" dirty="0"/>
              <a:t>B=0</a:t>
            </a:r>
            <a:r>
              <a:rPr lang="zh-CN" altLang="en-US" sz="5500" dirty="0"/>
              <a:t>，</a:t>
            </a:r>
            <a:r>
              <a:rPr lang="en-US" altLang="zh-CN" sz="5500" dirty="0"/>
              <a:t>X=2</a:t>
            </a:r>
          </a:p>
          <a:p>
            <a:pPr marL="0" indent="0">
              <a:buNone/>
            </a:pPr>
            <a:r>
              <a:rPr lang="zh-CN" altLang="en-US" sz="5500" dirty="0" smtClean="0"/>
              <a:t>针</a:t>
            </a:r>
            <a:r>
              <a:rPr lang="zh-CN" altLang="en-US" sz="5500" dirty="0"/>
              <a:t>对（</a:t>
            </a:r>
            <a:r>
              <a:rPr lang="en-US" altLang="zh-CN" sz="5500" dirty="0"/>
              <a:t>3</a:t>
            </a:r>
            <a:r>
              <a:rPr lang="zh-CN" altLang="en-US" sz="5500" dirty="0"/>
              <a:t>），（</a:t>
            </a:r>
            <a:r>
              <a:rPr lang="en-US" altLang="zh-CN" sz="5500" dirty="0"/>
              <a:t>7</a:t>
            </a:r>
            <a:r>
              <a:rPr lang="zh-CN" altLang="en-US" sz="5500" dirty="0"/>
              <a:t>）两种组合，执行路径</a:t>
            </a:r>
            <a:r>
              <a:rPr lang="en-US" altLang="zh-CN" sz="5500" dirty="0" err="1" smtClean="0"/>
              <a:t>sabed</a:t>
            </a:r>
            <a:endParaRPr lang="zh-CN" altLang="en-US" sz="5500" dirty="0"/>
          </a:p>
          <a:p>
            <a:pPr marL="0" indent="0">
              <a:buNone/>
            </a:pPr>
            <a:r>
              <a:rPr lang="en-US" altLang="zh-CN" sz="5500" dirty="0" smtClean="0"/>
              <a:t>IV</a:t>
            </a:r>
            <a:r>
              <a:rPr lang="zh-CN" altLang="en-US" sz="5500" dirty="0"/>
              <a:t>．</a:t>
            </a:r>
            <a:r>
              <a:rPr lang="en-US" altLang="zh-CN" sz="5500" dirty="0"/>
              <a:t>A=1</a:t>
            </a:r>
            <a:r>
              <a:rPr lang="zh-CN" altLang="en-US" sz="5500" dirty="0"/>
              <a:t>，</a:t>
            </a:r>
            <a:r>
              <a:rPr lang="en-US" altLang="zh-CN" sz="5500" dirty="0"/>
              <a:t>B=1</a:t>
            </a:r>
            <a:r>
              <a:rPr lang="zh-CN" altLang="en-US" sz="5500" dirty="0"/>
              <a:t>，</a:t>
            </a:r>
            <a:r>
              <a:rPr lang="en-US" altLang="zh-CN" sz="5500" dirty="0"/>
              <a:t>X=1</a:t>
            </a:r>
          </a:p>
          <a:p>
            <a:pPr marL="0" indent="0">
              <a:buNone/>
            </a:pPr>
            <a:r>
              <a:rPr lang="zh-CN" altLang="en-US" sz="5500" dirty="0" smtClean="0"/>
              <a:t>针</a:t>
            </a:r>
            <a:r>
              <a:rPr lang="zh-CN" altLang="en-US" sz="5500" dirty="0"/>
              <a:t>对（</a:t>
            </a:r>
            <a:r>
              <a:rPr lang="en-US" altLang="zh-CN" sz="5500" dirty="0"/>
              <a:t>4</a:t>
            </a:r>
            <a:r>
              <a:rPr lang="zh-CN" altLang="en-US" sz="5500" dirty="0"/>
              <a:t>），（</a:t>
            </a:r>
            <a:r>
              <a:rPr lang="en-US" altLang="zh-CN" sz="5500" dirty="0"/>
              <a:t>8</a:t>
            </a:r>
            <a:r>
              <a:rPr lang="zh-CN" altLang="en-US" sz="5500" dirty="0"/>
              <a:t>）两种组合，执行路径</a:t>
            </a:r>
            <a:r>
              <a:rPr lang="en-US" altLang="zh-CN" sz="5500" dirty="0" err="1" smtClean="0"/>
              <a:t>sabd</a:t>
            </a:r>
            <a:endParaRPr lang="zh-CN" altLang="en-US" sz="5500" dirty="0"/>
          </a:p>
          <a:p>
            <a:endParaRPr lang="zh-CN" altLang="en-US" dirty="0"/>
          </a:p>
        </p:txBody>
      </p:sp>
    </p:spTree>
    <p:extLst>
      <p:ext uri="{BB962C8B-B14F-4D97-AF65-F5344CB8AC3E}">
        <p14:creationId xmlns:p14="http://schemas.microsoft.com/office/powerpoint/2010/main" val="24429439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条件组合覆盖</a:t>
            </a:r>
            <a:endParaRPr lang="zh-CN" altLang="en-US" dirty="0"/>
          </a:p>
        </p:txBody>
      </p:sp>
      <p:sp>
        <p:nvSpPr>
          <p:cNvPr id="3" name="Content Placeholder 2"/>
          <p:cNvSpPr>
            <a:spLocks noGrp="1"/>
          </p:cNvSpPr>
          <p:nvPr>
            <p:ph sz="quarter" idx="13"/>
          </p:nvPr>
        </p:nvSpPr>
        <p:spPr/>
        <p:txBody>
          <a:bodyPr>
            <a:normAutofit fontScale="85000" lnSpcReduction="10000"/>
          </a:bodyPr>
          <a:lstStyle/>
          <a:p>
            <a:r>
              <a:rPr lang="zh-CN" altLang="en-US" dirty="0"/>
              <a:t>显然，满足条件组合覆盖标准的测试数据，也一定满足判定覆盖、条件覆盖和判定</a:t>
            </a:r>
            <a:r>
              <a:rPr lang="en-US" altLang="zh-CN" dirty="0"/>
              <a:t>/</a:t>
            </a:r>
            <a:r>
              <a:rPr lang="zh-CN" altLang="en-US" dirty="0"/>
              <a:t>条件覆盖标准</a:t>
            </a:r>
            <a:r>
              <a:rPr lang="zh-CN" altLang="en-US" dirty="0" smtClean="0"/>
              <a:t>。</a:t>
            </a:r>
            <a:endParaRPr lang="en-US" altLang="zh-CN" dirty="0" smtClean="0"/>
          </a:p>
          <a:p>
            <a:r>
              <a:rPr lang="zh-CN" altLang="en-US" dirty="0" smtClean="0"/>
              <a:t>因</a:t>
            </a:r>
            <a:r>
              <a:rPr lang="zh-CN" altLang="en-US" dirty="0"/>
              <a:t>此，条件组合覆盖是前述几种覆盖标准中最强的。但是，满足条件组合覆盖标准的测试数据并不一定能使程序中的每条路径都执行</a:t>
            </a:r>
            <a:r>
              <a:rPr lang="zh-CN" altLang="en-US" dirty="0" smtClean="0"/>
              <a:t>到。</a:t>
            </a:r>
            <a:endParaRPr lang="zh-CN" altLang="en-US" dirty="0"/>
          </a:p>
        </p:txBody>
      </p:sp>
    </p:spTree>
    <p:extLst>
      <p:ext uri="{BB962C8B-B14F-4D97-AF65-F5344CB8AC3E}">
        <p14:creationId xmlns:p14="http://schemas.microsoft.com/office/powerpoint/2010/main" val="3381966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点覆盖</a:t>
            </a:r>
            <a:endParaRPr lang="zh-CN" altLang="en-US" dirty="0"/>
          </a:p>
        </p:txBody>
      </p:sp>
      <p:sp>
        <p:nvSpPr>
          <p:cNvPr id="3" name="Content Placeholder 2"/>
          <p:cNvSpPr>
            <a:spLocks noGrp="1"/>
          </p:cNvSpPr>
          <p:nvPr>
            <p:ph sz="quarter" idx="13"/>
          </p:nvPr>
        </p:nvSpPr>
        <p:spPr/>
        <p:txBody>
          <a:bodyPr>
            <a:normAutofit fontScale="92500" lnSpcReduction="20000"/>
          </a:bodyPr>
          <a:lstStyle/>
          <a:p>
            <a:r>
              <a:rPr lang="zh-CN" altLang="en-US" dirty="0"/>
              <a:t>图论中点覆盖的概念定义如下</a:t>
            </a:r>
            <a:r>
              <a:rPr lang="zh-CN" altLang="en-US" dirty="0" smtClean="0"/>
              <a:t>：</a:t>
            </a:r>
            <a:endParaRPr lang="en-US" altLang="zh-CN" dirty="0" smtClean="0"/>
          </a:p>
          <a:p>
            <a:pPr lvl="1"/>
            <a:r>
              <a:rPr lang="zh-CN" altLang="en-US" dirty="0" smtClean="0"/>
              <a:t>如</a:t>
            </a:r>
            <a:r>
              <a:rPr lang="zh-CN" altLang="en-US" dirty="0"/>
              <a:t>果连通图</a:t>
            </a:r>
            <a:r>
              <a:rPr lang="en-US" altLang="zh-CN" dirty="0"/>
              <a:t>G</a:t>
            </a:r>
            <a:r>
              <a:rPr lang="zh-CN" altLang="en-US" dirty="0"/>
              <a:t>的子图</a:t>
            </a:r>
            <a:r>
              <a:rPr lang="en-US" altLang="zh-CN" dirty="0" smtClean="0"/>
              <a:t>G’</a:t>
            </a:r>
            <a:r>
              <a:rPr lang="zh-CN" altLang="en-US" dirty="0" smtClean="0"/>
              <a:t>是</a:t>
            </a:r>
            <a:r>
              <a:rPr lang="zh-CN" altLang="en-US" dirty="0"/>
              <a:t>连通的，而且包含的所有结点，则称</a:t>
            </a:r>
            <a:r>
              <a:rPr lang="en-US" altLang="zh-CN" dirty="0"/>
              <a:t>G’</a:t>
            </a:r>
            <a:r>
              <a:rPr lang="zh-CN" altLang="en-US" dirty="0"/>
              <a:t>是的</a:t>
            </a:r>
            <a:r>
              <a:rPr lang="en-US" altLang="zh-CN" dirty="0"/>
              <a:t>G</a:t>
            </a:r>
            <a:r>
              <a:rPr lang="zh-CN" altLang="en-US" dirty="0"/>
              <a:t>点覆盖</a:t>
            </a:r>
            <a:r>
              <a:rPr lang="zh-CN" altLang="en-US" dirty="0" smtClean="0"/>
              <a:t>。</a:t>
            </a:r>
            <a:endParaRPr lang="en-US" altLang="zh-CN" dirty="0" smtClean="0"/>
          </a:p>
          <a:p>
            <a:pPr lvl="1"/>
            <a:r>
              <a:rPr lang="zh-CN" altLang="en-US" dirty="0"/>
              <a:t>满足点覆盖标准要求选取足够多的测试数据，使得程序执行路径至少经过流图的每个结点一次，由于流图的每个结点与一条或多条语句相对应，显然，点覆盖标准和语句覆盖标准是相同的。</a:t>
            </a:r>
          </a:p>
        </p:txBody>
      </p:sp>
    </p:spTree>
    <p:extLst>
      <p:ext uri="{BB962C8B-B14F-4D97-AF65-F5344CB8AC3E}">
        <p14:creationId xmlns:p14="http://schemas.microsoft.com/office/powerpoint/2010/main" val="27106027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边</a:t>
            </a:r>
            <a:r>
              <a:rPr lang="zh-CN" altLang="en-US" dirty="0" smtClean="0"/>
              <a:t>覆盖</a:t>
            </a:r>
            <a:endParaRPr lang="zh-CN" altLang="en-US" dirty="0"/>
          </a:p>
        </p:txBody>
      </p:sp>
      <p:sp>
        <p:nvSpPr>
          <p:cNvPr id="3" name="Content Placeholder 2"/>
          <p:cNvSpPr>
            <a:spLocks noGrp="1"/>
          </p:cNvSpPr>
          <p:nvPr>
            <p:ph sz="quarter" idx="13"/>
          </p:nvPr>
        </p:nvSpPr>
        <p:spPr/>
        <p:txBody>
          <a:bodyPr>
            <a:normAutofit lnSpcReduction="10000"/>
          </a:bodyPr>
          <a:lstStyle/>
          <a:p>
            <a:r>
              <a:rPr lang="zh-CN" altLang="en-US" dirty="0"/>
              <a:t>图论中边覆盖的定义是</a:t>
            </a:r>
            <a:r>
              <a:rPr lang="zh-CN" altLang="en-US" dirty="0" smtClean="0"/>
              <a:t>：</a:t>
            </a:r>
            <a:endParaRPr lang="en-US" altLang="zh-CN" dirty="0" smtClean="0"/>
          </a:p>
          <a:p>
            <a:pPr lvl="1"/>
            <a:r>
              <a:rPr lang="zh-CN" altLang="en-US" dirty="0" smtClean="0"/>
              <a:t>如</a:t>
            </a:r>
            <a:r>
              <a:rPr lang="zh-CN" altLang="en-US" dirty="0"/>
              <a:t>果连通图</a:t>
            </a:r>
            <a:r>
              <a:rPr lang="en-US" altLang="zh-CN" dirty="0"/>
              <a:t>G</a:t>
            </a:r>
            <a:r>
              <a:rPr lang="zh-CN" altLang="en-US" dirty="0"/>
              <a:t>的子图</a:t>
            </a:r>
            <a:r>
              <a:rPr lang="en-US" altLang="zh-CN" dirty="0"/>
              <a:t>G’’</a:t>
            </a:r>
            <a:r>
              <a:rPr lang="zh-CN" altLang="en-US" dirty="0"/>
              <a:t>是连通的，而且包含</a:t>
            </a:r>
            <a:r>
              <a:rPr lang="en-US" altLang="zh-CN" dirty="0"/>
              <a:t>G</a:t>
            </a:r>
            <a:r>
              <a:rPr lang="zh-CN" altLang="en-US" dirty="0"/>
              <a:t>的所有边，则称</a:t>
            </a:r>
            <a:r>
              <a:rPr lang="en-US" altLang="zh-CN" dirty="0"/>
              <a:t>G’’</a:t>
            </a:r>
            <a:r>
              <a:rPr lang="zh-CN" altLang="en-US" dirty="0"/>
              <a:t>是</a:t>
            </a:r>
            <a:r>
              <a:rPr lang="en-US" altLang="zh-CN" dirty="0"/>
              <a:t>G</a:t>
            </a:r>
            <a:r>
              <a:rPr lang="zh-CN" altLang="en-US" dirty="0"/>
              <a:t>的边覆盖</a:t>
            </a:r>
            <a:r>
              <a:rPr lang="zh-CN" altLang="en-US" dirty="0" smtClean="0"/>
              <a:t>。</a:t>
            </a:r>
            <a:endParaRPr lang="en-US" altLang="zh-CN" dirty="0" smtClean="0"/>
          </a:p>
          <a:p>
            <a:pPr lvl="1"/>
            <a:r>
              <a:rPr lang="zh-CN" altLang="en-US" dirty="0" smtClean="0"/>
              <a:t>为</a:t>
            </a:r>
            <a:r>
              <a:rPr lang="zh-CN" altLang="en-US" dirty="0"/>
              <a:t>了满足边覆盖的测试标准，要求选取足够多测试数据，使得程序执行路径至少经过流图中每条边一次。通常边覆盖和判定覆盖是一致的。</a:t>
            </a:r>
          </a:p>
        </p:txBody>
      </p:sp>
    </p:spTree>
    <p:extLst>
      <p:ext uri="{BB962C8B-B14F-4D97-AF65-F5344CB8AC3E}">
        <p14:creationId xmlns:p14="http://schemas.microsoft.com/office/powerpoint/2010/main" val="21445319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路径覆盖</a:t>
            </a:r>
            <a:endParaRPr lang="zh-CN" altLang="en-US" dirty="0"/>
          </a:p>
        </p:txBody>
      </p:sp>
      <p:sp>
        <p:nvSpPr>
          <p:cNvPr id="3" name="Content Placeholder 2"/>
          <p:cNvSpPr>
            <a:spLocks noGrp="1"/>
          </p:cNvSpPr>
          <p:nvPr>
            <p:ph sz="quarter" idx="13"/>
          </p:nvPr>
        </p:nvSpPr>
        <p:spPr/>
        <p:txBody>
          <a:bodyPr>
            <a:normAutofit/>
          </a:bodyPr>
          <a:lstStyle/>
          <a:p>
            <a:r>
              <a:rPr lang="zh-CN" altLang="en-US" dirty="0"/>
              <a:t>路径覆盖的含义是，选取足够多测试数据，使程序的每条可能路径都至少执行一次（如果程序图中有环，则要求每个环至少经过</a:t>
            </a:r>
            <a:r>
              <a:rPr lang="en-US" altLang="zh-CN" dirty="0" smtClean="0"/>
              <a:t>1</a:t>
            </a:r>
            <a:r>
              <a:rPr lang="zh-CN" altLang="en-US" dirty="0" smtClean="0"/>
              <a:t>次</a:t>
            </a:r>
            <a:r>
              <a:rPr lang="zh-CN" altLang="en-US" dirty="0"/>
              <a:t>）。</a:t>
            </a:r>
          </a:p>
        </p:txBody>
      </p:sp>
    </p:spTree>
    <p:extLst>
      <p:ext uri="{BB962C8B-B14F-4D97-AF65-F5344CB8AC3E}">
        <p14:creationId xmlns:p14="http://schemas.microsoft.com/office/powerpoint/2010/main" val="21676882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控制结构测试</a:t>
            </a:r>
            <a:endParaRPr lang="zh-CN" altLang="en-US" dirty="0"/>
          </a:p>
        </p:txBody>
      </p:sp>
      <p:sp>
        <p:nvSpPr>
          <p:cNvPr id="3" name="Content Placeholder 2"/>
          <p:cNvSpPr>
            <a:spLocks noGrp="1"/>
          </p:cNvSpPr>
          <p:nvPr>
            <p:ph sz="quarter" idx="13"/>
          </p:nvPr>
        </p:nvSpPr>
        <p:spPr/>
        <p:txBody>
          <a:bodyPr>
            <a:normAutofit fontScale="92500" lnSpcReduction="20000"/>
          </a:bodyPr>
          <a:lstStyle/>
          <a:p>
            <a:r>
              <a:rPr lang="zh-CN" altLang="en-US" dirty="0"/>
              <a:t>现有的很多种白盒测试技术，是根据程序的控制结构设计测试数据的技</a:t>
            </a:r>
            <a:r>
              <a:rPr lang="zh-CN" altLang="en-US" dirty="0" smtClean="0"/>
              <a:t>术。</a:t>
            </a:r>
            <a:endParaRPr lang="en-US" altLang="zh-CN" dirty="0" smtClean="0"/>
          </a:p>
          <a:p>
            <a:r>
              <a:rPr lang="zh-CN" altLang="en-US" dirty="0" smtClean="0"/>
              <a:t>控</a:t>
            </a:r>
            <a:r>
              <a:rPr lang="zh-CN" altLang="en-US" dirty="0"/>
              <a:t>制结构测</a:t>
            </a:r>
            <a:r>
              <a:rPr lang="zh-CN" altLang="en-US" dirty="0" smtClean="0"/>
              <a:t>试的种类</a:t>
            </a:r>
            <a:endParaRPr lang="en-US" altLang="zh-CN" dirty="0" smtClean="0"/>
          </a:p>
          <a:p>
            <a:pPr lvl="1"/>
            <a:r>
              <a:rPr lang="zh-CN" altLang="en-US" dirty="0"/>
              <a:t>基</a:t>
            </a:r>
            <a:r>
              <a:rPr lang="zh-CN" altLang="en-US" dirty="0" smtClean="0"/>
              <a:t>本路径测试</a:t>
            </a:r>
            <a:endParaRPr lang="en-US" altLang="zh-CN" dirty="0" smtClean="0"/>
          </a:p>
          <a:p>
            <a:pPr lvl="1"/>
            <a:r>
              <a:rPr lang="zh-CN" altLang="en-US" dirty="0"/>
              <a:t>条</a:t>
            </a:r>
            <a:r>
              <a:rPr lang="zh-CN" altLang="en-US" dirty="0" smtClean="0"/>
              <a:t>件测试</a:t>
            </a:r>
            <a:endParaRPr lang="en-US" altLang="zh-CN" dirty="0" smtClean="0"/>
          </a:p>
          <a:p>
            <a:pPr lvl="1"/>
            <a:r>
              <a:rPr lang="zh-CN" altLang="en-US" dirty="0"/>
              <a:t>循</a:t>
            </a:r>
            <a:r>
              <a:rPr lang="zh-CN" altLang="en-US" dirty="0" smtClean="0"/>
              <a:t>环测试</a:t>
            </a:r>
            <a:endParaRPr lang="zh-CN" altLang="en-US" dirty="0"/>
          </a:p>
        </p:txBody>
      </p:sp>
    </p:spTree>
    <p:extLst>
      <p:ext uri="{BB962C8B-B14F-4D97-AF65-F5344CB8AC3E}">
        <p14:creationId xmlns:p14="http://schemas.microsoft.com/office/powerpoint/2010/main" val="1018829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基本路径测试</a:t>
            </a:r>
            <a:endParaRPr lang="zh-CN" altLang="en-US" dirty="0"/>
          </a:p>
        </p:txBody>
      </p:sp>
      <p:sp>
        <p:nvSpPr>
          <p:cNvPr id="3" name="Content Placeholder 2"/>
          <p:cNvSpPr>
            <a:spLocks noGrp="1"/>
          </p:cNvSpPr>
          <p:nvPr>
            <p:ph sz="quarter" idx="13"/>
          </p:nvPr>
        </p:nvSpPr>
        <p:spPr/>
        <p:txBody>
          <a:bodyPr>
            <a:normAutofit fontScale="85000" lnSpcReduction="10000"/>
          </a:bodyPr>
          <a:lstStyle/>
          <a:p>
            <a:r>
              <a:rPr lang="zh-CN" altLang="en-US" dirty="0"/>
              <a:t>基本路径测试是</a:t>
            </a:r>
            <a:r>
              <a:rPr lang="en-US" altLang="zh-CN" dirty="0"/>
              <a:t>Tom McCabe</a:t>
            </a:r>
            <a:r>
              <a:rPr lang="zh-CN" altLang="en-US" dirty="0"/>
              <a:t>提出的一种白盒测试技术。使用这种技术设计测试用例时，首先计算程序的环形复杂度，并用该复杂度为指南定义执行路径的基本集合，从该基本集合导出的测试用例可以保证程序中的每条语句至少执行一次，而且每个条件在执行时都将分别取真、假两种值。</a:t>
            </a:r>
          </a:p>
        </p:txBody>
      </p:sp>
    </p:spTree>
    <p:extLst>
      <p:ext uri="{BB962C8B-B14F-4D97-AF65-F5344CB8AC3E}">
        <p14:creationId xmlns:p14="http://schemas.microsoft.com/office/powerpoint/2010/main" val="14985164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基本路径测试步骤</a:t>
            </a:r>
            <a:endParaRPr lang="zh-CN" altLang="en-US" dirty="0"/>
          </a:p>
        </p:txBody>
      </p:sp>
      <p:sp>
        <p:nvSpPr>
          <p:cNvPr id="3" name="Content Placeholder 2"/>
          <p:cNvSpPr>
            <a:spLocks noGrp="1"/>
          </p:cNvSpPr>
          <p:nvPr>
            <p:ph sz="quarter" idx="13"/>
          </p:nvPr>
        </p:nvSpPr>
        <p:spPr/>
        <p:txBody>
          <a:bodyPr>
            <a:normAutofit fontScale="92500" lnSpcReduction="10000"/>
          </a:bodyPr>
          <a:lstStyle/>
          <a:p>
            <a:r>
              <a:rPr lang="zh-CN" altLang="en-US" dirty="0" smtClean="0"/>
              <a:t>第</a:t>
            </a:r>
            <a:r>
              <a:rPr lang="zh-CN" altLang="en-US" dirty="0"/>
              <a:t>一步，根据过程设计结果画出相应的流图</a:t>
            </a:r>
            <a:r>
              <a:rPr lang="zh-CN" altLang="en-US" dirty="0" smtClean="0"/>
              <a:t>。</a:t>
            </a:r>
            <a:endParaRPr lang="en-US" altLang="zh-CN" dirty="0" smtClean="0"/>
          </a:p>
          <a:p>
            <a:r>
              <a:rPr lang="zh-CN" altLang="en-US" dirty="0"/>
              <a:t>第二步，计算流图的环形复杂度</a:t>
            </a:r>
            <a:r>
              <a:rPr lang="zh-CN" altLang="en-US" dirty="0" smtClean="0"/>
              <a:t>。</a:t>
            </a:r>
            <a:endParaRPr lang="en-US" altLang="zh-CN" dirty="0" smtClean="0"/>
          </a:p>
          <a:p>
            <a:r>
              <a:rPr lang="zh-CN" altLang="en-US" dirty="0"/>
              <a:t>第三步，确定线性独立路径的基本集</a:t>
            </a:r>
            <a:r>
              <a:rPr lang="zh-CN" altLang="en-US" dirty="0" smtClean="0"/>
              <a:t>合。</a:t>
            </a:r>
            <a:endParaRPr lang="en-US" altLang="zh-CN" dirty="0" smtClean="0"/>
          </a:p>
          <a:p>
            <a:r>
              <a:rPr lang="zh-CN" altLang="en-US" dirty="0"/>
              <a:t>第四步，设计可强制执行基本集合中每条路径的测试用例。</a:t>
            </a:r>
          </a:p>
        </p:txBody>
      </p:sp>
    </p:spTree>
    <p:extLst>
      <p:ext uri="{BB962C8B-B14F-4D97-AF65-F5344CB8AC3E}">
        <p14:creationId xmlns:p14="http://schemas.microsoft.com/office/powerpoint/2010/main" val="1774615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基本路径测试步骤</a:t>
            </a:r>
            <a:endParaRPr lang="zh-CN" altLang="en-US" dirty="0"/>
          </a:p>
        </p:txBody>
      </p:sp>
      <p:sp>
        <p:nvSpPr>
          <p:cNvPr id="3" name="Content Placeholder 2"/>
          <p:cNvSpPr>
            <a:spLocks noGrp="1"/>
          </p:cNvSpPr>
          <p:nvPr>
            <p:ph sz="quarter" idx="13"/>
          </p:nvPr>
        </p:nvSpPr>
        <p:spPr/>
        <p:txBody>
          <a:bodyPr>
            <a:normAutofit fontScale="92500" lnSpcReduction="10000"/>
          </a:bodyPr>
          <a:lstStyle/>
          <a:p>
            <a:r>
              <a:rPr lang="zh-CN" altLang="en-US" dirty="0" smtClean="0"/>
              <a:t>第</a:t>
            </a:r>
            <a:r>
              <a:rPr lang="zh-CN" altLang="en-US" dirty="0"/>
              <a:t>一步，根据过程设计结果画出相应的流图</a:t>
            </a:r>
            <a:r>
              <a:rPr lang="zh-CN" altLang="en-US" dirty="0" smtClean="0"/>
              <a:t>。</a:t>
            </a:r>
            <a:endParaRPr lang="en-US" altLang="zh-CN" dirty="0" smtClean="0"/>
          </a:p>
          <a:p>
            <a:r>
              <a:rPr lang="zh-CN" altLang="en-US" dirty="0"/>
              <a:t>第二步，计算流图的环形复杂度</a:t>
            </a:r>
            <a:r>
              <a:rPr lang="zh-CN" altLang="en-US" dirty="0" smtClean="0"/>
              <a:t>。</a:t>
            </a:r>
            <a:endParaRPr lang="en-US" altLang="zh-CN" dirty="0" smtClean="0"/>
          </a:p>
          <a:p>
            <a:r>
              <a:rPr lang="zh-CN" altLang="en-US" dirty="0"/>
              <a:t>第三步，确定线性独立路径的基本集</a:t>
            </a:r>
            <a:r>
              <a:rPr lang="zh-CN" altLang="en-US" dirty="0" smtClean="0"/>
              <a:t>合。</a:t>
            </a:r>
            <a:endParaRPr lang="en-US" altLang="zh-CN" dirty="0" smtClean="0"/>
          </a:p>
          <a:p>
            <a:r>
              <a:rPr lang="zh-CN" altLang="en-US" dirty="0"/>
              <a:t>第四步，设计可强制执行基本集合中每条路径的测试用例。</a:t>
            </a:r>
          </a:p>
        </p:txBody>
      </p:sp>
    </p:spTree>
    <p:extLst>
      <p:ext uri="{BB962C8B-B14F-4D97-AF65-F5344CB8AC3E}">
        <p14:creationId xmlns:p14="http://schemas.microsoft.com/office/powerpoint/2010/main" val="23436913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zh-CN" altLang="en-US" dirty="0"/>
              <a:t>知识</a:t>
            </a:r>
            <a:r>
              <a:rPr lang="zh-CN" altLang="en-US" dirty="0" smtClean="0"/>
              <a:t>点六：白盒测试技术</a:t>
            </a:r>
            <a:endParaRPr lang="zh-CN" altLang="en-US" dirty="0"/>
          </a:p>
        </p:txBody>
      </p:sp>
      <p:sp>
        <p:nvSpPr>
          <p:cNvPr id="4" name="Subtitle 3"/>
          <p:cNvSpPr>
            <a:spLocks noGrp="1"/>
          </p:cNvSpPr>
          <p:nvPr>
            <p:ph type="subTitle" idx="1"/>
          </p:nvPr>
        </p:nvSpPr>
        <p:spPr/>
        <p:txBody>
          <a:bodyPr/>
          <a:lstStyle/>
          <a:p>
            <a:endParaRPr lang="zh-CN" altLang="en-US" dirty="0"/>
          </a:p>
        </p:txBody>
      </p:sp>
    </p:spTree>
    <p:extLst>
      <p:ext uri="{BB962C8B-B14F-4D97-AF65-F5344CB8AC3E}">
        <p14:creationId xmlns:p14="http://schemas.microsoft.com/office/powerpoint/2010/main" val="31764224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条件测试</a:t>
            </a:r>
            <a:endParaRPr lang="zh-CN" altLang="en-US" dirty="0"/>
          </a:p>
        </p:txBody>
      </p:sp>
      <p:sp>
        <p:nvSpPr>
          <p:cNvPr id="3" name="Content Placeholder 2"/>
          <p:cNvSpPr>
            <a:spLocks noGrp="1"/>
          </p:cNvSpPr>
          <p:nvPr>
            <p:ph sz="quarter" idx="13"/>
          </p:nvPr>
        </p:nvSpPr>
        <p:spPr/>
        <p:txBody>
          <a:bodyPr>
            <a:normAutofit lnSpcReduction="10000"/>
          </a:bodyPr>
          <a:lstStyle/>
          <a:p>
            <a:r>
              <a:rPr lang="zh-CN" altLang="en-US" dirty="0" smtClean="0"/>
              <a:t>用条</a:t>
            </a:r>
            <a:r>
              <a:rPr lang="zh-CN" altLang="en-US" dirty="0"/>
              <a:t>件测试技术设计出的测试用例，能够检查程序模块中包含的逻辑条件。一个简单条件是一个布尔变量或一个关系表达式，在布尔变量或关系表达式之前还可能有一个</a:t>
            </a:r>
            <a:r>
              <a:rPr lang="en-US" altLang="zh-CN" dirty="0"/>
              <a:t>NOT()</a:t>
            </a:r>
            <a:r>
              <a:rPr lang="zh-CN" altLang="en-US" dirty="0"/>
              <a:t>运算符。</a:t>
            </a:r>
          </a:p>
        </p:txBody>
      </p:sp>
    </p:spTree>
    <p:extLst>
      <p:ext uri="{BB962C8B-B14F-4D97-AF65-F5344CB8AC3E}">
        <p14:creationId xmlns:p14="http://schemas.microsoft.com/office/powerpoint/2010/main" val="28861000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循环</a:t>
            </a:r>
            <a:r>
              <a:rPr lang="zh-CN" altLang="en-US" dirty="0" smtClean="0"/>
              <a:t>测试</a:t>
            </a:r>
            <a:endParaRPr lang="zh-CN" altLang="en-US" dirty="0"/>
          </a:p>
        </p:txBody>
      </p:sp>
      <p:sp>
        <p:nvSpPr>
          <p:cNvPr id="3" name="Content Placeholder 2"/>
          <p:cNvSpPr>
            <a:spLocks noGrp="1"/>
          </p:cNvSpPr>
          <p:nvPr>
            <p:ph sz="quarter" idx="13"/>
          </p:nvPr>
        </p:nvSpPr>
        <p:spPr/>
        <p:txBody>
          <a:bodyPr>
            <a:normAutofit fontScale="85000" lnSpcReduction="10000"/>
          </a:bodyPr>
          <a:lstStyle/>
          <a:p>
            <a:r>
              <a:rPr lang="zh-CN" altLang="en-US" dirty="0"/>
              <a:t>循环是绝大多数软件算法的基础，但是在测试软件时却往往未对循环结构进行足够的测试。</a:t>
            </a:r>
          </a:p>
          <a:p>
            <a:r>
              <a:rPr lang="zh-CN" altLang="en-US" dirty="0" smtClean="0"/>
              <a:t>循</a:t>
            </a:r>
            <a:r>
              <a:rPr lang="zh-CN" altLang="en-US" dirty="0"/>
              <a:t>环测试是一种白盒测试技术，它专注于测试循环结构的有效性。在结构化的程序中通常只有种</a:t>
            </a:r>
            <a:r>
              <a:rPr lang="en-US" altLang="zh-CN" dirty="0"/>
              <a:t>3</a:t>
            </a:r>
            <a:r>
              <a:rPr lang="zh-CN" altLang="en-US" dirty="0"/>
              <a:t>循环，即简单循环、串接循环和嵌套循环。</a:t>
            </a:r>
          </a:p>
        </p:txBody>
      </p:sp>
    </p:spTree>
    <p:extLst>
      <p:ext uri="{BB962C8B-B14F-4D97-AF65-F5344CB8AC3E}">
        <p14:creationId xmlns:p14="http://schemas.microsoft.com/office/powerpoint/2010/main" val="8679416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简单循环</a:t>
            </a:r>
            <a:endParaRPr lang="zh-CN" altLang="en-US" dirty="0"/>
          </a:p>
        </p:txBody>
      </p:sp>
      <p:sp>
        <p:nvSpPr>
          <p:cNvPr id="3" name="Content Placeholder 2"/>
          <p:cNvSpPr>
            <a:spLocks noGrp="1"/>
          </p:cNvSpPr>
          <p:nvPr>
            <p:ph sz="quarter" idx="13"/>
          </p:nvPr>
        </p:nvSpPr>
        <p:spPr/>
        <p:txBody>
          <a:bodyPr>
            <a:normAutofit fontScale="92500" lnSpcReduction="10000"/>
          </a:bodyPr>
          <a:lstStyle/>
          <a:p>
            <a:r>
              <a:rPr lang="zh-CN" altLang="en-US" dirty="0"/>
              <a:t>应该使用下列测试集来测试简单循环，其中</a:t>
            </a:r>
            <a:r>
              <a:rPr lang="en-US" altLang="zh-CN" dirty="0"/>
              <a:t>n</a:t>
            </a:r>
            <a:r>
              <a:rPr lang="zh-CN" altLang="en-US" dirty="0"/>
              <a:t>是允许通过循环的最大次</a:t>
            </a:r>
            <a:r>
              <a:rPr lang="zh-CN" altLang="en-US" dirty="0" smtClean="0"/>
              <a:t>数。</a:t>
            </a:r>
            <a:endParaRPr lang="en-US" altLang="zh-CN" dirty="0" smtClean="0"/>
          </a:p>
          <a:p>
            <a:pPr lvl="1"/>
            <a:r>
              <a:rPr lang="zh-CN" altLang="en-US" dirty="0" smtClean="0"/>
              <a:t>跳</a:t>
            </a:r>
            <a:r>
              <a:rPr lang="zh-CN" altLang="en-US" dirty="0"/>
              <a:t>过循环。只通过循环一次。</a:t>
            </a:r>
          </a:p>
          <a:p>
            <a:pPr lvl="1"/>
            <a:r>
              <a:rPr lang="zh-CN" altLang="en-US" dirty="0" smtClean="0"/>
              <a:t>通</a:t>
            </a:r>
            <a:r>
              <a:rPr lang="zh-CN" altLang="en-US" dirty="0"/>
              <a:t>过循环两次。</a:t>
            </a:r>
          </a:p>
          <a:p>
            <a:pPr lvl="1"/>
            <a:r>
              <a:rPr lang="zh-CN" altLang="en-US" dirty="0" smtClean="0"/>
              <a:t>通</a:t>
            </a:r>
            <a:r>
              <a:rPr lang="zh-CN" altLang="en-US" dirty="0"/>
              <a:t>过循环</a:t>
            </a:r>
            <a:r>
              <a:rPr lang="en-US" altLang="zh-CN" dirty="0"/>
              <a:t>m</a:t>
            </a:r>
            <a:r>
              <a:rPr lang="zh-CN" altLang="en-US" dirty="0"/>
              <a:t>次，其中</a:t>
            </a:r>
            <a:r>
              <a:rPr lang="en-US" altLang="zh-CN" dirty="0"/>
              <a:t>m&lt;n-1</a:t>
            </a:r>
            <a:r>
              <a:rPr lang="zh-CN" altLang="en-US" dirty="0"/>
              <a:t>。</a:t>
            </a:r>
          </a:p>
          <a:p>
            <a:pPr lvl="1"/>
            <a:r>
              <a:rPr lang="zh-CN" altLang="en-US" dirty="0" smtClean="0"/>
              <a:t>通</a:t>
            </a:r>
            <a:r>
              <a:rPr lang="zh-CN" altLang="en-US" dirty="0"/>
              <a:t>过循环</a:t>
            </a:r>
            <a:r>
              <a:rPr lang="en-US" altLang="zh-CN" dirty="0"/>
              <a:t>n-1</a:t>
            </a:r>
            <a:r>
              <a:rPr lang="zh-CN" altLang="en-US" dirty="0"/>
              <a:t>，</a:t>
            </a:r>
            <a:r>
              <a:rPr lang="en-US" altLang="zh-CN" dirty="0"/>
              <a:t>n</a:t>
            </a:r>
            <a:r>
              <a:rPr lang="zh-CN" altLang="en-US" dirty="0"/>
              <a:t>，</a:t>
            </a:r>
            <a:r>
              <a:rPr lang="en-US" altLang="zh-CN" dirty="0"/>
              <a:t>n+1</a:t>
            </a:r>
            <a:r>
              <a:rPr lang="zh-CN" altLang="en-US" dirty="0"/>
              <a:t>次。</a:t>
            </a:r>
          </a:p>
          <a:p>
            <a:pPr lvl="1"/>
            <a:endParaRPr lang="zh-CN" altLang="en-US" dirty="0"/>
          </a:p>
        </p:txBody>
      </p:sp>
    </p:spTree>
    <p:extLst>
      <p:ext uri="{BB962C8B-B14F-4D97-AF65-F5344CB8AC3E}">
        <p14:creationId xmlns:p14="http://schemas.microsoft.com/office/powerpoint/2010/main" val="23055215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嵌套循环</a:t>
            </a:r>
            <a:endParaRPr lang="zh-CN" altLang="en-US" dirty="0"/>
          </a:p>
        </p:txBody>
      </p:sp>
      <p:sp>
        <p:nvSpPr>
          <p:cNvPr id="3" name="Content Placeholder 2"/>
          <p:cNvSpPr>
            <a:spLocks noGrp="1"/>
          </p:cNvSpPr>
          <p:nvPr>
            <p:ph sz="quarter" idx="13"/>
          </p:nvPr>
        </p:nvSpPr>
        <p:spPr/>
        <p:txBody>
          <a:bodyPr>
            <a:normAutofit fontScale="92500"/>
          </a:bodyPr>
          <a:lstStyle/>
          <a:p>
            <a:r>
              <a:rPr lang="zh-CN" altLang="en-US" dirty="0"/>
              <a:t>如果把简单循环的测试方法直接应用到嵌套循环，可能的测试数就会随嵌套层数的增加按几何级数增长，这会导致不切实际的测试数目</a:t>
            </a:r>
            <a:r>
              <a:rPr lang="zh-CN" altLang="en-US" dirty="0" smtClean="0"/>
              <a:t>。</a:t>
            </a:r>
            <a:endParaRPr lang="en-US" altLang="zh-CN" dirty="0" smtClean="0"/>
          </a:p>
          <a:p>
            <a:r>
              <a:rPr lang="en-US" altLang="zh-CN" dirty="0" err="1" smtClean="0"/>
              <a:t>B.Beizer</a:t>
            </a:r>
            <a:r>
              <a:rPr lang="zh-CN" altLang="en-US" dirty="0"/>
              <a:t>提出了一种能减少测试数的方法。</a:t>
            </a:r>
          </a:p>
        </p:txBody>
      </p:sp>
    </p:spTree>
    <p:extLst>
      <p:ext uri="{BB962C8B-B14F-4D97-AF65-F5344CB8AC3E}">
        <p14:creationId xmlns:p14="http://schemas.microsoft.com/office/powerpoint/2010/main" val="2587209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嵌套循环</a:t>
            </a:r>
            <a:endParaRPr lang="zh-CN" altLang="en-US" dirty="0"/>
          </a:p>
        </p:txBody>
      </p:sp>
      <p:sp>
        <p:nvSpPr>
          <p:cNvPr id="3" name="Content Placeholder 2"/>
          <p:cNvSpPr>
            <a:spLocks noGrp="1"/>
          </p:cNvSpPr>
          <p:nvPr>
            <p:ph sz="quarter" idx="13"/>
          </p:nvPr>
        </p:nvSpPr>
        <p:spPr/>
        <p:txBody>
          <a:bodyPr>
            <a:normAutofit fontScale="62500" lnSpcReduction="20000"/>
          </a:bodyPr>
          <a:lstStyle/>
          <a:p>
            <a:r>
              <a:rPr lang="zh-CN" altLang="en-US" dirty="0" smtClean="0"/>
              <a:t>从</a:t>
            </a:r>
            <a:r>
              <a:rPr lang="zh-CN" altLang="en-US" dirty="0"/>
              <a:t>最内层循环开始测试，把所有其他循环都设置为最小值。</a:t>
            </a:r>
          </a:p>
          <a:p>
            <a:r>
              <a:rPr lang="zh-CN" altLang="en-US" dirty="0" smtClean="0"/>
              <a:t>对</a:t>
            </a:r>
            <a:r>
              <a:rPr lang="zh-CN" altLang="en-US" dirty="0"/>
              <a:t>最内层循环使用简单循环测试方法，而使外层循环的迭代参数（例如，循环计数器）取最小值，并为越界值或非法值增加一些额外的测试。</a:t>
            </a:r>
          </a:p>
          <a:p>
            <a:r>
              <a:rPr lang="zh-CN" altLang="en-US" dirty="0" smtClean="0"/>
              <a:t>通</a:t>
            </a:r>
            <a:r>
              <a:rPr lang="zh-CN" altLang="en-US" dirty="0"/>
              <a:t>过循环两次。</a:t>
            </a:r>
          </a:p>
          <a:p>
            <a:r>
              <a:rPr lang="zh-CN" altLang="en-US" dirty="0" smtClean="0"/>
              <a:t>由</a:t>
            </a:r>
            <a:r>
              <a:rPr lang="zh-CN" altLang="en-US" dirty="0"/>
              <a:t>内向外，对下一个循环进行测试，但保持所有其他外层循环为最小值，其他嵌套循环为“典型”值。</a:t>
            </a:r>
          </a:p>
          <a:p>
            <a:r>
              <a:rPr lang="zh-CN" altLang="en-US" dirty="0" smtClean="0"/>
              <a:t>继</a:t>
            </a:r>
            <a:r>
              <a:rPr lang="zh-CN" altLang="en-US" dirty="0"/>
              <a:t>续进行下去，直到测试完所有循环。</a:t>
            </a:r>
          </a:p>
        </p:txBody>
      </p:sp>
    </p:spTree>
    <p:extLst>
      <p:ext uri="{BB962C8B-B14F-4D97-AF65-F5344CB8AC3E}">
        <p14:creationId xmlns:p14="http://schemas.microsoft.com/office/powerpoint/2010/main" val="18758193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串接循环</a:t>
            </a:r>
            <a:endParaRPr lang="zh-CN" altLang="en-US" dirty="0"/>
          </a:p>
        </p:txBody>
      </p:sp>
      <p:sp>
        <p:nvSpPr>
          <p:cNvPr id="3" name="Content Placeholder 2"/>
          <p:cNvSpPr>
            <a:spLocks noGrp="1"/>
          </p:cNvSpPr>
          <p:nvPr>
            <p:ph sz="quarter" idx="13"/>
          </p:nvPr>
        </p:nvSpPr>
        <p:spPr/>
        <p:txBody>
          <a:bodyPr>
            <a:normAutofit fontScale="85000" lnSpcReduction="10000"/>
          </a:bodyPr>
          <a:lstStyle/>
          <a:p>
            <a:r>
              <a:rPr lang="zh-CN" altLang="en-US" dirty="0"/>
              <a:t>如果串接循环的各个循环都彼此独立，则可以使用前述的测试简单循环的方法来测试串接循环</a:t>
            </a:r>
            <a:r>
              <a:rPr lang="zh-CN" altLang="en-US" dirty="0" smtClean="0"/>
              <a:t>。</a:t>
            </a:r>
            <a:endParaRPr lang="en-US" altLang="zh-CN" dirty="0" smtClean="0"/>
          </a:p>
          <a:p>
            <a:r>
              <a:rPr lang="zh-CN" altLang="en-US" dirty="0" smtClean="0"/>
              <a:t>如</a:t>
            </a:r>
            <a:r>
              <a:rPr lang="zh-CN" altLang="en-US" dirty="0"/>
              <a:t>果两个循环串接，而且第一个循环的循环计数器值是第二个循环的初始值，则这两个循环并不是独立的</a:t>
            </a:r>
            <a:r>
              <a:rPr lang="zh-CN" altLang="en-US" dirty="0" smtClean="0"/>
              <a:t>。当</a:t>
            </a:r>
            <a:r>
              <a:rPr lang="zh-CN" altLang="en-US" dirty="0"/>
              <a:t>循环不独立时，建议使用测试嵌套循环的方法来测试串接循环。</a:t>
            </a:r>
          </a:p>
        </p:txBody>
      </p:sp>
    </p:spTree>
    <p:extLst>
      <p:ext uri="{BB962C8B-B14F-4D97-AF65-F5344CB8AC3E}">
        <p14:creationId xmlns:p14="http://schemas.microsoft.com/office/powerpoint/2010/main" val="131399915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小结</a:t>
            </a:r>
            <a:endParaRPr lang="zh-CN" altLang="en-US" dirty="0"/>
          </a:p>
        </p:txBody>
      </p:sp>
      <p:sp>
        <p:nvSpPr>
          <p:cNvPr id="3" name="Content Placeholder 2"/>
          <p:cNvSpPr>
            <a:spLocks noGrp="1"/>
          </p:cNvSpPr>
          <p:nvPr>
            <p:ph sz="quarter" idx="13"/>
          </p:nvPr>
        </p:nvSpPr>
        <p:spPr/>
        <p:txBody>
          <a:bodyPr>
            <a:normAutofit/>
          </a:bodyPr>
          <a:lstStyle/>
          <a:p>
            <a:r>
              <a:rPr lang="zh-CN" altLang="en-US" sz="4000" dirty="0" smtClean="0"/>
              <a:t>白盒测试技术</a:t>
            </a:r>
            <a:endParaRPr lang="en-US" altLang="zh-CN" sz="4000" dirty="0" smtClean="0"/>
          </a:p>
          <a:p>
            <a:pPr lvl="1"/>
            <a:r>
              <a:rPr lang="zh-CN" altLang="en-US" sz="3200" dirty="0" smtClean="0"/>
              <a:t>逻辑覆盖</a:t>
            </a:r>
            <a:endParaRPr lang="en-US" altLang="zh-CN" sz="3200" dirty="0" smtClean="0"/>
          </a:p>
          <a:p>
            <a:pPr lvl="1"/>
            <a:r>
              <a:rPr lang="zh-CN" altLang="en-US" sz="3200"/>
              <a:t>控</a:t>
            </a:r>
            <a:r>
              <a:rPr lang="zh-CN" altLang="en-US" sz="3200" smtClean="0"/>
              <a:t>制结构测试</a:t>
            </a:r>
            <a:endParaRPr lang="en-US" altLang="zh-CN" sz="3200" smtClean="0"/>
          </a:p>
        </p:txBody>
      </p:sp>
    </p:spTree>
    <p:extLst>
      <p:ext uri="{BB962C8B-B14F-4D97-AF65-F5344CB8AC3E}">
        <p14:creationId xmlns:p14="http://schemas.microsoft.com/office/powerpoint/2010/main" val="2078029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白盒测试的分类</a:t>
            </a:r>
            <a:endParaRPr lang="zh-CN" altLang="en-US" dirty="0"/>
          </a:p>
        </p:txBody>
      </p:sp>
      <p:sp>
        <p:nvSpPr>
          <p:cNvPr id="3" name="Content Placeholder 2"/>
          <p:cNvSpPr>
            <a:spLocks noGrp="1"/>
          </p:cNvSpPr>
          <p:nvPr>
            <p:ph sz="quarter" idx="13"/>
          </p:nvPr>
        </p:nvSpPr>
        <p:spPr/>
        <p:txBody>
          <a:bodyPr>
            <a:noAutofit/>
          </a:bodyPr>
          <a:lstStyle/>
          <a:p>
            <a:r>
              <a:rPr lang="zh-CN" altLang="en-US" sz="3600" dirty="0"/>
              <a:t>逻</a:t>
            </a:r>
            <a:r>
              <a:rPr lang="zh-CN" altLang="en-US" sz="3600" dirty="0" smtClean="0"/>
              <a:t>辑覆盖测试</a:t>
            </a:r>
            <a:endParaRPr lang="en-US" altLang="zh-CN" sz="3600" dirty="0" smtClean="0"/>
          </a:p>
          <a:p>
            <a:endParaRPr lang="en-US" altLang="zh-CN" sz="3600" dirty="0"/>
          </a:p>
          <a:p>
            <a:r>
              <a:rPr lang="zh-CN" altLang="en-US" sz="3600" dirty="0" smtClean="0"/>
              <a:t>控制结构测试</a:t>
            </a:r>
            <a:endParaRPr lang="zh-CN" altLang="en-US" sz="3600" dirty="0"/>
          </a:p>
        </p:txBody>
      </p:sp>
    </p:spTree>
    <p:extLst>
      <p:ext uri="{BB962C8B-B14F-4D97-AF65-F5344CB8AC3E}">
        <p14:creationId xmlns:p14="http://schemas.microsoft.com/office/powerpoint/2010/main" val="683921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逻辑覆盖测试</a:t>
            </a:r>
            <a:endParaRPr lang="zh-CN" altLang="en-US" dirty="0"/>
          </a:p>
        </p:txBody>
      </p:sp>
      <p:sp>
        <p:nvSpPr>
          <p:cNvPr id="3" name="Content Placeholder 2"/>
          <p:cNvSpPr>
            <a:spLocks noGrp="1"/>
          </p:cNvSpPr>
          <p:nvPr>
            <p:ph sz="quarter" idx="13"/>
          </p:nvPr>
        </p:nvSpPr>
        <p:spPr/>
        <p:txBody>
          <a:bodyPr>
            <a:noAutofit/>
          </a:bodyPr>
          <a:lstStyle/>
          <a:p>
            <a:r>
              <a:rPr lang="zh-CN" altLang="en-US" sz="3600" dirty="0" smtClean="0"/>
              <a:t>所</a:t>
            </a:r>
            <a:r>
              <a:rPr lang="zh-CN" altLang="en-US" sz="3600" dirty="0"/>
              <a:t>谓逻辑覆盖是对一系列测试过程的总称，这组测试过程逐渐进行越来越完整的通路测试</a:t>
            </a:r>
            <a:r>
              <a:rPr lang="zh-CN" altLang="en-US" sz="3600" dirty="0" smtClean="0"/>
              <a:t>。</a:t>
            </a:r>
            <a:endParaRPr lang="en-US" altLang="zh-CN" sz="3600" dirty="0" smtClean="0"/>
          </a:p>
          <a:p>
            <a:r>
              <a:rPr lang="zh-CN" altLang="en-US" sz="3600" dirty="0" smtClean="0"/>
              <a:t>测</a:t>
            </a:r>
            <a:r>
              <a:rPr lang="zh-CN" altLang="en-US" sz="3600" dirty="0"/>
              <a:t>试数据执行（或叫覆盖）程序逻辑的程度可以划分</a:t>
            </a:r>
            <a:r>
              <a:rPr lang="zh-CN" altLang="en-US" sz="3600" dirty="0" smtClean="0"/>
              <a:t>成不</a:t>
            </a:r>
            <a:r>
              <a:rPr lang="zh-CN" altLang="en-US" sz="3600" dirty="0"/>
              <a:t>同的等</a:t>
            </a:r>
            <a:r>
              <a:rPr lang="zh-CN" altLang="en-US" sz="3600" dirty="0" smtClean="0"/>
              <a:t>级。</a:t>
            </a:r>
            <a:endParaRPr lang="zh-CN" altLang="en-US" sz="3600" dirty="0"/>
          </a:p>
        </p:txBody>
      </p:sp>
    </p:spTree>
    <p:extLst>
      <p:ext uri="{BB962C8B-B14F-4D97-AF65-F5344CB8AC3E}">
        <p14:creationId xmlns:p14="http://schemas.microsoft.com/office/powerpoint/2010/main" val="15008754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逻辑覆盖测试</a:t>
            </a:r>
            <a:endParaRPr lang="zh-CN" altLang="en-US" dirty="0"/>
          </a:p>
        </p:txBody>
      </p:sp>
      <p:sp>
        <p:nvSpPr>
          <p:cNvPr id="3" name="Content Placeholder 2"/>
          <p:cNvSpPr>
            <a:spLocks noGrp="1"/>
          </p:cNvSpPr>
          <p:nvPr>
            <p:ph sz="quarter" idx="13"/>
          </p:nvPr>
        </p:nvSpPr>
        <p:spPr/>
        <p:txBody>
          <a:bodyPr>
            <a:noAutofit/>
          </a:bodyPr>
          <a:lstStyle/>
          <a:p>
            <a:r>
              <a:rPr lang="zh-CN" altLang="en-US" sz="3600" dirty="0" smtClean="0"/>
              <a:t>从</a:t>
            </a:r>
            <a:r>
              <a:rPr lang="zh-CN" altLang="en-US" sz="3600" dirty="0"/>
              <a:t>覆盖源程序语句的详尽程度分析，大致有以下一些不同的覆盖标准</a:t>
            </a:r>
            <a:r>
              <a:rPr lang="zh-CN" altLang="en-US" sz="3600" dirty="0" smtClean="0"/>
              <a:t>。</a:t>
            </a:r>
            <a:endParaRPr lang="en-US" altLang="zh-CN" sz="3600" dirty="0" smtClean="0"/>
          </a:p>
          <a:p>
            <a:pPr marL="457200" lvl="1" indent="0">
              <a:buNone/>
            </a:pPr>
            <a:r>
              <a:rPr lang="zh-CN" altLang="en-US" sz="2800" dirty="0"/>
              <a:t>语</a:t>
            </a:r>
            <a:r>
              <a:rPr lang="zh-CN" altLang="en-US" sz="2800" dirty="0" smtClean="0"/>
              <a:t>句覆盖</a:t>
            </a:r>
            <a:r>
              <a:rPr lang="en-US" altLang="zh-CN" sz="2800" dirty="0" smtClean="0"/>
              <a:t>			</a:t>
            </a:r>
            <a:r>
              <a:rPr lang="zh-CN" altLang="en-US" sz="2800" dirty="0" smtClean="0"/>
              <a:t>判</a:t>
            </a:r>
            <a:r>
              <a:rPr lang="zh-CN" altLang="en-US" sz="2800" dirty="0"/>
              <a:t>定覆盖</a:t>
            </a:r>
            <a:endParaRPr lang="en-US" altLang="zh-CN" sz="2800" dirty="0"/>
          </a:p>
          <a:p>
            <a:pPr marL="457200" lvl="1" indent="0">
              <a:buNone/>
            </a:pPr>
            <a:r>
              <a:rPr lang="zh-CN" altLang="en-US" sz="2800" dirty="0" smtClean="0"/>
              <a:t>条件覆盖</a:t>
            </a:r>
            <a:r>
              <a:rPr lang="en-US" altLang="zh-CN" sz="2800" dirty="0" smtClean="0"/>
              <a:t>			</a:t>
            </a:r>
            <a:r>
              <a:rPr lang="zh-CN" altLang="en-US" sz="2800" dirty="0" smtClean="0"/>
              <a:t>判</a:t>
            </a:r>
            <a:r>
              <a:rPr lang="zh-CN" altLang="en-US" sz="2800" dirty="0"/>
              <a:t>定</a:t>
            </a:r>
            <a:r>
              <a:rPr lang="en-US" altLang="zh-CN" sz="2800" dirty="0"/>
              <a:t>/</a:t>
            </a:r>
            <a:r>
              <a:rPr lang="zh-CN" altLang="en-US" sz="2800" dirty="0"/>
              <a:t>条件覆盖</a:t>
            </a:r>
            <a:endParaRPr lang="en-US" altLang="zh-CN" sz="2800" dirty="0"/>
          </a:p>
          <a:p>
            <a:pPr marL="457200" lvl="1" indent="0">
              <a:buNone/>
            </a:pPr>
            <a:r>
              <a:rPr lang="zh-CN" altLang="en-US" sz="2800" dirty="0" smtClean="0"/>
              <a:t>条件组合覆盖</a:t>
            </a:r>
            <a:r>
              <a:rPr lang="en-US" altLang="zh-CN" sz="2800" dirty="0" smtClean="0"/>
              <a:t>			</a:t>
            </a:r>
            <a:r>
              <a:rPr lang="zh-CN" altLang="en-US" sz="2800" dirty="0" smtClean="0"/>
              <a:t>点覆盖</a:t>
            </a:r>
            <a:endParaRPr lang="en-US" altLang="zh-CN" sz="2800" dirty="0" smtClean="0"/>
          </a:p>
          <a:p>
            <a:pPr marL="457200" lvl="1" indent="0">
              <a:buNone/>
            </a:pPr>
            <a:r>
              <a:rPr lang="zh-CN" altLang="en-US" sz="2800" dirty="0" smtClean="0"/>
              <a:t>边覆盖</a:t>
            </a:r>
            <a:r>
              <a:rPr lang="en-US" altLang="zh-CN" sz="2800" dirty="0" smtClean="0"/>
              <a:t>				</a:t>
            </a:r>
            <a:r>
              <a:rPr lang="zh-CN" altLang="en-US" sz="2800" dirty="0" smtClean="0"/>
              <a:t>路径覆盖</a:t>
            </a:r>
            <a:endParaRPr lang="zh-CN" altLang="en-US" sz="2800" dirty="0"/>
          </a:p>
        </p:txBody>
      </p:sp>
    </p:spTree>
    <p:extLst>
      <p:ext uri="{BB962C8B-B14F-4D97-AF65-F5344CB8AC3E}">
        <p14:creationId xmlns:p14="http://schemas.microsoft.com/office/powerpoint/2010/main" val="41391923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语句覆盖</a:t>
            </a:r>
            <a:endParaRPr lang="zh-CN" altLang="en-US" dirty="0"/>
          </a:p>
        </p:txBody>
      </p:sp>
      <p:sp>
        <p:nvSpPr>
          <p:cNvPr id="3" name="Content Placeholder 2"/>
          <p:cNvSpPr>
            <a:spLocks noGrp="1"/>
          </p:cNvSpPr>
          <p:nvPr>
            <p:ph sz="quarter" idx="13"/>
          </p:nvPr>
        </p:nvSpPr>
        <p:spPr/>
        <p:txBody>
          <a:bodyPr>
            <a:noAutofit/>
          </a:bodyPr>
          <a:lstStyle/>
          <a:p>
            <a:r>
              <a:rPr lang="zh-CN" altLang="en-US" sz="3600" dirty="0" smtClean="0"/>
              <a:t>语</a:t>
            </a:r>
            <a:r>
              <a:rPr lang="zh-CN" altLang="en-US" sz="3600" dirty="0"/>
              <a:t>句覆盖的含义是，选择足够多的测试数据，使被测程序中每个语句至少执行一次</a:t>
            </a:r>
            <a:r>
              <a:rPr lang="zh-CN" altLang="en-US" sz="3600" dirty="0" smtClean="0"/>
              <a:t>。</a:t>
            </a:r>
            <a:endParaRPr lang="zh-CN" altLang="en-US" sz="3600" dirty="0"/>
          </a:p>
        </p:txBody>
      </p:sp>
    </p:spTree>
    <p:extLst>
      <p:ext uri="{BB962C8B-B14F-4D97-AF65-F5344CB8AC3E}">
        <p14:creationId xmlns:p14="http://schemas.microsoft.com/office/powerpoint/2010/main" val="24395503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语句覆盖</a:t>
            </a:r>
            <a:endParaRPr lang="zh-CN" altLang="en-US" dirty="0"/>
          </a:p>
        </p:txBody>
      </p:sp>
      <p:sp>
        <p:nvSpPr>
          <p:cNvPr id="3" name="Content Placeholder 2"/>
          <p:cNvSpPr>
            <a:spLocks noGrp="1"/>
          </p:cNvSpPr>
          <p:nvPr>
            <p:ph sz="quarter" idx="13"/>
          </p:nvPr>
        </p:nvSpPr>
        <p:spPr/>
        <p:txBody>
          <a:bodyPr>
            <a:noAutofit/>
          </a:bodyPr>
          <a:lstStyle/>
          <a:p>
            <a:r>
              <a:rPr lang="zh-CN" altLang="en-US" sz="3600" dirty="0" smtClean="0"/>
              <a:t>为</a:t>
            </a:r>
            <a:r>
              <a:rPr lang="zh-CN" altLang="en-US" sz="3600" dirty="0"/>
              <a:t>了使每个语句都执行一次，程序的执行路径应该是</a:t>
            </a:r>
            <a:r>
              <a:rPr lang="en-US" altLang="zh-CN" sz="3600" dirty="0" err="1"/>
              <a:t>sacbed</a:t>
            </a:r>
            <a:r>
              <a:rPr lang="zh-CN" altLang="en-US" sz="3600" dirty="0"/>
              <a:t>，为此只需要输入下面的测试数</a:t>
            </a:r>
            <a:r>
              <a:rPr lang="zh-CN" altLang="en-US" sz="3600" dirty="0" smtClean="0"/>
              <a:t>据：</a:t>
            </a:r>
            <a:endParaRPr lang="zh-CN" altLang="en-US" sz="3600" dirty="0"/>
          </a:p>
          <a:p>
            <a:pPr marL="0" indent="0">
              <a:buNone/>
            </a:pPr>
            <a:r>
              <a:rPr lang="en-US" altLang="zh-CN" sz="3600" dirty="0" smtClean="0"/>
              <a:t>	A=2</a:t>
            </a:r>
            <a:r>
              <a:rPr lang="zh-CN" altLang="en-US" sz="3600" dirty="0"/>
              <a:t>，</a:t>
            </a:r>
            <a:r>
              <a:rPr lang="en-US" altLang="zh-CN" sz="3600" dirty="0"/>
              <a:t>B=2</a:t>
            </a:r>
            <a:r>
              <a:rPr lang="zh-CN" altLang="en-US" sz="3600" dirty="0"/>
              <a:t>，</a:t>
            </a:r>
            <a:r>
              <a:rPr lang="en-US" altLang="zh-CN" sz="3600" dirty="0"/>
              <a:t>X=4</a:t>
            </a:r>
          </a:p>
        </p:txBody>
      </p:sp>
      <p:sp>
        <p:nvSpPr>
          <p:cNvPr id="4" name="Content Placeholder 3"/>
          <p:cNvSpPr>
            <a:spLocks noGrp="1"/>
          </p:cNvSpPr>
          <p:nvPr>
            <p:ph sz="quarter" idx="14"/>
          </p:nvPr>
        </p:nvSpPr>
        <p:spPr/>
        <p:txBody>
          <a:bodyPr/>
          <a:lstStyle/>
          <a:p>
            <a:endParaRPr lang="zh-CN" altLang="en-US"/>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6871952" y="1689100"/>
            <a:ext cx="3705896" cy="4102099"/>
          </a:xfrm>
          <a:prstGeom prst="rect">
            <a:avLst/>
          </a:prstGeom>
        </p:spPr>
      </p:pic>
    </p:spTree>
    <p:extLst>
      <p:ext uri="{BB962C8B-B14F-4D97-AF65-F5344CB8AC3E}">
        <p14:creationId xmlns:p14="http://schemas.microsoft.com/office/powerpoint/2010/main" val="295323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语句覆盖</a:t>
            </a:r>
            <a:endParaRPr lang="zh-CN" altLang="en-US" dirty="0"/>
          </a:p>
        </p:txBody>
      </p:sp>
      <p:sp>
        <p:nvSpPr>
          <p:cNvPr id="3" name="Content Placeholder 2"/>
          <p:cNvSpPr>
            <a:spLocks noGrp="1"/>
          </p:cNvSpPr>
          <p:nvPr>
            <p:ph sz="quarter" idx="13"/>
          </p:nvPr>
        </p:nvSpPr>
        <p:spPr/>
        <p:txBody>
          <a:bodyPr>
            <a:noAutofit/>
          </a:bodyPr>
          <a:lstStyle/>
          <a:p>
            <a:r>
              <a:rPr lang="en-US" altLang="zh-CN" sz="3600" dirty="0" smtClean="0"/>
              <a:t>A=2</a:t>
            </a:r>
            <a:r>
              <a:rPr lang="zh-CN" altLang="en-US" sz="3600" dirty="0"/>
              <a:t>，</a:t>
            </a:r>
            <a:r>
              <a:rPr lang="en-US" altLang="zh-CN" sz="3600" dirty="0"/>
              <a:t>B=2</a:t>
            </a:r>
            <a:r>
              <a:rPr lang="zh-CN" altLang="en-US" sz="3600" dirty="0"/>
              <a:t>，</a:t>
            </a:r>
            <a:r>
              <a:rPr lang="en-US" altLang="zh-CN" sz="3600" dirty="0" smtClean="0"/>
              <a:t>X=4</a:t>
            </a:r>
          </a:p>
          <a:p>
            <a:r>
              <a:rPr lang="zh-CN" altLang="en-US" sz="3600" dirty="0"/>
              <a:t>上面例子中两个判定条件都只测试了条件为真的情况，如果条件为假时处理有错误，显然不能发现</a:t>
            </a:r>
            <a:r>
              <a:rPr lang="zh-CN" altLang="en-US" sz="3600" dirty="0" smtClean="0"/>
              <a:t>。</a:t>
            </a:r>
            <a:endParaRPr lang="en-US" altLang="zh-CN" sz="3600" dirty="0"/>
          </a:p>
        </p:txBody>
      </p:sp>
      <p:sp>
        <p:nvSpPr>
          <p:cNvPr id="4" name="Content Placeholder 3"/>
          <p:cNvSpPr>
            <a:spLocks noGrp="1"/>
          </p:cNvSpPr>
          <p:nvPr>
            <p:ph sz="quarter" idx="14"/>
          </p:nvPr>
        </p:nvSpPr>
        <p:spPr/>
        <p:txBody>
          <a:bodyPr/>
          <a:lstStyle/>
          <a:p>
            <a:endParaRPr lang="zh-CN" altLang="en-US"/>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6871952" y="1689100"/>
            <a:ext cx="3705896" cy="4102099"/>
          </a:xfrm>
          <a:prstGeom prst="rect">
            <a:avLst/>
          </a:prstGeom>
        </p:spPr>
      </p:pic>
    </p:spTree>
    <p:extLst>
      <p:ext uri="{BB962C8B-B14F-4D97-AF65-F5344CB8AC3E}">
        <p14:creationId xmlns:p14="http://schemas.microsoft.com/office/powerpoint/2010/main" val="2216221801"/>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TM04033925[[fn=Droplet]]</Template>
  <TotalTime>395</TotalTime>
  <Words>2762</Words>
  <Application>Microsoft Office PowerPoint</Application>
  <PresentationFormat>Widescreen</PresentationFormat>
  <Paragraphs>148</Paragraphs>
  <Slides>36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黑体</vt:lpstr>
      <vt:lpstr>宋体</vt:lpstr>
      <vt:lpstr>Arial</vt:lpstr>
      <vt:lpstr>Calibri</vt:lpstr>
      <vt:lpstr>Droplet</vt:lpstr>
      <vt:lpstr>软件工程</vt:lpstr>
      <vt:lpstr>实现</vt:lpstr>
      <vt:lpstr>知识点六：白盒测试技术</vt:lpstr>
      <vt:lpstr>白盒测试的分类</vt:lpstr>
      <vt:lpstr>逻辑覆盖测试</vt:lpstr>
      <vt:lpstr>逻辑覆盖测试</vt:lpstr>
      <vt:lpstr>语句覆盖</vt:lpstr>
      <vt:lpstr>语句覆盖</vt:lpstr>
      <vt:lpstr>语句覆盖</vt:lpstr>
      <vt:lpstr>语句覆盖</vt:lpstr>
      <vt:lpstr>判定覆盖</vt:lpstr>
      <vt:lpstr>条件覆盖</vt:lpstr>
      <vt:lpstr>条件覆盖</vt:lpstr>
      <vt:lpstr>条件覆盖</vt:lpstr>
      <vt:lpstr>条件覆盖</vt:lpstr>
      <vt:lpstr>条件覆盖</vt:lpstr>
      <vt:lpstr>判定/条件覆盖</vt:lpstr>
      <vt:lpstr>判定/条件覆盖</vt:lpstr>
      <vt:lpstr>条件组合覆盖</vt:lpstr>
      <vt:lpstr>条件组合覆盖</vt:lpstr>
      <vt:lpstr>条件组合覆盖</vt:lpstr>
      <vt:lpstr>条件组合覆盖</vt:lpstr>
      <vt:lpstr>点覆盖</vt:lpstr>
      <vt:lpstr>边覆盖</vt:lpstr>
      <vt:lpstr>路径覆盖</vt:lpstr>
      <vt:lpstr>控制结构测试</vt:lpstr>
      <vt:lpstr>基本路径测试</vt:lpstr>
      <vt:lpstr>基本路径测试步骤</vt:lpstr>
      <vt:lpstr>基本路径测试步骤</vt:lpstr>
      <vt:lpstr>条件测试</vt:lpstr>
      <vt:lpstr>循环测试</vt:lpstr>
      <vt:lpstr>简单循环</vt:lpstr>
      <vt:lpstr>嵌套循环</vt:lpstr>
      <vt:lpstr>嵌套循环</vt:lpstr>
      <vt:lpstr>串接循环</vt:lpstr>
      <vt:lpstr>小结</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软件工程</dc:title>
  <dc:creator>family</dc:creator>
  <cp:lastModifiedBy>family</cp:lastModifiedBy>
  <cp:revision>123</cp:revision>
  <dcterms:created xsi:type="dcterms:W3CDTF">2017-07-27T06:26:01Z</dcterms:created>
  <dcterms:modified xsi:type="dcterms:W3CDTF">2017-08-09T11:33:34Z</dcterms:modified>
</cp:coreProperties>
</file>