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1" r:id="rId1"/>
  </p:sldMasterIdLst>
  <p:sldIdLst>
    <p:sldId id="256" r:id="rId2"/>
    <p:sldId id="258" r:id="rId3"/>
    <p:sldId id="263" r:id="rId4"/>
    <p:sldId id="257" r:id="rId5"/>
    <p:sldId id="327" r:id="rId6"/>
    <p:sldId id="328" r:id="rId7"/>
    <p:sldId id="329" r:id="rId8"/>
    <p:sldId id="330" r:id="rId9"/>
    <p:sldId id="331" r:id="rId10"/>
    <p:sldId id="333" r:id="rId11"/>
    <p:sldId id="332" r:id="rId12"/>
    <p:sldId id="334" r:id="rId13"/>
    <p:sldId id="335" r:id="rId14"/>
    <p:sldId id="336" r:id="rId15"/>
    <p:sldId id="337" r:id="rId16"/>
    <p:sldId id="338" r:id="rId17"/>
    <p:sldId id="272"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2"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ltLang="zh-CN"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671340945"/>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ltLang="zh-CN"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96641909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ltLang="zh-CN"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65417523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ltLang="zh-CN"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74701631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ltLang="zh-CN"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36224587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ltLang="zh-CN"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3" name="Date Placeholder 2"/>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42045104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ltLang="zh-CN"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3" name="Date Placeholder 2"/>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0091831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778864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ltLang="zh-CN"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756159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ltLang="zh-CN" smtClean="0"/>
              <a:t>Click to edit Master title style</a:t>
            </a:r>
            <a:endParaRPr lang="en-US" dirty="0"/>
          </a:p>
        </p:txBody>
      </p:sp>
      <p:sp>
        <p:nvSpPr>
          <p:cNvPr id="12" name="Content Placeholder 2"/>
          <p:cNvSpPr>
            <a:spLocks noGrp="1"/>
          </p:cNvSpPr>
          <p:nvPr>
            <p:ph sz="quarter" idx="13"/>
          </p:nvPr>
        </p:nvSpPr>
        <p:spPr>
          <a:xfrm>
            <a:off x="913774" y="1757492"/>
            <a:ext cx="10363826" cy="403370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16471146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ltLang="zh-CN"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368053344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453417"/>
            <a:ext cx="10364451" cy="1019783"/>
          </a:xfrm>
        </p:spPr>
        <p:txBody>
          <a:bodyPr/>
          <a:lstStyle/>
          <a:p>
            <a:r>
              <a:rPr lang="en-US" altLang="zh-CN" smtClean="0"/>
              <a:t>Click to edit Master title style</a:t>
            </a:r>
            <a:endParaRPr lang="en-US" dirty="0"/>
          </a:p>
        </p:txBody>
      </p:sp>
      <p:sp>
        <p:nvSpPr>
          <p:cNvPr id="12" name="Content Placeholder 2"/>
          <p:cNvSpPr>
            <a:spLocks noGrp="1"/>
          </p:cNvSpPr>
          <p:nvPr>
            <p:ph sz="quarter" idx="13"/>
          </p:nvPr>
        </p:nvSpPr>
        <p:spPr>
          <a:xfrm>
            <a:off x="913774" y="1689100"/>
            <a:ext cx="5106026" cy="4102099"/>
          </a:xfrm>
        </p:spPr>
        <p:txBody>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13" name="Content Placeholder 3"/>
          <p:cNvSpPr>
            <a:spLocks noGrp="1"/>
          </p:cNvSpPr>
          <p:nvPr>
            <p:ph sz="quarter" idx="14"/>
          </p:nvPr>
        </p:nvSpPr>
        <p:spPr>
          <a:xfrm>
            <a:off x="6172200" y="1689100"/>
            <a:ext cx="5105400" cy="4102099"/>
          </a:xfrm>
        </p:spPr>
        <p:txBody>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97405617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428017"/>
            <a:ext cx="10364451" cy="1142901"/>
          </a:xfrm>
        </p:spPr>
        <p:txBody>
          <a:bodyPr/>
          <a:lstStyle/>
          <a:p>
            <a:r>
              <a:rPr lang="en-US" altLang="zh-CN" dirty="0" smtClean="0"/>
              <a:t>Click to edit Master title style</a:t>
            </a:r>
            <a:endParaRPr lang="en-US" dirty="0"/>
          </a:p>
        </p:txBody>
      </p:sp>
      <p:sp>
        <p:nvSpPr>
          <p:cNvPr id="3" name="Text Placeholder 2"/>
          <p:cNvSpPr>
            <a:spLocks noGrp="1"/>
          </p:cNvSpPr>
          <p:nvPr>
            <p:ph type="body" idx="1"/>
          </p:nvPr>
        </p:nvSpPr>
        <p:spPr>
          <a:xfrm>
            <a:off x="1146327" y="1687142"/>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dirty="0" smtClean="0"/>
              <a:t>Click to edit Master text styles</a:t>
            </a:r>
          </a:p>
        </p:txBody>
      </p:sp>
      <p:sp>
        <p:nvSpPr>
          <p:cNvPr id="12" name="Content Placeholder 3"/>
          <p:cNvSpPr>
            <a:spLocks noGrp="1"/>
          </p:cNvSpPr>
          <p:nvPr>
            <p:ph sz="quarter" idx="13"/>
          </p:nvPr>
        </p:nvSpPr>
        <p:spPr>
          <a:xfrm>
            <a:off x="989973" y="2533488"/>
            <a:ext cx="5106027" cy="274018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5" name="Text Placeholder 4"/>
          <p:cNvSpPr>
            <a:spLocks noGrp="1"/>
          </p:cNvSpPr>
          <p:nvPr>
            <p:ph type="body" sz="quarter" idx="3"/>
          </p:nvPr>
        </p:nvSpPr>
        <p:spPr>
          <a:xfrm>
            <a:off x="6283998" y="1687142"/>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dirty="0" smtClean="0"/>
              <a:t>Click to edit Master text styles</a:t>
            </a:r>
          </a:p>
        </p:txBody>
      </p:sp>
      <p:sp>
        <p:nvSpPr>
          <p:cNvPr id="13" name="Content Placeholder 5"/>
          <p:cNvSpPr>
            <a:spLocks noGrp="1"/>
          </p:cNvSpPr>
          <p:nvPr>
            <p:ph sz="quarter" idx="14"/>
          </p:nvPr>
        </p:nvSpPr>
        <p:spPr>
          <a:xfrm>
            <a:off x="6172199" y="2536500"/>
            <a:ext cx="5105401" cy="2740187"/>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7" name="Date Placeholder 6"/>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83357491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18517"/>
            <a:ext cx="10364451" cy="968983"/>
          </a:xfrm>
        </p:spPr>
        <p:txBody>
          <a:bodyPr/>
          <a:lstStyle/>
          <a:p>
            <a:r>
              <a:rPr lang="en-US" altLang="zh-CN" smtClean="0"/>
              <a:t>Click to edit Master title style</a:t>
            </a:r>
            <a:endParaRPr lang="en-US" dirty="0"/>
          </a:p>
        </p:txBody>
      </p:sp>
      <p:sp>
        <p:nvSpPr>
          <p:cNvPr id="3" name="Date Placeholder 2"/>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1222164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21759746"/>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ltLang="zh-CN"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47823298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ltLang="zh-CN"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D28D51CF-EA96-44EF-98B3-9718BD91E1B4}" type="datetimeFigureOut">
              <a:rPr lang="zh-CN" altLang="en-US" smtClean="0"/>
              <a:t>2017/8/9</a:t>
            </a:fld>
            <a:endParaRPr lang="zh-CN"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196004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326417"/>
            <a:ext cx="10364451" cy="1138975"/>
          </a:xfrm>
          <a:prstGeom prst="rect">
            <a:avLst/>
          </a:prstGeom>
        </p:spPr>
        <p:txBody>
          <a:bodyPr vert="horz" lIns="91440" tIns="45720" rIns="91440" bIns="45720" rtlCol="0" anchor="ctr">
            <a:normAutofit/>
          </a:bodyPr>
          <a:lstStyle/>
          <a:p>
            <a:r>
              <a:rPr lang="en-US" altLang="zh-CN" dirty="0" smtClean="0"/>
              <a:t>Click to edit Master title style</a:t>
            </a:r>
            <a:endParaRPr lang="en-US" dirty="0"/>
          </a:p>
        </p:txBody>
      </p:sp>
      <p:sp>
        <p:nvSpPr>
          <p:cNvPr id="3" name="Text Placeholder 2"/>
          <p:cNvSpPr>
            <a:spLocks noGrp="1"/>
          </p:cNvSpPr>
          <p:nvPr>
            <p:ph type="body" idx="1"/>
          </p:nvPr>
        </p:nvSpPr>
        <p:spPr>
          <a:xfrm>
            <a:off x="913775" y="1757493"/>
            <a:ext cx="10364452" cy="4033708"/>
          </a:xfrm>
          <a:prstGeom prst="rect">
            <a:avLst/>
          </a:prstGeom>
        </p:spPr>
        <p:txBody>
          <a:bodyPr vert="horz" lIns="91440" tIns="45720" rIns="91440" bIns="45720" rtlCol="0">
            <a:normAutofit/>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D28D51CF-EA96-44EF-98B3-9718BD91E1B4}" type="datetimeFigureOut">
              <a:rPr lang="zh-CN" altLang="en-US" smtClean="0"/>
              <a:t>2017/8/9</a:t>
            </a:fld>
            <a:endParaRPr lang="zh-CN"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zh-CN"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72BFCF60-A0D8-4348-BD45-6E3D5ABF4C6F}" type="slidenum">
              <a:rPr lang="zh-CN" altLang="en-US" smtClean="0"/>
              <a:t>‹#›</a:t>
            </a:fld>
            <a:endParaRPr lang="zh-CN" altLang="en-US"/>
          </a:p>
        </p:txBody>
      </p:sp>
    </p:spTree>
    <p:extLst>
      <p:ext uri="{BB962C8B-B14F-4D97-AF65-F5344CB8AC3E}">
        <p14:creationId xmlns:p14="http://schemas.microsoft.com/office/powerpoint/2010/main" val="2250715077"/>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 id="2147484063" r:id="rId12"/>
    <p:sldLayoutId id="2147484064" r:id="rId13"/>
    <p:sldLayoutId id="2147484065" r:id="rId14"/>
    <p:sldLayoutId id="2147484066" r:id="rId15"/>
    <p:sldLayoutId id="2147484067" r:id="rId16"/>
    <p:sldLayoutId id="2147484068" r:id="rId17"/>
  </p:sldLayoutIdLst>
  <p:timing>
    <p:tnLst>
      <p:par>
        <p:cTn id="1" dur="indefinite" restart="never" nodeType="tmRoot"/>
      </p:par>
    </p:tnLst>
  </p:timing>
  <p:txStyles>
    <p:titleStyle>
      <a:lvl1pPr algn="ctr" defTabSz="914400" rtl="0" eaLnBrk="1" latinLnBrk="0" hangingPunct="1">
        <a:lnSpc>
          <a:spcPct val="90000"/>
        </a:lnSpc>
        <a:spcBef>
          <a:spcPct val="0"/>
        </a:spcBef>
        <a:buNone/>
        <a:defRPr sz="4800" kern="1200" cap="all" baseline="0">
          <a:solidFill>
            <a:schemeClr val="tx1"/>
          </a:solidFill>
          <a:effectLst/>
          <a:latin typeface="+mj-ea"/>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4400" kern="1200" cap="all" baseline="0">
          <a:solidFill>
            <a:schemeClr val="tx1"/>
          </a:solidFill>
          <a:effectLst/>
          <a:latin typeface="+mj-ea"/>
          <a:ea typeface="+mj-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3600" kern="1200" cap="all" baseline="0">
          <a:solidFill>
            <a:schemeClr val="tx1"/>
          </a:solidFill>
          <a:effectLst/>
          <a:latin typeface="+mj-ea"/>
          <a:ea typeface="+mj-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3200" kern="1200" cap="all" baseline="0">
          <a:solidFill>
            <a:schemeClr val="tx1"/>
          </a:solidFill>
          <a:effectLst/>
          <a:latin typeface="+mj-ea"/>
          <a:ea typeface="+mj-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j-ea"/>
          <a:ea typeface="+mj-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j-ea"/>
          <a:ea typeface="+mj-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zh-CN" altLang="en-US" sz="7200" dirty="0" smtClean="0"/>
              <a:t>软件工程</a:t>
            </a:r>
            <a:endParaRPr lang="zh-CN" altLang="en-US" sz="7200" dirty="0"/>
          </a:p>
        </p:txBody>
      </p:sp>
      <p:sp>
        <p:nvSpPr>
          <p:cNvPr id="3" name="Subtitle 2"/>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val="1756015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基于启发式规则的等价划分</a:t>
            </a:r>
            <a:endParaRPr lang="zh-CN" altLang="en-US" dirty="0"/>
          </a:p>
        </p:txBody>
      </p:sp>
      <p:sp>
        <p:nvSpPr>
          <p:cNvPr id="3" name="Content Placeholder 2"/>
          <p:cNvSpPr>
            <a:spLocks noGrp="1"/>
          </p:cNvSpPr>
          <p:nvPr>
            <p:ph sz="quarter" idx="13"/>
          </p:nvPr>
        </p:nvSpPr>
        <p:spPr/>
        <p:txBody>
          <a:bodyPr>
            <a:noAutofit/>
          </a:bodyPr>
          <a:lstStyle/>
          <a:p>
            <a:r>
              <a:rPr lang="zh-CN" altLang="en-US" sz="3600" dirty="0" smtClean="0"/>
              <a:t>如</a:t>
            </a:r>
            <a:r>
              <a:rPr lang="zh-CN" altLang="en-US" sz="3600" dirty="0"/>
              <a:t>果规定了输入值的范围，则可划分出一个有效的等价类（输入值在此范围内），两个无效的等价类（输入值小于最小值或大于最大值）。</a:t>
            </a:r>
          </a:p>
          <a:p>
            <a:r>
              <a:rPr lang="zh-CN" altLang="en-US" sz="3600" dirty="0" smtClean="0"/>
              <a:t>如</a:t>
            </a:r>
            <a:r>
              <a:rPr lang="zh-CN" altLang="en-US" sz="3600" dirty="0"/>
              <a:t>果规定了输入数据的个数，则类似地也可以划分出一个有效的等价类和两个无效的等价类</a:t>
            </a:r>
            <a:r>
              <a:rPr lang="zh-CN" altLang="en-US" sz="3600" dirty="0" smtClean="0"/>
              <a:t>。</a:t>
            </a:r>
            <a:endParaRPr lang="zh-CN" altLang="en-US" sz="3600" dirty="0"/>
          </a:p>
        </p:txBody>
      </p:sp>
    </p:spTree>
    <p:extLst>
      <p:ext uri="{BB962C8B-B14F-4D97-AF65-F5344CB8AC3E}">
        <p14:creationId xmlns:p14="http://schemas.microsoft.com/office/powerpoint/2010/main" val="1434766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基于启发式规则的等价划分</a:t>
            </a:r>
            <a:endParaRPr lang="zh-CN" altLang="en-US" dirty="0"/>
          </a:p>
        </p:txBody>
      </p:sp>
      <p:sp>
        <p:nvSpPr>
          <p:cNvPr id="3" name="Content Placeholder 2"/>
          <p:cNvSpPr>
            <a:spLocks noGrp="1"/>
          </p:cNvSpPr>
          <p:nvPr>
            <p:ph sz="quarter" idx="13"/>
          </p:nvPr>
        </p:nvSpPr>
        <p:spPr/>
        <p:txBody>
          <a:bodyPr>
            <a:noAutofit/>
          </a:bodyPr>
          <a:lstStyle/>
          <a:p>
            <a:r>
              <a:rPr lang="zh-CN" altLang="en-US" sz="3600" dirty="0" smtClean="0"/>
              <a:t>如</a:t>
            </a:r>
            <a:r>
              <a:rPr lang="zh-CN" altLang="en-US" sz="3600" dirty="0"/>
              <a:t>果规定了输入数据的一组值，而且程序对不同输入值做不同处理，则每个允许的输入值是一个有效的等价类，此外还有一个无效的等价类（任一个不允许的输入值</a:t>
            </a:r>
            <a:r>
              <a:rPr lang="zh-CN" altLang="en-US" sz="3600" dirty="0" smtClean="0"/>
              <a:t>）。</a:t>
            </a:r>
            <a:endParaRPr lang="zh-CN" altLang="en-US" sz="3600" dirty="0"/>
          </a:p>
        </p:txBody>
      </p:sp>
    </p:spTree>
    <p:extLst>
      <p:ext uri="{BB962C8B-B14F-4D97-AF65-F5344CB8AC3E}">
        <p14:creationId xmlns:p14="http://schemas.microsoft.com/office/powerpoint/2010/main" val="3898995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基于启发式规则的等价划分</a:t>
            </a:r>
            <a:endParaRPr lang="zh-CN" altLang="en-US" dirty="0"/>
          </a:p>
        </p:txBody>
      </p:sp>
      <p:sp>
        <p:nvSpPr>
          <p:cNvPr id="3" name="Content Placeholder 2"/>
          <p:cNvSpPr>
            <a:spLocks noGrp="1"/>
          </p:cNvSpPr>
          <p:nvPr>
            <p:ph sz="quarter" idx="13"/>
          </p:nvPr>
        </p:nvSpPr>
        <p:spPr/>
        <p:txBody>
          <a:bodyPr>
            <a:noAutofit/>
          </a:bodyPr>
          <a:lstStyle/>
          <a:p>
            <a:r>
              <a:rPr lang="zh-CN" altLang="en-US" sz="3600" dirty="0" smtClean="0"/>
              <a:t>如</a:t>
            </a:r>
            <a:r>
              <a:rPr lang="zh-CN" altLang="en-US" sz="3600" dirty="0"/>
              <a:t>果规定了输入数据必须遵循的规则，则可以划分出一个有效的等价</a:t>
            </a:r>
            <a:r>
              <a:rPr lang="zh-CN" altLang="en-US" sz="3600" dirty="0" smtClean="0"/>
              <a:t>类和</a:t>
            </a:r>
            <a:r>
              <a:rPr lang="zh-CN" altLang="en-US" sz="3600" dirty="0"/>
              <a:t>若干个无效的等价</a:t>
            </a:r>
            <a:r>
              <a:rPr lang="zh-CN" altLang="en-US" sz="3600" dirty="0" smtClean="0"/>
              <a:t>类。</a:t>
            </a:r>
            <a:endParaRPr lang="zh-CN" altLang="en-US" sz="3600" dirty="0"/>
          </a:p>
          <a:p>
            <a:r>
              <a:rPr lang="zh-CN" altLang="en-US" sz="3600" dirty="0" smtClean="0"/>
              <a:t>如</a:t>
            </a:r>
            <a:r>
              <a:rPr lang="zh-CN" altLang="en-US" sz="3600" dirty="0"/>
              <a:t>果规定了输入数据为整型，则可以划分出正整数、零和负整数等</a:t>
            </a:r>
            <a:r>
              <a:rPr lang="en-US" altLang="zh-CN" sz="3600" dirty="0"/>
              <a:t>3</a:t>
            </a:r>
            <a:r>
              <a:rPr lang="zh-CN" altLang="en-US" sz="3600" dirty="0"/>
              <a:t>个有效类。</a:t>
            </a:r>
          </a:p>
          <a:p>
            <a:r>
              <a:rPr lang="zh-CN" altLang="en-US" sz="3600" dirty="0" smtClean="0"/>
              <a:t>如</a:t>
            </a:r>
            <a:r>
              <a:rPr lang="zh-CN" altLang="en-US" sz="3600" dirty="0"/>
              <a:t>果程序的处理对象是表格，则应该使用空表，以及含一项或多项的表。</a:t>
            </a:r>
          </a:p>
        </p:txBody>
      </p:sp>
    </p:spTree>
    <p:extLst>
      <p:ext uri="{BB962C8B-B14F-4D97-AF65-F5344CB8AC3E}">
        <p14:creationId xmlns:p14="http://schemas.microsoft.com/office/powerpoint/2010/main" val="28931568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基于启发式规则的等价划分</a:t>
            </a:r>
            <a:endParaRPr lang="zh-CN" altLang="en-US" dirty="0"/>
          </a:p>
        </p:txBody>
      </p:sp>
      <p:sp>
        <p:nvSpPr>
          <p:cNvPr id="3" name="Content Placeholder 2"/>
          <p:cNvSpPr>
            <a:spLocks noGrp="1"/>
          </p:cNvSpPr>
          <p:nvPr>
            <p:ph sz="quarter" idx="13"/>
          </p:nvPr>
        </p:nvSpPr>
        <p:spPr/>
        <p:txBody>
          <a:bodyPr>
            <a:noAutofit/>
          </a:bodyPr>
          <a:lstStyle/>
          <a:p>
            <a:r>
              <a:rPr lang="zh-CN" altLang="en-US" sz="3600" dirty="0" smtClean="0"/>
              <a:t>如</a:t>
            </a:r>
            <a:r>
              <a:rPr lang="zh-CN" altLang="en-US" sz="3600" dirty="0"/>
              <a:t>果规定了输入数据必须遵循的规则，则可以划分出一个有效的等价</a:t>
            </a:r>
            <a:r>
              <a:rPr lang="zh-CN" altLang="en-US" sz="3600" dirty="0" smtClean="0"/>
              <a:t>类和</a:t>
            </a:r>
            <a:r>
              <a:rPr lang="zh-CN" altLang="en-US" sz="3600" dirty="0"/>
              <a:t>若干个无效的等价</a:t>
            </a:r>
            <a:r>
              <a:rPr lang="zh-CN" altLang="en-US" sz="3600" dirty="0" smtClean="0"/>
              <a:t>类。</a:t>
            </a:r>
            <a:endParaRPr lang="zh-CN" altLang="en-US" sz="3600" dirty="0"/>
          </a:p>
          <a:p>
            <a:r>
              <a:rPr lang="zh-CN" altLang="en-US" sz="3600" dirty="0" smtClean="0"/>
              <a:t>如</a:t>
            </a:r>
            <a:r>
              <a:rPr lang="zh-CN" altLang="en-US" sz="3600" dirty="0"/>
              <a:t>果规定了输入数据为整型，则可以划分出正整数、零和负整数等</a:t>
            </a:r>
            <a:r>
              <a:rPr lang="en-US" altLang="zh-CN" sz="3600" dirty="0"/>
              <a:t>3</a:t>
            </a:r>
            <a:r>
              <a:rPr lang="zh-CN" altLang="en-US" sz="3600" dirty="0"/>
              <a:t>个有效类。</a:t>
            </a:r>
          </a:p>
          <a:p>
            <a:r>
              <a:rPr lang="zh-CN" altLang="en-US" sz="3600" dirty="0" smtClean="0"/>
              <a:t>如</a:t>
            </a:r>
            <a:r>
              <a:rPr lang="zh-CN" altLang="en-US" sz="3600" dirty="0"/>
              <a:t>果程序的处理对象是表格，则应该使用空表，以及含一项或多项的表。</a:t>
            </a:r>
          </a:p>
        </p:txBody>
      </p:sp>
    </p:spTree>
    <p:extLst>
      <p:ext uri="{BB962C8B-B14F-4D97-AF65-F5344CB8AC3E}">
        <p14:creationId xmlns:p14="http://schemas.microsoft.com/office/powerpoint/2010/main" val="3437822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边界值分析</a:t>
            </a:r>
            <a:endParaRPr lang="zh-CN" altLang="en-US" dirty="0"/>
          </a:p>
        </p:txBody>
      </p:sp>
      <p:sp>
        <p:nvSpPr>
          <p:cNvPr id="3" name="Content Placeholder 2"/>
          <p:cNvSpPr>
            <a:spLocks noGrp="1"/>
          </p:cNvSpPr>
          <p:nvPr>
            <p:ph sz="quarter" idx="13"/>
          </p:nvPr>
        </p:nvSpPr>
        <p:spPr/>
        <p:txBody>
          <a:bodyPr>
            <a:noAutofit/>
          </a:bodyPr>
          <a:lstStyle/>
          <a:p>
            <a:r>
              <a:rPr lang="zh-CN" altLang="en-US" sz="3600" dirty="0"/>
              <a:t>使用边界值分析方法设计测试方案首先应该确定边界情况，这需要经验和创造</a:t>
            </a:r>
            <a:r>
              <a:rPr lang="zh-CN" altLang="en-US" sz="3600" dirty="0" smtClean="0"/>
              <a:t>性。</a:t>
            </a:r>
            <a:endParaRPr lang="en-US" altLang="zh-CN" sz="3600" dirty="0" smtClean="0"/>
          </a:p>
          <a:p>
            <a:r>
              <a:rPr lang="zh-CN" altLang="en-US" sz="3600" dirty="0" smtClean="0"/>
              <a:t>按</a:t>
            </a:r>
            <a:r>
              <a:rPr lang="zh-CN" altLang="en-US" sz="3600" dirty="0"/>
              <a:t>照边界值分析法，应该选取刚好等于、稍小于和稍大于等价类边界值的数据作为测试数据，而不是选取每个等价类内的典型值或任意值作为测试数据。</a:t>
            </a:r>
          </a:p>
        </p:txBody>
      </p:sp>
    </p:spTree>
    <p:extLst>
      <p:ext uri="{BB962C8B-B14F-4D97-AF65-F5344CB8AC3E}">
        <p14:creationId xmlns:p14="http://schemas.microsoft.com/office/powerpoint/2010/main" val="1677467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错误推测</a:t>
            </a:r>
            <a:endParaRPr lang="zh-CN" altLang="en-US" dirty="0"/>
          </a:p>
        </p:txBody>
      </p:sp>
      <p:sp>
        <p:nvSpPr>
          <p:cNvPr id="3" name="Content Placeholder 2"/>
          <p:cNvSpPr>
            <a:spLocks noGrp="1"/>
          </p:cNvSpPr>
          <p:nvPr>
            <p:ph sz="quarter" idx="13"/>
          </p:nvPr>
        </p:nvSpPr>
        <p:spPr/>
        <p:txBody>
          <a:bodyPr>
            <a:noAutofit/>
          </a:bodyPr>
          <a:lstStyle/>
          <a:p>
            <a:r>
              <a:rPr lang="zh-CN" altLang="en-US" sz="3600" dirty="0"/>
              <a:t>错误推测法在很大程度上靠直觉和经验进行</a:t>
            </a:r>
            <a:r>
              <a:rPr lang="zh-CN" altLang="en-US" sz="3600" dirty="0" smtClean="0"/>
              <a:t>。</a:t>
            </a:r>
            <a:endParaRPr lang="en-US" altLang="zh-CN" sz="3600" dirty="0" smtClean="0"/>
          </a:p>
          <a:p>
            <a:r>
              <a:rPr lang="zh-CN" altLang="en-US" sz="3600" dirty="0" smtClean="0"/>
              <a:t>它</a:t>
            </a:r>
            <a:r>
              <a:rPr lang="zh-CN" altLang="en-US" sz="3600" dirty="0"/>
              <a:t>的基本想法是列举出程序中可能有的错误和容易发生错误的特殊情况，并且根据它们选择测试方案。</a:t>
            </a:r>
          </a:p>
        </p:txBody>
      </p:sp>
    </p:spTree>
    <p:extLst>
      <p:ext uri="{BB962C8B-B14F-4D97-AF65-F5344CB8AC3E}">
        <p14:creationId xmlns:p14="http://schemas.microsoft.com/office/powerpoint/2010/main" val="1110328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错误推测</a:t>
            </a:r>
            <a:endParaRPr lang="zh-CN" altLang="en-US" dirty="0"/>
          </a:p>
        </p:txBody>
      </p:sp>
      <p:sp>
        <p:nvSpPr>
          <p:cNvPr id="3" name="Content Placeholder 2"/>
          <p:cNvSpPr>
            <a:spLocks noGrp="1"/>
          </p:cNvSpPr>
          <p:nvPr>
            <p:ph sz="quarter" idx="13"/>
          </p:nvPr>
        </p:nvSpPr>
        <p:spPr/>
        <p:txBody>
          <a:bodyPr>
            <a:noAutofit/>
          </a:bodyPr>
          <a:lstStyle/>
          <a:p>
            <a:r>
              <a:rPr lang="zh-CN" altLang="en-US" sz="3600" dirty="0"/>
              <a:t>经验表明，在一段程序中己经发现的错误数目往往和尚未发现的错误数成正比</a:t>
            </a:r>
            <a:r>
              <a:rPr lang="zh-CN" altLang="en-US" sz="3600" dirty="0" smtClean="0"/>
              <a:t>。</a:t>
            </a:r>
            <a:endParaRPr lang="en-US" altLang="zh-CN" sz="3600" dirty="0" smtClean="0"/>
          </a:p>
          <a:p>
            <a:r>
              <a:rPr lang="zh-CN" altLang="en-US" sz="3600" dirty="0" smtClean="0"/>
              <a:t>例</a:t>
            </a:r>
            <a:r>
              <a:rPr lang="zh-CN" altLang="en-US" sz="3600" dirty="0"/>
              <a:t>如，在</a:t>
            </a:r>
            <a:r>
              <a:rPr lang="en-US" altLang="zh-CN" sz="3600" dirty="0"/>
              <a:t>IBM OS/370</a:t>
            </a:r>
            <a:r>
              <a:rPr lang="zh-CN" altLang="en-US" sz="3600" dirty="0"/>
              <a:t>操作系统中，用户发现的全部错误的</a:t>
            </a:r>
            <a:r>
              <a:rPr lang="en-US" altLang="zh-CN" sz="3600" dirty="0"/>
              <a:t>47%</a:t>
            </a:r>
            <a:r>
              <a:rPr lang="zh-CN" altLang="en-US" sz="3600" dirty="0"/>
              <a:t>只与该系统</a:t>
            </a:r>
            <a:r>
              <a:rPr lang="en-US" altLang="zh-CN" sz="3600" dirty="0"/>
              <a:t>4%</a:t>
            </a:r>
            <a:r>
              <a:rPr lang="zh-CN" altLang="en-US" sz="3600" dirty="0"/>
              <a:t>的模块有关。因此，在进一步测试时要着重测试那些已发现了较多错误的程序段。</a:t>
            </a:r>
          </a:p>
        </p:txBody>
      </p:sp>
    </p:spTree>
    <p:extLst>
      <p:ext uri="{BB962C8B-B14F-4D97-AF65-F5344CB8AC3E}">
        <p14:creationId xmlns:p14="http://schemas.microsoft.com/office/powerpoint/2010/main" val="25724389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小结</a:t>
            </a:r>
            <a:endParaRPr lang="zh-CN" altLang="en-US" dirty="0"/>
          </a:p>
        </p:txBody>
      </p:sp>
      <p:sp>
        <p:nvSpPr>
          <p:cNvPr id="3" name="Content Placeholder 2"/>
          <p:cNvSpPr>
            <a:spLocks noGrp="1"/>
          </p:cNvSpPr>
          <p:nvPr>
            <p:ph sz="quarter" idx="13"/>
          </p:nvPr>
        </p:nvSpPr>
        <p:spPr/>
        <p:txBody>
          <a:bodyPr>
            <a:normAutofit/>
          </a:bodyPr>
          <a:lstStyle/>
          <a:p>
            <a:r>
              <a:rPr lang="zh-CN" altLang="en-US" sz="4000" dirty="0"/>
              <a:t>黑盒</a:t>
            </a:r>
            <a:r>
              <a:rPr lang="zh-CN" altLang="en-US" sz="4000" dirty="0" smtClean="0"/>
              <a:t>测</a:t>
            </a:r>
            <a:r>
              <a:rPr lang="zh-CN" altLang="en-US" sz="4000" dirty="0" smtClean="0"/>
              <a:t>试技术</a:t>
            </a:r>
            <a:endParaRPr lang="en-US" altLang="zh-CN" sz="4000" dirty="0" smtClean="0"/>
          </a:p>
          <a:p>
            <a:pPr lvl="1"/>
            <a:r>
              <a:rPr lang="zh-CN" altLang="en-US" sz="3200" dirty="0" smtClean="0"/>
              <a:t>等价划分</a:t>
            </a:r>
            <a:endParaRPr lang="en-US" altLang="zh-CN" sz="3200" dirty="0" smtClean="0"/>
          </a:p>
          <a:p>
            <a:pPr lvl="1"/>
            <a:r>
              <a:rPr lang="zh-CN" altLang="en-US" sz="3200" dirty="0" smtClean="0"/>
              <a:t>边界值分析</a:t>
            </a:r>
            <a:endParaRPr lang="en-US" altLang="zh-CN" sz="3200" dirty="0" smtClean="0"/>
          </a:p>
          <a:p>
            <a:pPr lvl="1"/>
            <a:r>
              <a:rPr lang="zh-CN" altLang="en-US" sz="3200"/>
              <a:t>错</a:t>
            </a:r>
            <a:r>
              <a:rPr lang="zh-CN" altLang="en-US" sz="3200" smtClean="0"/>
              <a:t>误推测</a:t>
            </a:r>
            <a:endParaRPr lang="en-US" altLang="zh-CN" sz="3200" dirty="0" smtClean="0"/>
          </a:p>
        </p:txBody>
      </p:sp>
    </p:spTree>
    <p:extLst>
      <p:ext uri="{BB962C8B-B14F-4D97-AF65-F5344CB8AC3E}">
        <p14:creationId xmlns:p14="http://schemas.microsoft.com/office/powerpoint/2010/main" val="2078029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zh-CN" altLang="en-US" dirty="0" smtClean="0"/>
              <a:t>实现</a:t>
            </a:r>
            <a:endParaRPr lang="zh-CN" altLang="en-US" dirty="0"/>
          </a:p>
        </p:txBody>
      </p:sp>
      <p:sp>
        <p:nvSpPr>
          <p:cNvPr id="5" name="Subtitle 4"/>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7891937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CN" altLang="en-US" dirty="0"/>
              <a:t>知识</a:t>
            </a:r>
            <a:r>
              <a:rPr lang="zh-CN" altLang="en-US" dirty="0" smtClean="0"/>
              <a:t>点</a:t>
            </a:r>
            <a:r>
              <a:rPr lang="zh-CN" altLang="en-US" dirty="0"/>
              <a:t>七</a:t>
            </a:r>
            <a:r>
              <a:rPr lang="zh-CN" altLang="en-US" dirty="0" smtClean="0"/>
              <a:t>：</a:t>
            </a:r>
            <a:r>
              <a:rPr lang="zh-CN" altLang="en-US" dirty="0"/>
              <a:t>黑</a:t>
            </a:r>
            <a:r>
              <a:rPr lang="zh-CN" altLang="en-US" dirty="0" smtClean="0"/>
              <a:t>盒</a:t>
            </a:r>
            <a:r>
              <a:rPr lang="zh-CN" altLang="en-US" dirty="0" smtClean="0"/>
              <a:t>测试技术</a:t>
            </a:r>
            <a:endParaRPr lang="zh-CN" altLang="en-US" dirty="0"/>
          </a:p>
        </p:txBody>
      </p:sp>
      <p:sp>
        <p:nvSpPr>
          <p:cNvPr id="4" name="Subtitle 3"/>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3176422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黑盒</a:t>
            </a:r>
            <a:r>
              <a:rPr lang="zh-CN" altLang="en-US" dirty="0" smtClean="0"/>
              <a:t>测</a:t>
            </a:r>
            <a:r>
              <a:rPr lang="zh-CN" altLang="en-US" dirty="0" smtClean="0"/>
              <a:t>试</a:t>
            </a:r>
            <a:endParaRPr lang="zh-CN" altLang="en-US" dirty="0"/>
          </a:p>
        </p:txBody>
      </p:sp>
      <p:sp>
        <p:nvSpPr>
          <p:cNvPr id="3" name="Content Placeholder 2"/>
          <p:cNvSpPr>
            <a:spLocks noGrp="1"/>
          </p:cNvSpPr>
          <p:nvPr>
            <p:ph sz="quarter" idx="13"/>
          </p:nvPr>
        </p:nvSpPr>
        <p:spPr/>
        <p:txBody>
          <a:bodyPr>
            <a:noAutofit/>
          </a:bodyPr>
          <a:lstStyle/>
          <a:p>
            <a:r>
              <a:rPr lang="zh-CN" altLang="en-US" sz="3600" dirty="0"/>
              <a:t>黑盒测试着重测试软件功能。黑盒测试并不能取代白盒测试，它是与白盒测试互补的测试方法，它很可能发现白盒测试不易发现的其他类型错误</a:t>
            </a:r>
            <a:r>
              <a:rPr lang="zh-CN" altLang="en-US" sz="3600" dirty="0" smtClean="0"/>
              <a:t>。</a:t>
            </a:r>
            <a:endParaRPr lang="zh-CN" altLang="en-US" sz="3600" dirty="0"/>
          </a:p>
        </p:txBody>
      </p:sp>
    </p:spTree>
    <p:extLst>
      <p:ext uri="{BB962C8B-B14F-4D97-AF65-F5344CB8AC3E}">
        <p14:creationId xmlns:p14="http://schemas.microsoft.com/office/powerpoint/2010/main" val="683921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黑盒测试</a:t>
            </a:r>
            <a:endParaRPr lang="zh-CN" altLang="en-US" dirty="0"/>
          </a:p>
        </p:txBody>
      </p:sp>
      <p:sp>
        <p:nvSpPr>
          <p:cNvPr id="3" name="Content Placeholder 2"/>
          <p:cNvSpPr>
            <a:spLocks noGrp="1"/>
          </p:cNvSpPr>
          <p:nvPr>
            <p:ph sz="quarter" idx="13"/>
          </p:nvPr>
        </p:nvSpPr>
        <p:spPr/>
        <p:txBody>
          <a:bodyPr>
            <a:noAutofit/>
          </a:bodyPr>
          <a:lstStyle/>
          <a:p>
            <a:r>
              <a:rPr lang="zh-CN" altLang="en-US" sz="3600" dirty="0" smtClean="0"/>
              <a:t>黑</a:t>
            </a:r>
            <a:r>
              <a:rPr lang="zh-CN" altLang="en-US" sz="3600" dirty="0"/>
              <a:t>盒测试力图发现下述类型的错误：</a:t>
            </a:r>
          </a:p>
          <a:p>
            <a:pPr lvl="1"/>
            <a:r>
              <a:rPr lang="zh-CN" altLang="en-US" sz="2800" dirty="0" smtClean="0"/>
              <a:t>功</a:t>
            </a:r>
            <a:r>
              <a:rPr lang="zh-CN" altLang="en-US" sz="2800" dirty="0"/>
              <a:t>能不正确或遗漏的错</a:t>
            </a:r>
            <a:r>
              <a:rPr lang="zh-CN" altLang="en-US" sz="2800" dirty="0" smtClean="0"/>
              <a:t>误</a:t>
            </a:r>
            <a:endParaRPr lang="zh-CN" altLang="en-US" sz="2800" dirty="0"/>
          </a:p>
          <a:p>
            <a:pPr lvl="1"/>
            <a:r>
              <a:rPr lang="zh-CN" altLang="en-US" sz="2800" dirty="0" smtClean="0"/>
              <a:t>界</a:t>
            </a:r>
            <a:r>
              <a:rPr lang="zh-CN" altLang="en-US" sz="2800" dirty="0"/>
              <a:t>面错</a:t>
            </a:r>
            <a:r>
              <a:rPr lang="zh-CN" altLang="en-US" sz="2800" dirty="0" smtClean="0"/>
              <a:t>误</a:t>
            </a:r>
            <a:endParaRPr lang="zh-CN" altLang="en-US" sz="2800" dirty="0"/>
          </a:p>
          <a:p>
            <a:pPr lvl="1"/>
            <a:r>
              <a:rPr lang="zh-CN" altLang="en-US" sz="2800" dirty="0" smtClean="0"/>
              <a:t>数</a:t>
            </a:r>
            <a:r>
              <a:rPr lang="zh-CN" altLang="en-US" sz="2800" dirty="0"/>
              <a:t>据结构错误或外部数据库访问错</a:t>
            </a:r>
            <a:r>
              <a:rPr lang="zh-CN" altLang="en-US" sz="2800" dirty="0" smtClean="0"/>
              <a:t>误</a:t>
            </a:r>
            <a:endParaRPr lang="zh-CN" altLang="en-US" sz="2800" dirty="0"/>
          </a:p>
          <a:p>
            <a:pPr lvl="1"/>
            <a:r>
              <a:rPr lang="zh-CN" altLang="en-US" sz="2800" dirty="0" smtClean="0"/>
              <a:t>性</a:t>
            </a:r>
            <a:r>
              <a:rPr lang="zh-CN" altLang="en-US" sz="2800" dirty="0"/>
              <a:t>能错</a:t>
            </a:r>
            <a:r>
              <a:rPr lang="zh-CN" altLang="en-US" sz="2800" dirty="0" smtClean="0"/>
              <a:t>误</a:t>
            </a:r>
            <a:endParaRPr lang="zh-CN" altLang="en-US" sz="2800" dirty="0"/>
          </a:p>
          <a:p>
            <a:pPr lvl="1"/>
            <a:r>
              <a:rPr lang="zh-CN" altLang="en-US" sz="2800" dirty="0" smtClean="0"/>
              <a:t>初</a:t>
            </a:r>
            <a:r>
              <a:rPr lang="zh-CN" altLang="en-US" sz="2800" dirty="0"/>
              <a:t>始值</a:t>
            </a:r>
            <a:r>
              <a:rPr lang="zh-CN" altLang="en-US" sz="2800" dirty="0" smtClean="0"/>
              <a:t>和终值错误</a:t>
            </a:r>
            <a:endParaRPr lang="zh-CN" altLang="en-US" sz="2800" dirty="0"/>
          </a:p>
        </p:txBody>
      </p:sp>
    </p:spTree>
    <p:extLst>
      <p:ext uri="{BB962C8B-B14F-4D97-AF65-F5344CB8AC3E}">
        <p14:creationId xmlns:p14="http://schemas.microsoft.com/office/powerpoint/2010/main" val="1196626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黑盒测试考虑的问题</a:t>
            </a:r>
            <a:endParaRPr lang="zh-CN" altLang="en-US" dirty="0"/>
          </a:p>
        </p:txBody>
      </p:sp>
      <p:sp>
        <p:nvSpPr>
          <p:cNvPr id="3" name="Content Placeholder 2"/>
          <p:cNvSpPr>
            <a:spLocks noGrp="1"/>
          </p:cNvSpPr>
          <p:nvPr>
            <p:ph sz="quarter" idx="13"/>
          </p:nvPr>
        </p:nvSpPr>
        <p:spPr/>
        <p:txBody>
          <a:bodyPr>
            <a:noAutofit/>
          </a:bodyPr>
          <a:lstStyle/>
          <a:p>
            <a:r>
              <a:rPr lang="zh-CN" altLang="en-US" sz="3600" dirty="0" smtClean="0"/>
              <a:t>怎</a:t>
            </a:r>
            <a:r>
              <a:rPr lang="zh-CN" altLang="en-US" sz="3600" dirty="0"/>
              <a:t>样测试功能的有效性？</a:t>
            </a:r>
          </a:p>
          <a:p>
            <a:r>
              <a:rPr lang="zh-CN" altLang="en-US" sz="3600" dirty="0" smtClean="0"/>
              <a:t>哪</a:t>
            </a:r>
            <a:r>
              <a:rPr lang="zh-CN" altLang="en-US" sz="3600" dirty="0"/>
              <a:t>些类型的输入可构成好测试用例？</a:t>
            </a:r>
          </a:p>
          <a:p>
            <a:r>
              <a:rPr lang="zh-CN" altLang="en-US" sz="3600" dirty="0" smtClean="0"/>
              <a:t>系</a:t>
            </a:r>
            <a:r>
              <a:rPr lang="zh-CN" altLang="en-US" sz="3600" dirty="0"/>
              <a:t>统是否对特定的输入值特别敏感？</a:t>
            </a:r>
          </a:p>
          <a:p>
            <a:r>
              <a:rPr lang="zh-CN" altLang="en-US" sz="3600" dirty="0" smtClean="0"/>
              <a:t>怎</a:t>
            </a:r>
            <a:r>
              <a:rPr lang="zh-CN" altLang="en-US" sz="3600" dirty="0"/>
              <a:t>样划定数据类的边界？</a:t>
            </a:r>
          </a:p>
          <a:p>
            <a:r>
              <a:rPr lang="zh-CN" altLang="en-US" sz="3600" dirty="0" smtClean="0"/>
              <a:t>系</a:t>
            </a:r>
            <a:r>
              <a:rPr lang="zh-CN" altLang="en-US" sz="3600" dirty="0"/>
              <a:t>统能够承受什么样的数据率和数据量？</a:t>
            </a:r>
          </a:p>
          <a:p>
            <a:r>
              <a:rPr lang="zh-CN" altLang="en-US" sz="3600" dirty="0" smtClean="0"/>
              <a:t>数</a:t>
            </a:r>
            <a:r>
              <a:rPr lang="zh-CN" altLang="en-US" sz="3600" dirty="0"/>
              <a:t>据的特定组合将对系统运行产生什么影响？</a:t>
            </a:r>
          </a:p>
        </p:txBody>
      </p:sp>
    </p:spTree>
    <p:extLst>
      <p:ext uri="{BB962C8B-B14F-4D97-AF65-F5344CB8AC3E}">
        <p14:creationId xmlns:p14="http://schemas.microsoft.com/office/powerpoint/2010/main" val="3555870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黑盒测试的方法</a:t>
            </a:r>
            <a:endParaRPr lang="zh-CN" altLang="en-US" dirty="0"/>
          </a:p>
        </p:txBody>
      </p:sp>
      <p:sp>
        <p:nvSpPr>
          <p:cNvPr id="3" name="Content Placeholder 2"/>
          <p:cNvSpPr>
            <a:spLocks noGrp="1"/>
          </p:cNvSpPr>
          <p:nvPr>
            <p:ph sz="quarter" idx="13"/>
          </p:nvPr>
        </p:nvSpPr>
        <p:spPr/>
        <p:txBody>
          <a:bodyPr>
            <a:noAutofit/>
          </a:bodyPr>
          <a:lstStyle/>
          <a:p>
            <a:r>
              <a:rPr lang="zh-CN" altLang="en-US" sz="3600" dirty="0" smtClean="0"/>
              <a:t>等价划分</a:t>
            </a:r>
            <a:endParaRPr lang="en-US" altLang="zh-CN" sz="3600" dirty="0" smtClean="0"/>
          </a:p>
          <a:p>
            <a:r>
              <a:rPr lang="zh-CN" altLang="en-US" sz="3600" dirty="0" smtClean="0"/>
              <a:t>边界值分析</a:t>
            </a:r>
            <a:endParaRPr lang="en-US" altLang="zh-CN" sz="3600" dirty="0" smtClean="0"/>
          </a:p>
          <a:p>
            <a:r>
              <a:rPr lang="zh-CN" altLang="en-US" sz="3600" dirty="0"/>
              <a:t>错</a:t>
            </a:r>
            <a:r>
              <a:rPr lang="zh-CN" altLang="en-US" sz="3600" dirty="0" smtClean="0"/>
              <a:t>误推测</a:t>
            </a:r>
            <a:endParaRPr lang="en-US" altLang="zh-CN" sz="3600" dirty="0"/>
          </a:p>
        </p:txBody>
      </p:sp>
    </p:spTree>
    <p:extLst>
      <p:ext uri="{BB962C8B-B14F-4D97-AF65-F5344CB8AC3E}">
        <p14:creationId xmlns:p14="http://schemas.microsoft.com/office/powerpoint/2010/main" val="676173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等价划分</a:t>
            </a:r>
            <a:endParaRPr lang="zh-CN" altLang="en-US" dirty="0"/>
          </a:p>
        </p:txBody>
      </p:sp>
      <p:sp>
        <p:nvSpPr>
          <p:cNvPr id="3" name="Content Placeholder 2"/>
          <p:cNvSpPr>
            <a:spLocks noGrp="1"/>
          </p:cNvSpPr>
          <p:nvPr>
            <p:ph sz="quarter" idx="13"/>
          </p:nvPr>
        </p:nvSpPr>
        <p:spPr/>
        <p:txBody>
          <a:bodyPr>
            <a:noAutofit/>
          </a:bodyPr>
          <a:lstStyle/>
          <a:p>
            <a:r>
              <a:rPr lang="zh-CN" altLang="en-US" sz="3600" dirty="0"/>
              <a:t>等价划分是一种黑盒测试技术，这种技术把程序的输入域划分成若干个数据类。据此导出测试用例。一个理想的测试用例能独自发现一类错</a:t>
            </a:r>
            <a:r>
              <a:rPr lang="zh-CN" altLang="en-US" sz="3600" dirty="0" smtClean="0"/>
              <a:t>误。</a:t>
            </a:r>
            <a:endParaRPr lang="en-US" altLang="zh-CN" sz="3600" dirty="0"/>
          </a:p>
        </p:txBody>
      </p:sp>
    </p:spTree>
    <p:extLst>
      <p:ext uri="{BB962C8B-B14F-4D97-AF65-F5344CB8AC3E}">
        <p14:creationId xmlns:p14="http://schemas.microsoft.com/office/powerpoint/2010/main" val="1156146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等价划分</a:t>
            </a:r>
            <a:endParaRPr lang="zh-CN" altLang="en-US" dirty="0"/>
          </a:p>
        </p:txBody>
      </p:sp>
      <p:sp>
        <p:nvSpPr>
          <p:cNvPr id="3" name="Content Placeholder 2"/>
          <p:cNvSpPr>
            <a:spLocks noGrp="1"/>
          </p:cNvSpPr>
          <p:nvPr>
            <p:ph sz="quarter" idx="13"/>
          </p:nvPr>
        </p:nvSpPr>
        <p:spPr/>
        <p:txBody>
          <a:bodyPr>
            <a:noAutofit/>
          </a:bodyPr>
          <a:lstStyle/>
          <a:p>
            <a:r>
              <a:rPr lang="zh-CN" altLang="en-US" sz="3600" dirty="0"/>
              <a:t>使用等价划分法设计测试方案首先需要划分输入数据的等价类，为此需要研究程序的功能说明，从而确定输入数据的有效等价类和无效等价类</a:t>
            </a:r>
            <a:r>
              <a:rPr lang="zh-CN" altLang="en-US" sz="3600" dirty="0" smtClean="0"/>
              <a:t>。</a:t>
            </a:r>
            <a:endParaRPr lang="en-US" altLang="zh-CN" sz="3600" dirty="0" smtClean="0"/>
          </a:p>
          <a:p>
            <a:r>
              <a:rPr lang="zh-CN" altLang="en-US" sz="3600" dirty="0" smtClean="0"/>
              <a:t>在</a:t>
            </a:r>
            <a:r>
              <a:rPr lang="zh-CN" altLang="en-US" sz="3600" dirty="0"/>
              <a:t>确定输入数据的等价类时常常还需要分析输出数据的等价类，以便根据输出数据的等价类导出对应的输入数据等价类。</a:t>
            </a:r>
            <a:endParaRPr lang="en-US" altLang="zh-CN" sz="3600" dirty="0"/>
          </a:p>
        </p:txBody>
      </p:sp>
    </p:spTree>
    <p:extLst>
      <p:ext uri="{BB962C8B-B14F-4D97-AF65-F5344CB8AC3E}">
        <p14:creationId xmlns:p14="http://schemas.microsoft.com/office/powerpoint/2010/main" val="2370134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TM04033925[[fn=Droplet]]</Template>
  <TotalTime>438</TotalTime>
  <Words>1199</Words>
  <Application>Microsoft Office PowerPoint</Application>
  <PresentationFormat>Widescreen</PresentationFormat>
  <Paragraphs>55</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黑体</vt:lpstr>
      <vt:lpstr>宋体</vt:lpstr>
      <vt:lpstr>Arial</vt:lpstr>
      <vt:lpstr>Calibri</vt:lpstr>
      <vt:lpstr>Droplet</vt:lpstr>
      <vt:lpstr>软件工程</vt:lpstr>
      <vt:lpstr>实现</vt:lpstr>
      <vt:lpstr>知识点七：黑盒测试技术</vt:lpstr>
      <vt:lpstr>黑盒测试</vt:lpstr>
      <vt:lpstr>黑盒测试</vt:lpstr>
      <vt:lpstr>黑盒测试考虑的问题</vt:lpstr>
      <vt:lpstr>黑盒测试的方法</vt:lpstr>
      <vt:lpstr>等价划分</vt:lpstr>
      <vt:lpstr>等价划分</vt:lpstr>
      <vt:lpstr>基于启发式规则的等价划分</vt:lpstr>
      <vt:lpstr>基于启发式规则的等价划分</vt:lpstr>
      <vt:lpstr>基于启发式规则的等价划分</vt:lpstr>
      <vt:lpstr>基于启发式规则的等价划分</vt:lpstr>
      <vt:lpstr>边界值分析</vt:lpstr>
      <vt:lpstr>错误推测</vt:lpstr>
      <vt:lpstr>错误推测</vt:lpstr>
      <vt:lpstr>小结</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软件工程</dc:title>
  <dc:creator>family</dc:creator>
  <cp:lastModifiedBy>family</cp:lastModifiedBy>
  <cp:revision>135</cp:revision>
  <dcterms:created xsi:type="dcterms:W3CDTF">2017-07-27T06:26:01Z</dcterms:created>
  <dcterms:modified xsi:type="dcterms:W3CDTF">2017-08-09T12:20:00Z</dcterms:modified>
</cp:coreProperties>
</file>