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1" r:id="rId1"/>
  </p:sldMasterIdLst>
  <p:sldIdLst>
    <p:sldId id="256" r:id="rId2"/>
    <p:sldId id="258" r:id="rId3"/>
    <p:sldId id="263" r:id="rId4"/>
    <p:sldId id="257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4" r:id="rId16"/>
    <p:sldId id="283" r:id="rId17"/>
    <p:sldId id="285" r:id="rId18"/>
    <p:sldId id="286" r:id="rId19"/>
    <p:sldId id="272" r:id="rId2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62" autoAdjust="0"/>
    <p:restoredTop sz="94660"/>
  </p:normalViewPr>
  <p:slideViewPr>
    <p:cSldViewPr snapToGrid="0">
      <p:cViewPr varScale="1">
        <p:scale>
          <a:sx n="74" d="100"/>
          <a:sy n="74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1340945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6419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4175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47016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62245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2017/8/10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451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2017/8/10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91831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88640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5615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57492"/>
            <a:ext cx="10363826" cy="4033707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4711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0533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453417"/>
            <a:ext cx="10364451" cy="101978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689100"/>
            <a:ext cx="5106026" cy="4102099"/>
          </a:xfrm>
        </p:spPr>
        <p:txBody>
          <a:bodyPr/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1689100"/>
            <a:ext cx="5105400" cy="4102099"/>
          </a:xfrm>
        </p:spPr>
        <p:txBody>
          <a:bodyPr/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740561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428017"/>
            <a:ext cx="10364451" cy="1142901"/>
          </a:xfrm>
        </p:spPr>
        <p:txBody>
          <a:bodyPr/>
          <a:lstStyle/>
          <a:p>
            <a:r>
              <a:rPr lang="en-US" altLang="zh-CN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7" y="1687142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89973" y="2533488"/>
            <a:ext cx="5106027" cy="2740187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83998" y="1687142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dirty="0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199" y="2536500"/>
            <a:ext cx="5105401" cy="2740187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2017/8/10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35749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96898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2017/8/10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22164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2017/8/10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759746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82329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D51CF-EA96-44EF-98B3-9718BD91E1B4}" type="datetimeFigureOut">
              <a:rPr lang="zh-CN" altLang="en-US" smtClean="0"/>
              <a:t>2017/8/10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6004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326417"/>
            <a:ext cx="10364451" cy="1138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1757493"/>
            <a:ext cx="10364452" cy="40337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28D51CF-EA96-44EF-98B3-9718BD91E1B4}" type="datetimeFigureOut">
              <a:rPr lang="zh-CN" altLang="en-US" smtClean="0"/>
              <a:t>2017/8/10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2BFCF60-A0D8-4348-BD45-6E3D5ABF4C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0715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2" r:id="rId1"/>
    <p:sldLayoutId id="2147484053" r:id="rId2"/>
    <p:sldLayoutId id="2147484054" r:id="rId3"/>
    <p:sldLayoutId id="2147484055" r:id="rId4"/>
    <p:sldLayoutId id="2147484056" r:id="rId5"/>
    <p:sldLayoutId id="2147484057" r:id="rId6"/>
    <p:sldLayoutId id="2147484058" r:id="rId7"/>
    <p:sldLayoutId id="2147484059" r:id="rId8"/>
    <p:sldLayoutId id="2147484060" r:id="rId9"/>
    <p:sldLayoutId id="2147484061" r:id="rId10"/>
    <p:sldLayoutId id="2147484062" r:id="rId11"/>
    <p:sldLayoutId id="2147484063" r:id="rId12"/>
    <p:sldLayoutId id="2147484064" r:id="rId13"/>
    <p:sldLayoutId id="2147484065" r:id="rId14"/>
    <p:sldLayoutId id="2147484066" r:id="rId15"/>
    <p:sldLayoutId id="2147484067" r:id="rId16"/>
    <p:sldLayoutId id="2147484068" r:id="rId1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800" kern="1200" cap="all" baseline="0">
          <a:solidFill>
            <a:schemeClr val="tx1"/>
          </a:solidFill>
          <a:effectLst/>
          <a:latin typeface="+mj-ea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4400" kern="1200" cap="all" baseline="0">
          <a:solidFill>
            <a:schemeClr val="tx1"/>
          </a:solidFill>
          <a:effectLst/>
          <a:latin typeface="+mj-ea"/>
          <a:ea typeface="+mj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3600" kern="1200" cap="all" baseline="0">
          <a:solidFill>
            <a:schemeClr val="tx1"/>
          </a:solidFill>
          <a:effectLst/>
          <a:latin typeface="+mj-ea"/>
          <a:ea typeface="+mj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3200" kern="1200" cap="all" baseline="0">
          <a:solidFill>
            <a:schemeClr val="tx1"/>
          </a:solidFill>
          <a:effectLst/>
          <a:latin typeface="+mj-ea"/>
          <a:ea typeface="+mj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j-ea"/>
          <a:ea typeface="+mj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j-ea"/>
          <a:ea typeface="+mj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7200" dirty="0" smtClean="0"/>
              <a:t>软件工程</a:t>
            </a:r>
            <a:endParaRPr lang="zh-CN" altLang="en-US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601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可靠性与可用性的区别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913774" y="1757492"/>
                <a:ext cx="10612818" cy="4033707"/>
              </a:xfrm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Arial" panose="020B0604020202020204" pitchFamily="34" charset="0"/>
                          </a:rPr>
                          <m:t>𝑠𝑠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zh-CN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Arial" panose="020B0604020202020204" pitchFamily="34" charset="0"/>
                          </a:rPr>
                          <m:t>𝑀𝑇𝑇𝐹</m:t>
                        </m:r>
                      </m:num>
                      <m:den>
                        <m:r>
                          <a:rPr lang="en-US" altLang="zh-CN" i="1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Arial" panose="020B0604020202020204" pitchFamily="34" charset="0"/>
                          </a:rPr>
                          <m:t>𝑀𝑇𝑇𝐹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Arial" panose="020B0604020202020204" pitchFamily="34" charset="0"/>
                          </a:rPr>
                          <m:t>𝑀𝑇𝑇𝑅</m:t>
                        </m:r>
                      </m:den>
                    </m:f>
                  </m:oMath>
                </a14:m>
                <a:endParaRPr lang="en-US" altLang="zh-CN" dirty="0" smtClean="0"/>
              </a:p>
              <a:p>
                <a:pPr lvl="1"/>
                <a:r>
                  <a:rPr lang="zh-CN" altLang="en-US" dirty="0" smtClean="0"/>
                  <a:t>平</a:t>
                </a:r>
                <a:r>
                  <a:rPr lang="zh-CN" altLang="en-US" dirty="0"/>
                  <a:t>均无故障时间</a:t>
                </a:r>
                <a:r>
                  <a:rPr lang="en-US" altLang="zh-CN" dirty="0"/>
                  <a:t>MTTF</a:t>
                </a:r>
                <a:r>
                  <a:rPr lang="zh-CN" altLang="en-US" dirty="0"/>
                  <a:t>是系统按规格说明书规定成功地运行的平均时间，它主要取决于系统中潜伏的错误的数目，因此和测试的关系十分密切。</a:t>
                </a:r>
              </a:p>
              <a:p>
                <a:pPr lvl="1"/>
                <a:endParaRPr lang="en-US" altLang="zh-CN" dirty="0" smtClean="0"/>
              </a:p>
              <a:p>
                <a:endParaRPr lang="zh-CN" altLang="en-US" sz="3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913774" y="1757492"/>
                <a:ext cx="10612818" cy="4033707"/>
              </a:xfrm>
              <a:blipFill rotWithShape="0">
                <a:blip r:embed="rId2"/>
                <a:stretch>
                  <a:fillRect r="-40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3034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估算平均无故障时间的方法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913774" y="1757492"/>
                <a:ext cx="10612818" cy="4033707"/>
              </a:xfrm>
            </p:spPr>
            <p:txBody>
              <a:bodyPr>
                <a:noAutofit/>
              </a:bodyPr>
              <a:lstStyle/>
              <a:p>
                <a:r>
                  <a:rPr lang="zh-CN" altLang="en-US" sz="3600" dirty="0"/>
                  <a:t>符</a:t>
                </a:r>
                <a:r>
                  <a:rPr lang="zh-CN" altLang="en-US" sz="3600" dirty="0" smtClean="0"/>
                  <a:t>号</a:t>
                </a:r>
                <a:endParaRPr lang="en-US" altLang="zh-CN" sz="3600" dirty="0" smtClean="0"/>
              </a:p>
              <a:p>
                <a:pPr lvl="1"/>
                <a:r>
                  <a:rPr lang="en-US" altLang="zh-CN" dirty="0" smtClean="0"/>
                  <a:t>E</a:t>
                </a:r>
                <a:r>
                  <a:rPr lang="en-US" altLang="zh-CN" baseline="-25000" dirty="0" smtClean="0"/>
                  <a:t>T</a:t>
                </a:r>
                <a:r>
                  <a:rPr lang="zh-CN" altLang="zh-CN" dirty="0"/>
                  <a:t>——测试之前程序中错误总数；</a:t>
                </a:r>
              </a:p>
              <a:p>
                <a:pPr lvl="1"/>
                <a:r>
                  <a:rPr lang="en-US" altLang="zh-CN" dirty="0" smtClean="0"/>
                  <a:t>I</a:t>
                </a:r>
                <a:r>
                  <a:rPr lang="en-US" altLang="zh-CN" baseline="-25000" dirty="0" smtClean="0"/>
                  <a:t>T</a:t>
                </a:r>
                <a:r>
                  <a:rPr lang="zh-CN" altLang="zh-CN" dirty="0"/>
                  <a:t>——程序长度机器指令总数；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𝜏</m:t>
                    </m:r>
                  </m:oMath>
                </a14:m>
                <a:r>
                  <a:rPr lang="zh-CN" altLang="zh-CN" dirty="0"/>
                  <a:t>——测试（包括调试）时间；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/>
                        </m:ctrlPr>
                      </m:sSubPr>
                      <m:e>
                        <m:r>
                          <a:rPr lang="en-US" altLang="zh-CN" i="1"/>
                          <m:t>𝐸</m:t>
                        </m:r>
                      </m:e>
                      <m:sub>
                        <m:r>
                          <a:rPr lang="en-US" altLang="zh-CN" i="1"/>
                          <m:t>𝑑</m:t>
                        </m:r>
                      </m:sub>
                    </m:sSub>
                    <m:r>
                      <a:rPr lang="en-US" altLang="zh-CN" i="1"/>
                      <m:t>(</m:t>
                    </m:r>
                    <m:r>
                      <a:rPr lang="en-US" altLang="zh-CN" i="1"/>
                      <m:t>𝜏</m:t>
                    </m:r>
                    <m:r>
                      <a:rPr lang="en-US" altLang="zh-CN" i="1"/>
                      <m:t>)</m:t>
                    </m:r>
                  </m:oMath>
                </a14:m>
                <a:r>
                  <a:rPr lang="zh-CN" altLang="zh-CN" dirty="0"/>
                  <a:t>——在</a:t>
                </a:r>
                <a:r>
                  <a:rPr lang="en-US" altLang="zh-CN" dirty="0"/>
                  <a:t>0</a:t>
                </a:r>
                <a:r>
                  <a:rPr lang="zh-CN" altLang="zh-CN" dirty="0"/>
                  <a:t>至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/>
                      <m:t>τ</m:t>
                    </m:r>
                  </m:oMath>
                </a14:m>
                <a:r>
                  <a:rPr lang="zh-CN" altLang="zh-CN" dirty="0"/>
                  <a:t>期间发现的错误数；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altLang="zh-CN" i="1">
                            <a:latin typeface="Cambria Math" panose="02040503050406030204" pitchFamily="18" charset="0"/>
                          </a:rPr>
                          <m:t>c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𝜏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zh-CN" altLang="zh-CN" dirty="0" smtClean="0"/>
                  <a:t>——</a:t>
                </a:r>
                <a:r>
                  <a:rPr lang="zh-CN" altLang="zh-CN" dirty="0"/>
                  <a:t>在</a:t>
                </a:r>
                <a:r>
                  <a:rPr lang="en-US" altLang="zh-CN" dirty="0"/>
                  <a:t>0</a:t>
                </a:r>
                <a:r>
                  <a:rPr lang="zh-CN" altLang="zh-CN" dirty="0"/>
                  <a:t>至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/>
                      <m:t>τ</m:t>
                    </m:r>
                  </m:oMath>
                </a14:m>
                <a:r>
                  <a:rPr lang="zh-CN" altLang="zh-CN" dirty="0"/>
                  <a:t>期间改正的错误数。</a:t>
                </a:r>
                <a:endParaRPr lang="zh-CN" altLang="en-US" sz="8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913774" y="1757492"/>
                <a:ext cx="10612818" cy="4033707"/>
              </a:xfrm>
              <a:blipFill rotWithShape="0">
                <a:blip r:embed="rId2"/>
                <a:stretch>
                  <a:fillRect l="-1608" t="-1662" b="-1163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437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估算平均无故障时间的方法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57492"/>
            <a:ext cx="10612818" cy="4033707"/>
          </a:xfrm>
        </p:spPr>
        <p:txBody>
          <a:bodyPr>
            <a:noAutofit/>
          </a:bodyPr>
          <a:lstStyle/>
          <a:p>
            <a:r>
              <a:rPr lang="zh-CN" altLang="en-US" sz="3600" dirty="0"/>
              <a:t>基</a:t>
            </a:r>
            <a:r>
              <a:rPr lang="zh-CN" altLang="en-US" sz="3600" dirty="0" smtClean="0"/>
              <a:t>本假定</a:t>
            </a:r>
            <a:endParaRPr lang="en-US" altLang="zh-CN" sz="3600" dirty="0" smtClean="0"/>
          </a:p>
          <a:p>
            <a:pPr lvl="1"/>
            <a:r>
              <a:rPr lang="zh-CN" altLang="en-US" sz="2800" dirty="0" smtClean="0"/>
              <a:t>在</a:t>
            </a:r>
            <a:r>
              <a:rPr lang="zh-CN" altLang="en-US" sz="2800" dirty="0"/>
              <a:t>类似的程序中，单位长度里的错误数</a:t>
            </a:r>
            <a:r>
              <a:rPr lang="en-US" altLang="zh-CN" sz="2800" dirty="0"/>
              <a:t>E</a:t>
            </a:r>
            <a:r>
              <a:rPr lang="en-US" altLang="zh-CN" sz="2800" baseline="-25000" dirty="0"/>
              <a:t>T</a:t>
            </a:r>
            <a:r>
              <a:rPr lang="en-US" altLang="zh-CN" sz="2800" dirty="0"/>
              <a:t>/I</a:t>
            </a:r>
            <a:r>
              <a:rPr lang="en-US" altLang="zh-CN" sz="2800" baseline="-25000" dirty="0"/>
              <a:t>T</a:t>
            </a:r>
            <a:r>
              <a:rPr lang="zh-CN" altLang="en-US" sz="2800" dirty="0"/>
              <a:t>近似为常数。美国的一些统计数字表明，通常也就是说，在测试之前每</a:t>
            </a:r>
            <a:r>
              <a:rPr lang="en-US" altLang="zh-CN" sz="2800" dirty="0"/>
              <a:t>1000</a:t>
            </a:r>
            <a:r>
              <a:rPr lang="zh-CN" altLang="en-US" sz="2800" dirty="0"/>
              <a:t>条指令中大约有</a:t>
            </a:r>
            <a:r>
              <a:rPr lang="en-US" altLang="zh-CN" sz="2800" dirty="0"/>
              <a:t>5-20</a:t>
            </a:r>
            <a:r>
              <a:rPr lang="zh-CN" altLang="en-US" sz="2800" dirty="0"/>
              <a:t>个错误。</a:t>
            </a:r>
          </a:p>
          <a:p>
            <a:pPr lvl="1"/>
            <a:r>
              <a:rPr lang="zh-CN" altLang="en-US" sz="2800" dirty="0" smtClean="0"/>
              <a:t>失</a:t>
            </a:r>
            <a:r>
              <a:rPr lang="zh-CN" altLang="en-US" sz="2800" dirty="0"/>
              <a:t>效率正比于软件中剩余的（潜藏的）错误数，而平均无故障时间</a:t>
            </a:r>
            <a:r>
              <a:rPr lang="en-US" altLang="zh-CN" sz="2800" dirty="0"/>
              <a:t>MTTF</a:t>
            </a:r>
            <a:r>
              <a:rPr lang="zh-CN" altLang="en-US" sz="2800" dirty="0"/>
              <a:t>的错误数成反比。</a:t>
            </a:r>
          </a:p>
          <a:p>
            <a:pPr lvl="1"/>
            <a:endParaRPr lang="en-US" altLang="zh-CN" sz="2800" dirty="0" smtClean="0"/>
          </a:p>
        </p:txBody>
      </p:sp>
    </p:spTree>
    <p:extLst>
      <p:ext uri="{BB962C8B-B14F-4D97-AF65-F5344CB8AC3E}">
        <p14:creationId xmlns:p14="http://schemas.microsoft.com/office/powerpoint/2010/main" val="423012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估算平均无故障时间的方法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913774" y="1757492"/>
                <a:ext cx="10612818" cy="4033707"/>
              </a:xfrm>
            </p:spPr>
            <p:txBody>
              <a:bodyPr>
                <a:noAutofit/>
              </a:bodyPr>
              <a:lstStyle/>
              <a:p>
                <a:r>
                  <a:rPr lang="zh-CN" altLang="en-US" sz="3600" dirty="0" smtClean="0"/>
                  <a:t>基本假定</a:t>
                </a:r>
                <a:endParaRPr lang="en-US" altLang="zh-CN" sz="3600" dirty="0" smtClean="0"/>
              </a:p>
              <a:p>
                <a:pPr lvl="1"/>
                <a:r>
                  <a:rPr lang="zh-CN" altLang="zh-CN" dirty="0"/>
                  <a:t>假设发现的每一个错误都立即正确地改正</a:t>
                </a:r>
                <a:r>
                  <a:rPr lang="zh-CN" altLang="zh-CN" dirty="0" smtClean="0"/>
                  <a:t>了</a:t>
                </a:r>
                <a:endParaRPr lang="zh-CN" altLang="zh-CN" dirty="0"/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/>
                        </m:ctrlPr>
                      </m:sSubPr>
                      <m:e>
                        <m:r>
                          <a:rPr lang="en-US" altLang="zh-CN" i="1"/>
                          <m:t>𝐸</m:t>
                        </m:r>
                      </m:e>
                      <m:sub>
                        <m:r>
                          <a:rPr lang="en-US" altLang="zh-CN" i="1"/>
                          <m:t>𝑐</m:t>
                        </m:r>
                      </m:sub>
                    </m:sSub>
                    <m:d>
                      <m:dPr>
                        <m:ctrlPr>
                          <a:rPr lang="zh-CN" altLang="zh-CN" i="1"/>
                        </m:ctrlPr>
                      </m:dPr>
                      <m:e>
                        <m:r>
                          <a:rPr lang="en-US" altLang="zh-CN" i="1"/>
                          <m:t>𝜏</m:t>
                        </m:r>
                      </m:e>
                    </m:d>
                    <m:r>
                      <a:rPr lang="en-US" altLang="zh-CN" i="1"/>
                      <m:t>=</m:t>
                    </m:r>
                    <m:sSub>
                      <m:sSubPr>
                        <m:ctrlPr>
                          <a:rPr lang="zh-CN" altLang="zh-CN" i="1"/>
                        </m:ctrlPr>
                      </m:sSubPr>
                      <m:e>
                        <m:r>
                          <a:rPr lang="en-US" altLang="zh-CN" i="1"/>
                          <m:t>𝐸</m:t>
                        </m:r>
                      </m:e>
                      <m:sub>
                        <m:r>
                          <a:rPr lang="en-US" altLang="zh-CN" i="1"/>
                          <m:t>𝑑</m:t>
                        </m:r>
                      </m:sub>
                    </m:sSub>
                    <m:r>
                      <a:rPr lang="en-US" altLang="zh-CN" i="1"/>
                      <m:t>(</m:t>
                    </m:r>
                    <m:r>
                      <a:rPr lang="en-US" altLang="zh-CN" i="1"/>
                      <m:t>𝜏</m:t>
                    </m:r>
                    <m:r>
                      <a:rPr lang="en-US" altLang="zh-CN" i="1"/>
                      <m:t>)</m:t>
                    </m:r>
                  </m:oMath>
                </a14:m>
                <a:endParaRPr lang="zh-CN" altLang="zh-CN" dirty="0"/>
              </a:p>
              <a:p>
                <a:pPr lvl="1"/>
                <a:r>
                  <a:rPr lang="zh-CN" altLang="zh-CN" dirty="0" smtClean="0"/>
                  <a:t>剩</a:t>
                </a:r>
                <a:r>
                  <a:rPr lang="zh-CN" altLang="zh-CN" dirty="0"/>
                  <a:t>余的故障数为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/>
                        </m:ctrlPr>
                      </m:sSubPr>
                      <m:e>
                        <m:r>
                          <a:rPr lang="en-US" altLang="zh-CN" i="1"/>
                          <m:t>𝐸</m:t>
                        </m:r>
                      </m:e>
                      <m:sub>
                        <m:r>
                          <a:rPr lang="en-US" altLang="zh-CN" i="1"/>
                          <m:t>𝑟</m:t>
                        </m:r>
                      </m:sub>
                    </m:sSub>
                    <m:d>
                      <m:dPr>
                        <m:ctrlPr>
                          <a:rPr lang="zh-CN" altLang="zh-CN" i="1"/>
                        </m:ctrlPr>
                      </m:dPr>
                      <m:e>
                        <m:r>
                          <a:rPr lang="en-US" altLang="zh-CN" i="1"/>
                          <m:t>𝜏</m:t>
                        </m:r>
                      </m:e>
                    </m:d>
                    <m:r>
                      <a:rPr lang="en-US" altLang="zh-CN" i="1"/>
                      <m:t>=</m:t>
                    </m:r>
                    <m:sSub>
                      <m:sSubPr>
                        <m:ctrlPr>
                          <a:rPr lang="zh-CN" altLang="zh-CN" i="1"/>
                        </m:ctrlPr>
                      </m:sSubPr>
                      <m:e>
                        <m:r>
                          <a:rPr lang="en-US" altLang="zh-CN" i="1"/>
                          <m:t>𝐸</m:t>
                        </m:r>
                      </m:e>
                      <m:sub>
                        <m:r>
                          <a:rPr lang="en-US" altLang="zh-CN" i="1"/>
                          <m:t>𝑟</m:t>
                        </m:r>
                      </m:sub>
                    </m:sSub>
                    <m:r>
                      <a:rPr lang="en-US" altLang="zh-CN" i="1"/>
                      <m:t>−</m:t>
                    </m:r>
                    <m:sSub>
                      <m:sSubPr>
                        <m:ctrlPr>
                          <a:rPr lang="zh-CN" altLang="zh-CN" i="1"/>
                        </m:ctrlPr>
                      </m:sSubPr>
                      <m:e>
                        <m:r>
                          <a:rPr lang="en-US" altLang="zh-CN" i="1"/>
                          <m:t>𝐸</m:t>
                        </m:r>
                      </m:e>
                      <m:sub>
                        <m:r>
                          <a:rPr lang="en-US" altLang="zh-CN" i="1"/>
                          <m:t>𝑐</m:t>
                        </m:r>
                      </m:sub>
                    </m:sSub>
                    <m:r>
                      <a:rPr lang="en-US" altLang="zh-CN" i="1"/>
                      <m:t>(</m:t>
                    </m:r>
                    <m:r>
                      <a:rPr lang="en-US" altLang="zh-CN" i="1"/>
                      <m:t>𝜏</m:t>
                    </m:r>
                    <m:r>
                      <a:rPr lang="en-US" altLang="zh-CN" i="1"/>
                      <m:t>)</m:t>
                    </m:r>
                  </m:oMath>
                </a14:m>
                <a:r>
                  <a:rPr lang="zh-CN" altLang="zh-CN" dirty="0"/>
                  <a:t>（</a:t>
                </a:r>
                <a:r>
                  <a:rPr lang="en-US" altLang="zh-CN" dirty="0"/>
                  <a:t>6.3</a:t>
                </a:r>
                <a:r>
                  <a:rPr lang="zh-CN" altLang="zh-CN" dirty="0" smtClean="0"/>
                  <a:t>）</a:t>
                </a:r>
                <a:endParaRPr lang="zh-CN" altLang="zh-CN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913774" y="1757492"/>
                <a:ext cx="10612818" cy="4033707"/>
              </a:xfrm>
              <a:blipFill rotWithShape="0">
                <a:blip r:embed="rId2"/>
                <a:stretch>
                  <a:fillRect l="-1608" t="-166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4925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估算平均无故障时间的方法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913774" y="1757492"/>
                <a:ext cx="10612818" cy="4033707"/>
              </a:xfrm>
            </p:spPr>
            <p:txBody>
              <a:bodyPr>
                <a:noAutofit/>
              </a:bodyPr>
              <a:lstStyle/>
              <a:p>
                <a:r>
                  <a:rPr lang="zh-CN" altLang="en-US" sz="3600" dirty="0" smtClean="0"/>
                  <a:t>基本假定</a:t>
                </a:r>
                <a:endParaRPr lang="en-US" altLang="zh-CN" sz="3600" dirty="0" smtClean="0"/>
              </a:p>
              <a:p>
                <a:pPr lvl="1"/>
                <a:r>
                  <a:rPr lang="zh-CN" altLang="zh-CN" dirty="0" smtClean="0"/>
                  <a:t>单</a:t>
                </a:r>
                <a:r>
                  <a:rPr lang="zh-CN" altLang="zh-CN" dirty="0"/>
                  <a:t>位长度程序中剩余的错误数</a:t>
                </a:r>
                <a:r>
                  <a:rPr lang="zh-CN" altLang="zh-CN" dirty="0" smtClean="0"/>
                  <a:t>为</a:t>
                </a:r>
                <a:endParaRPr lang="en-US" altLang="zh-CN" dirty="0" smtClean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Arial" panose="020B0604020202020204" pitchFamily="34" charset="0"/>
                            </a:rPr>
                            <m:t>𝜀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Arial" panose="020B0604020202020204" pitchFamily="34" charset="0"/>
                            </a:rPr>
                            <m:t>𝑟</m:t>
                          </m:r>
                        </m:sub>
                      </m:sSub>
                      <m:d>
                        <m:dPr>
                          <m:ctrlPr>
                            <a:rPr lang="zh-CN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Arial" panose="020B0604020202020204" pitchFamily="34" charset="0"/>
                            </a:rPr>
                            <m:t>𝜏</m:t>
                          </m:r>
                        </m:e>
                      </m:d>
                      <m:r>
                        <a:rPr lang="en-US" altLang="zh-CN" i="1">
                          <a:latin typeface="Cambria Math" panose="020405030504060302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zh-CN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zh-CN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Arial" panose="020B0604020202020204" pitchFamily="34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Arial" panose="020B0604020202020204" pitchFamily="34" charset="0"/>
                                </a:rPr>
                                <m:t>𝑇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zh-CN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Arial" panose="020B0604020202020204" pitchFamily="34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Arial" panose="020B0604020202020204" pitchFamily="34" charset="0"/>
                                </a:rPr>
                                <m:t>𝑇</m:t>
                              </m:r>
                            </m:sub>
                          </m:sSub>
                        </m:den>
                      </m:f>
                      <m:r>
                        <a:rPr lang="en-US" altLang="zh-CN" i="1">
                          <a:latin typeface="Cambria Math" panose="020405030504060302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m:t>−</m:t>
                      </m:r>
                      <m:sSub>
                        <m:sSubPr>
                          <m:ctrlPr>
                            <a:rPr lang="zh-CN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Arial" panose="020B0604020202020204" pitchFamily="34" charset="0"/>
                            </a:rPr>
                            <m:t>𝐸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Arial" panose="020B0604020202020204" pitchFamily="34" charset="0"/>
                            </a:rPr>
                            <m:t>𝑐</m:t>
                          </m:r>
                        </m:sub>
                      </m:sSub>
                      <m:r>
                        <a:rPr lang="en-US" altLang="zh-CN" i="1">
                          <a:latin typeface="Cambria Math" panose="020405030504060302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m:t>(</m:t>
                      </m:r>
                      <m:r>
                        <a:rPr lang="en-US" altLang="zh-CN" i="1">
                          <a:latin typeface="Cambria Math" panose="020405030504060302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m:t>𝜏</m:t>
                      </m:r>
                      <m:r>
                        <a:rPr lang="en-US" altLang="zh-CN" i="1">
                          <a:latin typeface="Cambria Math" panose="020405030504060302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m:t>)/</m:t>
                      </m:r>
                      <m:sSub>
                        <m:sSubPr>
                          <m:ctrlPr>
                            <a:rPr lang="zh-CN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Arial" panose="020B0604020202020204" pitchFamily="34" charset="0"/>
                            </a:rPr>
                            <m:t>𝐼</m:t>
                          </m:r>
                        </m:e>
                        <m:sub>
                          <m:r>
                            <a:rPr lang="en-US" altLang="zh-CN" i="1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Arial" panose="020B0604020202020204" pitchFamily="34" charset="0"/>
                            </a:rPr>
                            <m:t>𝑇</m:t>
                          </m:r>
                        </m:sub>
                      </m:sSub>
                    </m:oMath>
                  </m:oMathPara>
                </a14:m>
                <a:endParaRPr lang="zh-CN" altLang="zh-CN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913774" y="1757492"/>
                <a:ext cx="10612818" cy="4033707"/>
              </a:xfrm>
              <a:blipFill rotWithShape="0">
                <a:blip r:embed="rId2"/>
                <a:stretch>
                  <a:fillRect l="-1608" t="-166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309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估算平均无故障时间的方法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913774" y="1757492"/>
                <a:ext cx="10612818" cy="4033707"/>
              </a:xfrm>
            </p:spPr>
            <p:txBody>
              <a:bodyPr>
                <a:noAutofit/>
              </a:bodyPr>
              <a:lstStyle/>
              <a:p>
                <a:r>
                  <a:rPr lang="zh-CN" altLang="en-US" sz="3600" dirty="0" smtClean="0"/>
                  <a:t>估算平均无故障时间</a:t>
                </a:r>
                <a:endParaRPr lang="en-US" altLang="zh-CN" sz="3600" dirty="0" smtClean="0"/>
              </a:p>
              <a:p>
                <a:pPr lvl="1"/>
                <a:r>
                  <a:rPr lang="zh-CN" altLang="en-US" dirty="0"/>
                  <a:t>平均无故障时间与单位长度程序中剩余的错误数成反比，即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>
                          <a:latin typeface="Cambria Math" panose="020405030504060302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m:t>𝑀𝑇𝑇𝐹</m:t>
                      </m:r>
                      <m:r>
                        <a:rPr lang="en-US" altLang="zh-CN" i="1">
                          <a:latin typeface="Cambria Math" panose="020405030504060302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zh-CN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i="1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CN" i="1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Arial" panose="020B0604020202020204" pitchFamily="34" charset="0"/>
                            </a:rPr>
                            <m:t>𝐾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Arial" panose="020B0604020202020204" pitchFamily="34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zh-CN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zh-CN" altLang="zh-CN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Arial" panose="020B0604020202020204" pitchFamily="34" charset="0"/>
                                    </a:rPr>
                                    <m:t>𝐸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Arial" panose="020B0604020202020204" pitchFamily="34" charset="0"/>
                                    </a:rPr>
                                    <m:t>𝑟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zh-CN" altLang="zh-CN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Arial" panose="020B0604020202020204" pitchFamily="34" charset="0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  <a:ea typeface="宋体" panose="02010600030101010101" pitchFamily="2" charset="-122"/>
                                      <a:cs typeface="Arial" panose="020B0604020202020204" pitchFamily="34" charset="0"/>
                                    </a:rPr>
                                    <m:t>𝑟</m:t>
                                  </m:r>
                                </m:sub>
                              </m:sSub>
                            </m:den>
                          </m:f>
                          <m:r>
                            <a:rPr lang="en-US" altLang="zh-CN" i="1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Arial" panose="020B0604020202020204" pitchFamily="34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zh-CN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Arial" panose="020B0604020202020204" pitchFamily="34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Arial" panose="020B0604020202020204" pitchFamily="34" charset="0"/>
                                </a:rPr>
                                <m:t>𝑐</m:t>
                              </m:r>
                            </m:sub>
                          </m:sSub>
                          <m:r>
                            <a:rPr lang="en-US" altLang="zh-CN" i="1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Arial" panose="020B0604020202020204" pitchFamily="34" charset="0"/>
                            </a:rPr>
                            <m:t>(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Arial" panose="020B0604020202020204" pitchFamily="34" charset="0"/>
                            </a:rPr>
                            <m:t>𝜏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Arial" panose="020B0604020202020204" pitchFamily="34" charset="0"/>
                            </a:rPr>
                            <m:t>)/</m:t>
                          </m:r>
                          <m:sSub>
                            <m:sSubPr>
                              <m:ctrlPr>
                                <a:rPr lang="zh-CN" altLang="zh-CN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i="1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Arial" panose="020B0604020202020204" pitchFamily="34" charset="0"/>
                                </a:rPr>
                                <m:t>𝐼</m:t>
                              </m:r>
                            </m:e>
                            <m:sub>
                              <m:r>
                                <a:rPr lang="en-US" altLang="zh-CN" i="1">
                                  <a:latin typeface="Cambria Math" panose="02040503050406030204" pitchFamily="18" charset="0"/>
                                  <a:ea typeface="宋体" panose="02010600030101010101" pitchFamily="2" charset="-122"/>
                                  <a:cs typeface="Arial" panose="020B0604020202020204" pitchFamily="34" charset="0"/>
                                </a:rPr>
                                <m:t>𝑟</m:t>
                              </m:r>
                            </m:sub>
                          </m:sSub>
                          <m:r>
                            <a:rPr lang="en-US" altLang="zh-CN" i="1">
                              <a:latin typeface="Cambria Math" panose="02040503050406030204" pitchFamily="18" charset="0"/>
                              <a:ea typeface="宋体" panose="02010600030101010101" pitchFamily="2" charset="-122"/>
                              <a:cs typeface="Arial" panose="020B0604020202020204" pitchFamily="34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altLang="zh-CN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913774" y="1757492"/>
                <a:ext cx="10612818" cy="4033707"/>
              </a:xfrm>
              <a:blipFill rotWithShape="0">
                <a:blip r:embed="rId2"/>
                <a:stretch>
                  <a:fillRect l="-1608" t="-1662" r="-40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59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估算平均无故障时间的方法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57492"/>
            <a:ext cx="10612818" cy="4033707"/>
          </a:xfrm>
        </p:spPr>
        <p:txBody>
          <a:bodyPr>
            <a:noAutofit/>
          </a:bodyPr>
          <a:lstStyle/>
          <a:p>
            <a:r>
              <a:rPr lang="zh-CN" altLang="en-US" sz="3600" dirty="0" smtClean="0"/>
              <a:t>估算平均无故障时间</a:t>
            </a:r>
            <a:endParaRPr lang="en-US" altLang="zh-CN" sz="3600" dirty="0" smtClean="0"/>
          </a:p>
          <a:p>
            <a:pPr lvl="1"/>
            <a:r>
              <a:rPr lang="zh-CN" altLang="en-US" dirty="0" smtClean="0"/>
              <a:t>其</a:t>
            </a:r>
            <a:r>
              <a:rPr lang="zh-CN" altLang="en-US" dirty="0"/>
              <a:t>中</a:t>
            </a:r>
            <a:r>
              <a:rPr lang="en-US" altLang="zh-CN" dirty="0"/>
              <a:t>K</a:t>
            </a:r>
            <a:r>
              <a:rPr lang="zh-CN" altLang="en-US" dirty="0"/>
              <a:t>为常数，它的值应该根据经验选取。美国的一些统计数字表明，</a:t>
            </a:r>
            <a:r>
              <a:rPr lang="en-US" altLang="zh-CN" dirty="0"/>
              <a:t>K</a:t>
            </a:r>
            <a:r>
              <a:rPr lang="zh-CN" altLang="en-US" dirty="0"/>
              <a:t>的典型值是</a:t>
            </a:r>
            <a:r>
              <a:rPr lang="en-US" altLang="zh-CN" dirty="0"/>
              <a:t>200</a:t>
            </a:r>
            <a:r>
              <a:rPr lang="zh-CN" altLang="en-US" dirty="0"/>
              <a:t>。</a:t>
            </a:r>
          </a:p>
          <a:p>
            <a:pPr lvl="1"/>
            <a:r>
              <a:rPr lang="zh-CN" altLang="en-US" dirty="0" smtClean="0"/>
              <a:t>估</a:t>
            </a:r>
            <a:r>
              <a:rPr lang="zh-CN" altLang="en-US" dirty="0"/>
              <a:t>算平均无故障时间的公式，可以评价软件测试的进展情况。</a:t>
            </a:r>
          </a:p>
          <a:p>
            <a:pPr lvl="1"/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410429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估算平均无故障时间的方法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57492"/>
            <a:ext cx="10612818" cy="4033707"/>
          </a:xfrm>
        </p:spPr>
        <p:txBody>
          <a:bodyPr>
            <a:noAutofit/>
          </a:bodyPr>
          <a:lstStyle/>
          <a:p>
            <a:r>
              <a:rPr lang="zh-CN" altLang="en-US" sz="3600" dirty="0" smtClean="0"/>
              <a:t>估算错误总数的方法</a:t>
            </a:r>
            <a:endParaRPr lang="en-US" altLang="zh-CN" sz="3600" dirty="0" smtClean="0"/>
          </a:p>
          <a:p>
            <a:pPr lvl="1"/>
            <a:r>
              <a:rPr lang="zh-CN" altLang="en-US" dirty="0"/>
              <a:t>植入错误法</a:t>
            </a:r>
          </a:p>
          <a:p>
            <a:pPr lvl="1"/>
            <a:r>
              <a:rPr lang="zh-CN" altLang="en-US" dirty="0" smtClean="0"/>
              <a:t>使</a:t>
            </a:r>
            <a:r>
              <a:rPr lang="zh-CN" altLang="en-US" dirty="0"/>
              <a:t>用这种估计方法，在测试之前由专人在程序中随机地植入</a:t>
            </a:r>
            <a:r>
              <a:rPr lang="zh-CN" altLang="en-US" dirty="0" smtClean="0"/>
              <a:t>一种错</a:t>
            </a:r>
            <a:r>
              <a:rPr lang="zh-CN" altLang="en-US" dirty="0"/>
              <a:t>误，测试之后，根据侧试小组发现的错误中原有的和植入的两种错误的比例，来估计程序中原有错误的总数</a:t>
            </a:r>
            <a:r>
              <a:rPr lang="en-US" altLang="zh-CN" dirty="0"/>
              <a:t>ET</a:t>
            </a:r>
            <a:r>
              <a:rPr lang="zh-CN" altLang="en-US" dirty="0"/>
              <a:t>。</a:t>
            </a:r>
          </a:p>
          <a:p>
            <a:pPr lvl="1"/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663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估算平均无故障时间的方法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57492"/>
            <a:ext cx="10612818" cy="4033707"/>
          </a:xfrm>
        </p:spPr>
        <p:txBody>
          <a:bodyPr>
            <a:noAutofit/>
          </a:bodyPr>
          <a:lstStyle/>
          <a:p>
            <a:r>
              <a:rPr lang="zh-CN" altLang="en-US" sz="3600" dirty="0" smtClean="0"/>
              <a:t>估算错误总数的方法</a:t>
            </a:r>
            <a:endParaRPr lang="en-US" altLang="zh-CN" sz="3600" dirty="0" smtClean="0"/>
          </a:p>
          <a:p>
            <a:pPr lvl="1"/>
            <a:r>
              <a:rPr lang="zh-CN" altLang="en-US" dirty="0"/>
              <a:t>分别测试</a:t>
            </a:r>
            <a:r>
              <a:rPr lang="zh-CN" altLang="en-US" dirty="0" smtClean="0"/>
              <a:t>法</a:t>
            </a:r>
            <a:endParaRPr lang="en-US" altLang="zh-CN" dirty="0" smtClean="0"/>
          </a:p>
          <a:p>
            <a:pPr lvl="1"/>
            <a:r>
              <a:rPr lang="zh-CN" altLang="en-US" dirty="0"/>
              <a:t>为了随机地给一部分错误加标记，分别测试法使用两个测试员（或测试小组），彼此独立地测试同一个程序的两个副本，把其中一个测试员发现的错误作为有标记的错误</a:t>
            </a:r>
            <a:r>
              <a:rPr lang="zh-CN" altLang="en-US" dirty="0" smtClean="0"/>
              <a:t>。</a:t>
            </a:r>
            <a:endParaRPr lang="zh-CN" altLang="zh-CN" dirty="0"/>
          </a:p>
        </p:txBody>
      </p:sp>
    </p:spTree>
    <p:extLst>
      <p:ext uri="{BB962C8B-B14F-4D97-AF65-F5344CB8AC3E}">
        <p14:creationId xmlns:p14="http://schemas.microsoft.com/office/powerpoint/2010/main" val="324802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小结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zh-CN" altLang="en-US" sz="4000" dirty="0" smtClean="0"/>
              <a:t>软件可靠性定义</a:t>
            </a:r>
            <a:endParaRPr lang="en-US" altLang="zh-CN" sz="4000" dirty="0" smtClean="0"/>
          </a:p>
          <a:p>
            <a:r>
              <a:rPr lang="zh-CN" altLang="en-US" sz="4000" dirty="0" smtClean="0"/>
              <a:t>软件可用性定义</a:t>
            </a:r>
            <a:endParaRPr lang="en-US" altLang="zh-CN" sz="4000" dirty="0" smtClean="0"/>
          </a:p>
          <a:p>
            <a:r>
              <a:rPr lang="zh-CN" altLang="en-US" sz="4000" dirty="0" smtClean="0"/>
              <a:t>可靠性与可用性的区别</a:t>
            </a:r>
            <a:endParaRPr lang="en-US" altLang="zh-CN" sz="4000" dirty="0" smtClean="0"/>
          </a:p>
          <a:p>
            <a:r>
              <a:rPr lang="zh-CN" altLang="en-US" sz="4000" smtClean="0"/>
              <a:t>估算平均无故障时间的方法</a:t>
            </a:r>
            <a:endParaRPr lang="en-US" altLang="zh-CN" sz="4000" dirty="0" smtClean="0"/>
          </a:p>
        </p:txBody>
      </p:sp>
    </p:spTree>
    <p:extLst>
      <p:ext uri="{BB962C8B-B14F-4D97-AF65-F5344CB8AC3E}">
        <p14:creationId xmlns:p14="http://schemas.microsoft.com/office/powerpoint/2010/main" val="207802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实现</a:t>
            </a:r>
            <a:endParaRPr lang="zh-CN" alt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8919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知识</a:t>
            </a:r>
            <a:r>
              <a:rPr lang="zh-CN" altLang="en-US" dirty="0" smtClean="0"/>
              <a:t>点</a:t>
            </a:r>
            <a:r>
              <a:rPr lang="zh-CN" altLang="en-US" dirty="0"/>
              <a:t>九</a:t>
            </a:r>
            <a:r>
              <a:rPr lang="zh-CN" altLang="en-US" dirty="0" smtClean="0"/>
              <a:t>：软件可靠性</a:t>
            </a:r>
            <a:endParaRPr lang="zh-CN" alt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76422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软件可靠性定义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zh-CN" altLang="en-US" sz="3600" dirty="0" smtClean="0"/>
              <a:t>软</a:t>
            </a:r>
            <a:r>
              <a:rPr lang="zh-CN" altLang="en-US" sz="3600" dirty="0"/>
              <a:t>件可靠性是程序在给定的时间间隔内，按照规格说明书的规定成功地运行的概率。</a:t>
            </a:r>
          </a:p>
          <a:p>
            <a:r>
              <a:rPr lang="zh-CN" altLang="en-US" sz="3600" dirty="0" smtClean="0"/>
              <a:t>在</a:t>
            </a:r>
            <a:r>
              <a:rPr lang="zh-CN" altLang="en-US" sz="3600" dirty="0"/>
              <a:t>上述定义中包含的随机变量是时间间隔。显然，随着运行时间的增加，运行时出现程序故障的概率也将增加，即可靠性随着给定的时间间隔的加大而减少</a:t>
            </a:r>
            <a:r>
              <a:rPr lang="zh-CN" altLang="en-US" sz="3600" dirty="0" smtClean="0"/>
              <a:t>。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68392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软件可用性定义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zh-CN" altLang="en-US" sz="3600" dirty="0"/>
              <a:t>通常用户也很关注软件系统可以使用的程度。一般说来，对于任何其故障是可以修复的系统，都应该同时使用可靠性和可用性衡量它的优劣程度。</a:t>
            </a:r>
          </a:p>
          <a:p>
            <a:r>
              <a:rPr lang="zh-CN" altLang="en-US" sz="3600" dirty="0" smtClean="0"/>
              <a:t>定义：</a:t>
            </a:r>
            <a:r>
              <a:rPr lang="zh-CN" altLang="en-US" sz="3600" dirty="0"/>
              <a:t>软件可用性是程序在给定的时间点，按照规格说明书的规定，成功地运行的概率。</a:t>
            </a:r>
          </a:p>
        </p:txBody>
      </p:sp>
    </p:spTree>
    <p:extLst>
      <p:ext uri="{BB962C8B-B14F-4D97-AF65-F5344CB8AC3E}">
        <p14:creationId xmlns:p14="http://schemas.microsoft.com/office/powerpoint/2010/main" val="140359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可靠性与可用性的区别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757492"/>
            <a:ext cx="10612818" cy="4033707"/>
          </a:xfrm>
        </p:spPr>
        <p:txBody>
          <a:bodyPr>
            <a:noAutofit/>
          </a:bodyPr>
          <a:lstStyle/>
          <a:p>
            <a:r>
              <a:rPr lang="zh-CN" altLang="en-US" sz="3600" dirty="0"/>
              <a:t>可靠性意味着在</a:t>
            </a:r>
            <a:r>
              <a:rPr lang="en-US" altLang="zh-CN" sz="3600" dirty="0"/>
              <a:t>0</a:t>
            </a:r>
            <a:r>
              <a:rPr lang="zh-CN" altLang="en-US" sz="3600" dirty="0"/>
              <a:t>到</a:t>
            </a:r>
            <a:r>
              <a:rPr lang="en-US" altLang="zh-CN" sz="3600" dirty="0"/>
              <a:t>1</a:t>
            </a:r>
            <a:r>
              <a:rPr lang="zh-CN" altLang="en-US" sz="3600" dirty="0"/>
              <a:t>这段时间间隔内系统没有失效，而可用性只意味着在时刻</a:t>
            </a:r>
            <a:r>
              <a:rPr lang="en-US" altLang="zh-CN" sz="3600" dirty="0"/>
              <a:t>t</a:t>
            </a:r>
            <a:r>
              <a:rPr lang="zh-CN" altLang="en-US" sz="3600" dirty="0"/>
              <a:t>，系统是正常运行的</a:t>
            </a:r>
            <a:r>
              <a:rPr lang="zh-CN" altLang="en-US" sz="3600" dirty="0" smtClean="0"/>
              <a:t>。</a:t>
            </a:r>
            <a:endParaRPr lang="en-US" altLang="zh-CN" sz="3600" dirty="0" smtClean="0"/>
          </a:p>
          <a:p>
            <a:r>
              <a:rPr lang="zh-CN" altLang="en-US" sz="3600" dirty="0" smtClean="0"/>
              <a:t>如</a:t>
            </a:r>
            <a:r>
              <a:rPr lang="zh-CN" altLang="en-US" sz="3600" dirty="0"/>
              <a:t>果在时刻</a:t>
            </a:r>
            <a:r>
              <a:rPr lang="en-US" altLang="zh-CN" sz="3600" dirty="0"/>
              <a:t>t</a:t>
            </a:r>
            <a:r>
              <a:rPr lang="zh-CN" altLang="en-US" sz="3600" dirty="0"/>
              <a:t>系统是可用的，则有下述种种可能：在</a:t>
            </a:r>
            <a:r>
              <a:rPr lang="en-US" altLang="zh-CN" sz="3600" dirty="0"/>
              <a:t>0</a:t>
            </a:r>
            <a:r>
              <a:rPr lang="zh-CN" altLang="en-US" sz="3600" dirty="0"/>
              <a:t>到</a:t>
            </a:r>
            <a:r>
              <a:rPr lang="en-US" altLang="zh-CN" sz="3600" dirty="0"/>
              <a:t>t</a:t>
            </a:r>
            <a:r>
              <a:rPr lang="zh-CN" altLang="en-US" sz="3600" dirty="0"/>
              <a:t>这段时间内，系统一直没失效（可靠）；在这段时间内失效了一次，但是又修复了；在这段时间内失效了两次修复了两次；</a:t>
            </a:r>
            <a:r>
              <a:rPr lang="en-US" altLang="zh-CN" sz="3600" dirty="0"/>
              <a:t>……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52139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可靠性与可用性的区别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913774" y="1757492"/>
                <a:ext cx="10612818" cy="4033707"/>
              </a:xfrm>
            </p:spPr>
            <p:txBody>
              <a:bodyPr>
                <a:noAutofit/>
              </a:bodyPr>
              <a:lstStyle/>
              <a:p>
                <a:r>
                  <a:rPr lang="zh-CN" altLang="en-US" sz="3600" dirty="0"/>
                  <a:t>如果在一段时间内，软件系统故障停机时间分别为</a:t>
                </a:r>
                <a:r>
                  <a:rPr lang="en-US" altLang="zh-CN" sz="3600" dirty="0"/>
                  <a:t>t</a:t>
                </a:r>
                <a:r>
                  <a:rPr lang="en-US" altLang="zh-CN" sz="3600" baseline="-25000" dirty="0"/>
                  <a:t>d1</a:t>
                </a:r>
                <a:r>
                  <a:rPr lang="en-US" altLang="zh-CN" sz="3600" dirty="0"/>
                  <a:t>,t</a:t>
                </a:r>
                <a:r>
                  <a:rPr lang="en-US" altLang="zh-CN" sz="3600" baseline="-25000" dirty="0"/>
                  <a:t>d2</a:t>
                </a:r>
                <a:r>
                  <a:rPr lang="en-US" altLang="zh-CN" sz="3600" dirty="0"/>
                  <a:t>,…</a:t>
                </a:r>
                <a:r>
                  <a:rPr lang="zh-CN" altLang="en-US" sz="3600" dirty="0"/>
                  <a:t>，正常运行时间分别为</a:t>
                </a:r>
                <a:r>
                  <a:rPr lang="en-US" altLang="zh-CN" sz="3600" dirty="0"/>
                  <a:t>t</a:t>
                </a:r>
                <a:r>
                  <a:rPr lang="en-US" altLang="zh-CN" sz="3600" baseline="-25000" dirty="0"/>
                  <a:t>u1</a:t>
                </a:r>
                <a:r>
                  <a:rPr lang="en-US" altLang="zh-CN" sz="3600" dirty="0"/>
                  <a:t>,t</a:t>
                </a:r>
                <a:r>
                  <a:rPr lang="en-US" altLang="zh-CN" sz="3600" baseline="-25000" dirty="0"/>
                  <a:t>u2</a:t>
                </a:r>
                <a:r>
                  <a:rPr lang="en-US" altLang="zh-CN" sz="3600" dirty="0"/>
                  <a:t>, …</a:t>
                </a:r>
                <a:r>
                  <a:rPr lang="zh-CN" altLang="en-US" sz="3600" dirty="0"/>
                  <a:t>，则系统的稳态可用性为：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800" i="1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altLang="zh-CN" sz="2800" i="1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Arial" panose="020B0604020202020204" pitchFamily="34" charset="0"/>
                          </a:rPr>
                          <m:t>𝑠𝑠</m:t>
                        </m:r>
                      </m:sub>
                    </m:sSub>
                    <m:r>
                      <a:rPr lang="en-US" altLang="zh-CN" sz="2800" i="1">
                        <a:latin typeface="Cambria Math" panose="020405030504060302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zh-CN" altLang="zh-CN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zh-CN" altLang="zh-CN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800" i="1"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Arial" panose="020B0604020202020204" pitchFamily="34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sz="2800" i="1"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Arial" panose="020B0604020202020204" pitchFamily="34" charset="0"/>
                              </a:rPr>
                              <m:t>𝑢𝑝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zh-CN" altLang="zh-CN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800" i="1"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Arial" panose="020B0604020202020204" pitchFamily="34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sz="2800" i="1"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Arial" panose="020B0604020202020204" pitchFamily="34" charset="0"/>
                              </a:rPr>
                              <m:t>𝑢𝑝</m:t>
                            </m:r>
                          </m:sub>
                        </m:sSub>
                        <m:r>
                          <a:rPr lang="en-US" altLang="zh-CN" sz="2800" i="1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Arial" panose="020B0604020202020204" pitchFamily="34" charset="0"/>
                          </a:rPr>
                          <m:t>+</m:t>
                        </m:r>
                        <m:sSub>
                          <m:sSubPr>
                            <m:ctrlPr>
                              <a:rPr lang="zh-CN" altLang="zh-CN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sz="2800" i="1"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Arial" panose="020B0604020202020204" pitchFamily="34" charset="0"/>
                              </a:rPr>
                              <m:t>𝑇</m:t>
                            </m:r>
                          </m:e>
                          <m:sub>
                            <m:r>
                              <a:rPr lang="en-US" altLang="zh-CN" sz="2800" i="1">
                                <a:latin typeface="Cambria Math" panose="02040503050406030204" pitchFamily="18" charset="0"/>
                                <a:ea typeface="宋体" panose="02010600030101010101" pitchFamily="2" charset="-122"/>
                                <a:cs typeface="Arial" panose="020B0604020202020204" pitchFamily="34" charset="0"/>
                              </a:rPr>
                              <m:t>𝑑𝑜𝑤𝑛</m:t>
                            </m:r>
                          </m:sub>
                        </m:sSub>
                      </m:den>
                    </m:f>
                  </m:oMath>
                </a14:m>
                <a:r>
                  <a:rPr lang="zh-CN" altLang="en-US" sz="2800" dirty="0" smtClean="0"/>
                  <a:t>（</a:t>
                </a:r>
                <a:r>
                  <a:rPr lang="en-US" altLang="zh-CN" sz="2800" dirty="0" smtClean="0"/>
                  <a:t>6.1</a:t>
                </a:r>
                <a:r>
                  <a:rPr lang="zh-CN" altLang="en-US" sz="2800" dirty="0" smtClean="0"/>
                  <a:t>）</a:t>
                </a:r>
                <a:endParaRPr lang="zh-CN" altLang="en-US" sz="2800" dirty="0"/>
              </a:p>
              <a:p>
                <a:pPr lvl="1"/>
                <a:r>
                  <a:rPr lang="zh-CN" altLang="en-US" sz="2800" dirty="0" smtClean="0"/>
                  <a:t>其</a:t>
                </a:r>
                <a:r>
                  <a:rPr lang="zh-CN" altLang="en-US" sz="2800" dirty="0"/>
                  <a:t>中</a:t>
                </a:r>
                <a:r>
                  <a:rPr lang="zh-CN" altLang="en-US" sz="2800" dirty="0" smtClean="0"/>
                  <a:t>，</a:t>
                </a:r>
                <a:endParaRPr lang="en-US" altLang="zh-CN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913774" y="1757492"/>
                <a:ext cx="10612818" cy="4033707"/>
              </a:xfrm>
              <a:blipFill rotWithShape="0">
                <a:blip r:embed="rId2"/>
                <a:stretch>
                  <a:fillRect l="-1608" t="-1662" r="-10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2724852" y="4747465"/>
                <a:ext cx="1487715" cy="7630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𝑢𝑝</m:t>
                          </m:r>
                        </m:sub>
                      </m:sSub>
                      <m:r>
                        <a:rPr lang="zh-CN" altLang="en-US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zh-CN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𝑢𝑖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4852" y="4747465"/>
                <a:ext cx="1487715" cy="763094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4585794" y="4747465"/>
                <a:ext cx="1732526" cy="7630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zh-CN" altLang="en-US" i="1">
                              <a:latin typeface="Cambria Math" panose="02040503050406030204" pitchFamily="18" charset="0"/>
                            </a:rPr>
                            <m:t>𝑑𝑜𝑤𝑛</m:t>
                          </m:r>
                        </m:sub>
                      </m:sSub>
                      <m:r>
                        <a:rPr lang="zh-CN" altLang="en-US" i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zh-CN" alt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zh-CN" alt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sub>
                              <m:r>
                                <a:rPr lang="zh-CN" altLang="en-US" i="1">
                                  <a:latin typeface="Cambria Math" panose="02040503050406030204" pitchFamily="18" charset="0"/>
                                </a:rPr>
                                <m:t>𝑑𝑖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5794" y="4747465"/>
                <a:ext cx="1732526" cy="763094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696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可靠性与可用性的区别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913774" y="1757492"/>
                <a:ext cx="10612818" cy="4033707"/>
              </a:xfrm>
            </p:spPr>
            <p:txBody>
              <a:bodyPr>
                <a:noAutofit/>
              </a:bodyPr>
              <a:lstStyle/>
              <a:p>
                <a:r>
                  <a:rPr lang="zh-CN" altLang="en-US" sz="3600" dirty="0" smtClean="0"/>
                  <a:t>如</a:t>
                </a:r>
                <a:r>
                  <a:rPr lang="zh-CN" altLang="en-US" sz="3600" dirty="0"/>
                  <a:t>果引入系统平均无故障时间</a:t>
                </a:r>
                <a:r>
                  <a:rPr lang="en-US" altLang="zh-CN" sz="3600" dirty="0"/>
                  <a:t>MTTF</a:t>
                </a:r>
                <a:r>
                  <a:rPr lang="zh-CN" altLang="en-US" sz="3600" dirty="0"/>
                  <a:t>和平均维修时间</a:t>
                </a:r>
                <a:r>
                  <a:rPr lang="en-US" altLang="zh-CN" sz="3600" dirty="0"/>
                  <a:t>MTTR</a:t>
                </a:r>
                <a:r>
                  <a:rPr lang="zh-CN" altLang="en-US" sz="3600" dirty="0"/>
                  <a:t>的概念，则（</a:t>
                </a:r>
                <a:r>
                  <a:rPr lang="en-US" altLang="zh-CN" sz="3600" dirty="0"/>
                  <a:t>6.1</a:t>
                </a:r>
                <a:r>
                  <a:rPr lang="zh-CN" altLang="en-US" sz="3600" dirty="0"/>
                  <a:t>）式可变成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sz="2800" i="1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altLang="zh-CN" sz="2800" i="1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Arial" panose="020B0604020202020204" pitchFamily="34" charset="0"/>
                          </a:rPr>
                          <m:t>𝑠𝑠</m:t>
                        </m:r>
                      </m:sub>
                    </m:sSub>
                    <m:r>
                      <a:rPr lang="en-US" altLang="zh-CN" sz="2800" i="1">
                        <a:latin typeface="Cambria Math" panose="020405030504060302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zh-CN" altLang="zh-CN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 i="1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Arial" panose="020B0604020202020204" pitchFamily="34" charset="0"/>
                          </a:rPr>
                          <m:t>𝑀𝑇𝑇𝐹</m:t>
                        </m:r>
                      </m:num>
                      <m:den>
                        <m:r>
                          <a:rPr lang="en-US" altLang="zh-CN" sz="2800" i="1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Arial" panose="020B0604020202020204" pitchFamily="34" charset="0"/>
                          </a:rPr>
                          <m:t>𝑀𝑇𝑇𝐹</m:t>
                        </m:r>
                        <m:r>
                          <a:rPr lang="en-US" altLang="zh-CN" sz="2800" i="1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altLang="zh-CN" sz="2800" i="1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Arial" panose="020B0604020202020204" pitchFamily="34" charset="0"/>
                          </a:rPr>
                          <m:t>𝑀𝑇𝑇𝑅</m:t>
                        </m:r>
                      </m:den>
                    </m:f>
                  </m:oMath>
                </a14:m>
                <a:r>
                  <a:rPr lang="zh-CN" altLang="en-US" sz="2800" dirty="0" smtClean="0"/>
                  <a:t>（</a:t>
                </a:r>
                <a:r>
                  <a:rPr lang="en-US" altLang="zh-CN" sz="2800" dirty="0"/>
                  <a:t>6.2</a:t>
                </a:r>
                <a:r>
                  <a:rPr lang="zh-CN" altLang="en-US" sz="2800" dirty="0" smtClean="0"/>
                  <a:t>）</a:t>
                </a:r>
                <a:endParaRPr lang="en-US" altLang="zh-CN" sz="2800" dirty="0" smtClean="0"/>
              </a:p>
              <a:p>
                <a:endParaRPr lang="zh-CN" altLang="en-US" sz="3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913774" y="1757492"/>
                <a:ext cx="10612818" cy="4033707"/>
              </a:xfrm>
              <a:blipFill rotWithShape="0">
                <a:blip r:embed="rId2"/>
                <a:stretch>
                  <a:fillRect l="-1608" t="-1662" r="-34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46815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可靠性与可用性的区别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sz="quarter" idx="13"/>
              </p:nvPr>
            </p:nvSpPr>
            <p:spPr>
              <a:xfrm>
                <a:off x="913774" y="1757492"/>
                <a:ext cx="10612818" cy="4033707"/>
              </a:xfrm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Arial" panose="020B0604020202020204" pitchFamily="34" charset="0"/>
                          </a:rPr>
                          <m:t>𝐴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Arial" panose="020B0604020202020204" pitchFamily="34" charset="0"/>
                          </a:rPr>
                          <m:t>𝑠𝑠</m:t>
                        </m:r>
                      </m:sub>
                    </m:sSub>
                    <m:r>
                      <a:rPr lang="en-US" altLang="zh-CN" i="1">
                        <a:latin typeface="Cambria Math" panose="020405030504060302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zh-CN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i="1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Arial" panose="020B0604020202020204" pitchFamily="34" charset="0"/>
                          </a:rPr>
                          <m:t>𝑀𝑇𝑇𝐹</m:t>
                        </m:r>
                      </m:num>
                      <m:den>
                        <m:r>
                          <a:rPr lang="en-US" altLang="zh-CN" i="1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Arial" panose="020B0604020202020204" pitchFamily="34" charset="0"/>
                          </a:rPr>
                          <m:t>𝑀𝑇𝑇𝐹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Arial" panose="020B0604020202020204" pitchFamily="34" charset="0"/>
                          </a:rPr>
                          <m:t>+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  <a:ea typeface="宋体" panose="02010600030101010101" pitchFamily="2" charset="-122"/>
                            <a:cs typeface="Arial" panose="020B0604020202020204" pitchFamily="34" charset="0"/>
                          </a:rPr>
                          <m:t>𝑀𝑇𝑇𝑅</m:t>
                        </m:r>
                      </m:den>
                    </m:f>
                  </m:oMath>
                </a14:m>
                <a:endParaRPr lang="en-US" altLang="zh-CN" dirty="0" smtClean="0"/>
              </a:p>
              <a:p>
                <a:pPr lvl="1"/>
                <a:r>
                  <a:rPr lang="zh-CN" altLang="en-US" dirty="0" smtClean="0"/>
                  <a:t>平</a:t>
                </a:r>
                <a:r>
                  <a:rPr lang="zh-CN" altLang="en-US" dirty="0"/>
                  <a:t>均维修时间</a:t>
                </a:r>
                <a:r>
                  <a:rPr lang="en-US" altLang="zh-CN" dirty="0"/>
                  <a:t>MFFR</a:t>
                </a:r>
                <a:r>
                  <a:rPr lang="zh-CN" altLang="en-US" dirty="0"/>
                  <a:t>是修复一个故障平均需要用的时间，它取决于维护人员的技术水平和对系统的熟悉程度，也和系统的可维护性有重要关系</a:t>
                </a:r>
                <a:r>
                  <a:rPr lang="zh-CN" altLang="en-US" dirty="0" smtClean="0"/>
                  <a:t>。</a:t>
                </a:r>
                <a:endParaRPr lang="en-US" altLang="zh-CN" dirty="0" smtClean="0"/>
              </a:p>
              <a:p>
                <a:endParaRPr lang="zh-CN" altLang="en-US" sz="36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3"/>
              </p:nvPr>
            </p:nvSpPr>
            <p:spPr>
              <a:xfrm>
                <a:off x="913774" y="1757492"/>
                <a:ext cx="10612818" cy="4033707"/>
              </a:xfrm>
              <a:blipFill rotWithShape="0">
                <a:blip r:embed="rId2"/>
                <a:stretch>
                  <a:fillRect r="-40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9973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681</TotalTime>
  <Words>1111</Words>
  <Application>Microsoft Office PowerPoint</Application>
  <PresentationFormat>Widescreen</PresentationFormat>
  <Paragraphs>69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黑体</vt:lpstr>
      <vt:lpstr>宋体</vt:lpstr>
      <vt:lpstr>Arial</vt:lpstr>
      <vt:lpstr>Calibri</vt:lpstr>
      <vt:lpstr>Cambria Math</vt:lpstr>
      <vt:lpstr>Droplet</vt:lpstr>
      <vt:lpstr>软件工程</vt:lpstr>
      <vt:lpstr>实现</vt:lpstr>
      <vt:lpstr>知识点九：软件可靠性</vt:lpstr>
      <vt:lpstr>软件可靠性定义</vt:lpstr>
      <vt:lpstr>软件可用性定义</vt:lpstr>
      <vt:lpstr>可靠性与可用性的区别</vt:lpstr>
      <vt:lpstr>可靠性与可用性的区别</vt:lpstr>
      <vt:lpstr>可靠性与可用性的区别</vt:lpstr>
      <vt:lpstr>可靠性与可用性的区别</vt:lpstr>
      <vt:lpstr>可靠性与可用性的区别</vt:lpstr>
      <vt:lpstr>估算平均无故障时间的方法</vt:lpstr>
      <vt:lpstr>估算平均无故障时间的方法</vt:lpstr>
      <vt:lpstr>估算平均无故障时间的方法</vt:lpstr>
      <vt:lpstr>估算平均无故障时间的方法</vt:lpstr>
      <vt:lpstr>估算平均无故障时间的方法</vt:lpstr>
      <vt:lpstr>估算平均无故障时间的方法</vt:lpstr>
      <vt:lpstr>估算平均无故障时间的方法</vt:lpstr>
      <vt:lpstr>估算平均无故障时间的方法</vt:lpstr>
      <vt:lpstr>小结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软件工程</dc:title>
  <dc:creator>family</dc:creator>
  <cp:lastModifiedBy>family</cp:lastModifiedBy>
  <cp:revision>165</cp:revision>
  <dcterms:created xsi:type="dcterms:W3CDTF">2017-07-27T06:26:01Z</dcterms:created>
  <dcterms:modified xsi:type="dcterms:W3CDTF">2017-08-10T03:08:02Z</dcterms:modified>
</cp:coreProperties>
</file>