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1" r:id="rId1"/>
  </p:sldMasterIdLst>
  <p:sldIdLst>
    <p:sldId id="256" r:id="rId2"/>
    <p:sldId id="258" r:id="rId3"/>
    <p:sldId id="263" r:id="rId4"/>
    <p:sldId id="257" r:id="rId5"/>
    <p:sldId id="288" r:id="rId6"/>
    <p:sldId id="289" r:id="rId7"/>
    <p:sldId id="290" r:id="rId8"/>
    <p:sldId id="291" r:id="rId9"/>
    <p:sldId id="292" r:id="rId10"/>
    <p:sldId id="293" r:id="rId11"/>
    <p:sldId id="294" r:id="rId12"/>
    <p:sldId id="295" r:id="rId13"/>
    <p:sldId id="296" r:id="rId14"/>
    <p:sldId id="297" r:id="rId15"/>
    <p:sldId id="298" r:id="rId16"/>
    <p:sldId id="299" r:id="rId17"/>
    <p:sldId id="300" r:id="rId18"/>
    <p:sldId id="301" r:id="rId19"/>
    <p:sldId id="272" r:id="rId2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62" autoAdjust="0"/>
    <p:restoredTop sz="94660"/>
  </p:normalViewPr>
  <p:slideViewPr>
    <p:cSldViewPr snapToGrid="0">
      <p:cViewPr varScale="1">
        <p:scale>
          <a:sx n="74" d="100"/>
          <a:sy n="74" d="100"/>
        </p:scale>
        <p:origin x="5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ltLang="zh-CN"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smtClean="0"/>
              <a:t>Click to edit Master subtitle style</a:t>
            </a:r>
            <a:endParaRPr lang="en-US" dirty="0"/>
          </a:p>
        </p:txBody>
      </p:sp>
      <p:sp>
        <p:nvSpPr>
          <p:cNvPr id="4" name="Date Placeholder 3"/>
          <p:cNvSpPr>
            <a:spLocks noGrp="1"/>
          </p:cNvSpPr>
          <p:nvPr>
            <p:ph type="dt" sz="half" idx="10"/>
          </p:nvPr>
        </p:nvSpPr>
        <p:spPr/>
        <p:txBody>
          <a:bodyPr/>
          <a:lstStyle/>
          <a:p>
            <a:fld id="{D28D51CF-EA96-44EF-98B3-9718BD91E1B4}" type="datetimeFigureOut">
              <a:rPr lang="zh-CN" altLang="en-US" smtClean="0"/>
              <a:t>2017/8/10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2671340945"/>
      </p:ext>
    </p:extLst>
  </p:cSld>
  <p:clrMapOvr>
    <a:masterClrMapping/>
  </p:clrMapOvr>
  <p:timing>
    <p:tnLst>
      <p:par>
        <p:cTn id="1" dur="indefinite" restart="never" nodeType="tmRoot"/>
      </p:par>
    </p:tnLst>
  </p:timing>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ltLang="zh-CN"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D28D51CF-EA96-44EF-98B3-9718BD91E1B4}" type="datetimeFigureOut">
              <a:rPr lang="zh-CN" altLang="en-US" smtClean="0"/>
              <a:t>2017/8/10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96641909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ltLang="zh-CN"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D28D51CF-EA96-44EF-98B3-9718BD91E1B4}" type="datetimeFigureOut">
              <a:rPr lang="zh-CN" altLang="en-US" smtClean="0"/>
              <a:t>2017/8/10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365417523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ltLang="zh-CN"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D28D51CF-EA96-44EF-98B3-9718BD91E1B4}" type="datetimeFigureOut">
              <a:rPr lang="zh-CN" altLang="en-US" smtClean="0"/>
              <a:t>2017/8/10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2BFCF60-A0D8-4348-BD45-6E3D5ABF4C6F}" type="slidenum">
              <a:rPr lang="zh-CN" altLang="en-US" smtClean="0"/>
              <a:t>‹#›</a:t>
            </a:fld>
            <a:endParaRPr lang="zh-CN" alt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74701631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ltLang="zh-CN"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D28D51CF-EA96-44EF-98B3-9718BD91E1B4}" type="datetimeFigureOut">
              <a:rPr lang="zh-CN" altLang="en-US" smtClean="0"/>
              <a:t>2017/8/10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136224587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ltLang="zh-CN"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3" name="Date Placeholder 2"/>
          <p:cNvSpPr>
            <a:spLocks noGrp="1"/>
          </p:cNvSpPr>
          <p:nvPr>
            <p:ph type="dt" sz="half" idx="10"/>
          </p:nvPr>
        </p:nvSpPr>
        <p:spPr/>
        <p:txBody>
          <a:bodyPr/>
          <a:lstStyle/>
          <a:p>
            <a:fld id="{D28D51CF-EA96-44EF-98B3-9718BD91E1B4}" type="datetimeFigureOut">
              <a:rPr lang="zh-CN" altLang="en-US" smtClean="0"/>
              <a:t>2017/8/10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42045104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ltLang="zh-CN"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ltLang="zh-CN"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ltLang="zh-CN"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ltLang="zh-CN"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3" name="Date Placeholder 2"/>
          <p:cNvSpPr>
            <a:spLocks noGrp="1"/>
          </p:cNvSpPr>
          <p:nvPr>
            <p:ph type="dt" sz="half" idx="10"/>
          </p:nvPr>
        </p:nvSpPr>
        <p:spPr/>
        <p:txBody>
          <a:bodyPr/>
          <a:lstStyle/>
          <a:p>
            <a:fld id="{D28D51CF-EA96-44EF-98B3-9718BD91E1B4}" type="datetimeFigureOut">
              <a:rPr lang="zh-CN" altLang="en-US" smtClean="0"/>
              <a:t>2017/8/10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10091831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ltLang="zh-CN"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4" name="Date Placeholder 3"/>
          <p:cNvSpPr>
            <a:spLocks noGrp="1"/>
          </p:cNvSpPr>
          <p:nvPr>
            <p:ph type="dt" sz="half" idx="10"/>
          </p:nvPr>
        </p:nvSpPr>
        <p:spPr/>
        <p:txBody>
          <a:bodyPr/>
          <a:lstStyle/>
          <a:p>
            <a:fld id="{D28D51CF-EA96-44EF-98B3-9718BD91E1B4}" type="datetimeFigureOut">
              <a:rPr lang="zh-CN" altLang="en-US" smtClean="0"/>
              <a:t>2017/8/10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27788640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ltLang="zh-CN"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4" name="Date Placeholder 3"/>
          <p:cNvSpPr>
            <a:spLocks noGrp="1"/>
          </p:cNvSpPr>
          <p:nvPr>
            <p:ph type="dt" sz="half" idx="10"/>
          </p:nvPr>
        </p:nvSpPr>
        <p:spPr/>
        <p:txBody>
          <a:bodyPr/>
          <a:lstStyle/>
          <a:p>
            <a:fld id="{D28D51CF-EA96-44EF-98B3-9718BD91E1B4}" type="datetimeFigureOut">
              <a:rPr lang="zh-CN" altLang="en-US" smtClean="0"/>
              <a:t>2017/8/10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3756159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ltLang="zh-CN" smtClean="0"/>
              <a:t>Click to edit Master title style</a:t>
            </a:r>
            <a:endParaRPr lang="en-US" dirty="0"/>
          </a:p>
        </p:txBody>
      </p:sp>
      <p:sp>
        <p:nvSpPr>
          <p:cNvPr id="12" name="Content Placeholder 2"/>
          <p:cNvSpPr>
            <a:spLocks noGrp="1"/>
          </p:cNvSpPr>
          <p:nvPr>
            <p:ph sz="quarter" idx="13"/>
          </p:nvPr>
        </p:nvSpPr>
        <p:spPr>
          <a:xfrm>
            <a:off x="913774" y="1757492"/>
            <a:ext cx="10363826" cy="4033707"/>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4" name="Date Placeholder 3"/>
          <p:cNvSpPr>
            <a:spLocks noGrp="1"/>
          </p:cNvSpPr>
          <p:nvPr>
            <p:ph type="dt" sz="half" idx="10"/>
          </p:nvPr>
        </p:nvSpPr>
        <p:spPr/>
        <p:txBody>
          <a:bodyPr/>
          <a:lstStyle/>
          <a:p>
            <a:fld id="{D28D51CF-EA96-44EF-98B3-9718BD91E1B4}" type="datetimeFigureOut">
              <a:rPr lang="zh-CN" altLang="en-US" smtClean="0"/>
              <a:t>2017/8/10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216471146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ltLang="zh-CN"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smtClean="0"/>
              <a:t>Click to edit Master text styles</a:t>
            </a:r>
          </a:p>
        </p:txBody>
      </p:sp>
      <p:sp>
        <p:nvSpPr>
          <p:cNvPr id="4" name="Date Placeholder 3"/>
          <p:cNvSpPr>
            <a:spLocks noGrp="1"/>
          </p:cNvSpPr>
          <p:nvPr>
            <p:ph type="dt" sz="half" idx="10"/>
          </p:nvPr>
        </p:nvSpPr>
        <p:spPr/>
        <p:txBody>
          <a:bodyPr/>
          <a:lstStyle/>
          <a:p>
            <a:fld id="{D28D51CF-EA96-44EF-98B3-9718BD91E1B4}" type="datetimeFigureOut">
              <a:rPr lang="zh-CN" altLang="en-US" smtClean="0"/>
              <a:t>2017/8/10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368053344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453417"/>
            <a:ext cx="10364451" cy="1019783"/>
          </a:xfrm>
        </p:spPr>
        <p:txBody>
          <a:bodyPr/>
          <a:lstStyle/>
          <a:p>
            <a:r>
              <a:rPr lang="en-US" altLang="zh-CN" smtClean="0"/>
              <a:t>Click to edit Master title style</a:t>
            </a:r>
            <a:endParaRPr lang="en-US" dirty="0"/>
          </a:p>
        </p:txBody>
      </p:sp>
      <p:sp>
        <p:nvSpPr>
          <p:cNvPr id="12" name="Content Placeholder 2"/>
          <p:cNvSpPr>
            <a:spLocks noGrp="1"/>
          </p:cNvSpPr>
          <p:nvPr>
            <p:ph sz="quarter" idx="13"/>
          </p:nvPr>
        </p:nvSpPr>
        <p:spPr>
          <a:xfrm>
            <a:off x="913774" y="1689100"/>
            <a:ext cx="5106026" cy="4102099"/>
          </a:xfrm>
        </p:spPr>
        <p:txBody>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endParaRPr lang="en-US" dirty="0"/>
          </a:p>
        </p:txBody>
      </p:sp>
      <p:sp>
        <p:nvSpPr>
          <p:cNvPr id="13" name="Content Placeholder 3"/>
          <p:cNvSpPr>
            <a:spLocks noGrp="1"/>
          </p:cNvSpPr>
          <p:nvPr>
            <p:ph sz="quarter" idx="14"/>
          </p:nvPr>
        </p:nvSpPr>
        <p:spPr>
          <a:xfrm>
            <a:off x="6172200" y="1689100"/>
            <a:ext cx="5105400" cy="4102099"/>
          </a:xfrm>
        </p:spPr>
        <p:txBody>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endParaRPr lang="en-US" dirty="0"/>
          </a:p>
        </p:txBody>
      </p:sp>
      <p:sp>
        <p:nvSpPr>
          <p:cNvPr id="5" name="Date Placeholder 4"/>
          <p:cNvSpPr>
            <a:spLocks noGrp="1"/>
          </p:cNvSpPr>
          <p:nvPr>
            <p:ph type="dt" sz="half" idx="10"/>
          </p:nvPr>
        </p:nvSpPr>
        <p:spPr/>
        <p:txBody>
          <a:bodyPr/>
          <a:lstStyle/>
          <a:p>
            <a:fld id="{D28D51CF-EA96-44EF-98B3-9718BD91E1B4}" type="datetimeFigureOut">
              <a:rPr lang="zh-CN" altLang="en-US" smtClean="0"/>
              <a:t>2017/8/10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197405617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428017"/>
            <a:ext cx="10364451" cy="1142901"/>
          </a:xfrm>
        </p:spPr>
        <p:txBody>
          <a:bodyPr/>
          <a:lstStyle/>
          <a:p>
            <a:r>
              <a:rPr lang="en-US" altLang="zh-CN" dirty="0" smtClean="0"/>
              <a:t>Click to edit Master title style</a:t>
            </a:r>
            <a:endParaRPr lang="en-US" dirty="0"/>
          </a:p>
        </p:txBody>
      </p:sp>
      <p:sp>
        <p:nvSpPr>
          <p:cNvPr id="3" name="Text Placeholder 2"/>
          <p:cNvSpPr>
            <a:spLocks noGrp="1"/>
          </p:cNvSpPr>
          <p:nvPr>
            <p:ph type="body" idx="1"/>
          </p:nvPr>
        </p:nvSpPr>
        <p:spPr>
          <a:xfrm>
            <a:off x="1146327" y="1687142"/>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dirty="0" smtClean="0"/>
              <a:t>Click to edit Master text styles</a:t>
            </a:r>
          </a:p>
        </p:txBody>
      </p:sp>
      <p:sp>
        <p:nvSpPr>
          <p:cNvPr id="12" name="Content Placeholder 3"/>
          <p:cNvSpPr>
            <a:spLocks noGrp="1"/>
          </p:cNvSpPr>
          <p:nvPr>
            <p:ph sz="quarter" idx="13"/>
          </p:nvPr>
        </p:nvSpPr>
        <p:spPr>
          <a:xfrm>
            <a:off x="989973" y="2533488"/>
            <a:ext cx="5106027" cy="2740187"/>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5" name="Text Placeholder 4"/>
          <p:cNvSpPr>
            <a:spLocks noGrp="1"/>
          </p:cNvSpPr>
          <p:nvPr>
            <p:ph type="body" sz="quarter" idx="3"/>
          </p:nvPr>
        </p:nvSpPr>
        <p:spPr>
          <a:xfrm>
            <a:off x="6283998" y="1687142"/>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dirty="0" smtClean="0"/>
              <a:t>Click to edit Master text styles</a:t>
            </a:r>
          </a:p>
        </p:txBody>
      </p:sp>
      <p:sp>
        <p:nvSpPr>
          <p:cNvPr id="13" name="Content Placeholder 5"/>
          <p:cNvSpPr>
            <a:spLocks noGrp="1"/>
          </p:cNvSpPr>
          <p:nvPr>
            <p:ph sz="quarter" idx="14"/>
          </p:nvPr>
        </p:nvSpPr>
        <p:spPr>
          <a:xfrm>
            <a:off x="6172199" y="2536500"/>
            <a:ext cx="5105401" cy="2740187"/>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7" name="Date Placeholder 6"/>
          <p:cNvSpPr>
            <a:spLocks noGrp="1"/>
          </p:cNvSpPr>
          <p:nvPr>
            <p:ph type="dt" sz="half" idx="10"/>
          </p:nvPr>
        </p:nvSpPr>
        <p:spPr/>
        <p:txBody>
          <a:bodyPr/>
          <a:lstStyle/>
          <a:p>
            <a:fld id="{D28D51CF-EA96-44EF-98B3-9718BD91E1B4}" type="datetimeFigureOut">
              <a:rPr lang="zh-CN" altLang="en-US" smtClean="0"/>
              <a:t>2017/8/10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283357491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18517"/>
            <a:ext cx="10364451" cy="968983"/>
          </a:xfrm>
        </p:spPr>
        <p:txBody>
          <a:bodyPr/>
          <a:lstStyle/>
          <a:p>
            <a:r>
              <a:rPr lang="en-US" altLang="zh-CN" smtClean="0"/>
              <a:t>Click to edit Master title style</a:t>
            </a:r>
            <a:endParaRPr lang="en-US" dirty="0"/>
          </a:p>
        </p:txBody>
      </p:sp>
      <p:sp>
        <p:nvSpPr>
          <p:cNvPr id="3" name="Date Placeholder 2"/>
          <p:cNvSpPr>
            <a:spLocks noGrp="1"/>
          </p:cNvSpPr>
          <p:nvPr>
            <p:ph type="dt" sz="half" idx="10"/>
          </p:nvPr>
        </p:nvSpPr>
        <p:spPr/>
        <p:txBody>
          <a:bodyPr/>
          <a:lstStyle/>
          <a:p>
            <a:fld id="{D28D51CF-EA96-44EF-98B3-9718BD91E1B4}" type="datetimeFigureOut">
              <a:rPr lang="zh-CN" altLang="en-US" smtClean="0"/>
              <a:t>2017/8/10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212221645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D28D51CF-EA96-44EF-98B3-9718BD91E1B4}" type="datetimeFigureOut">
              <a:rPr lang="zh-CN" altLang="en-US" smtClean="0"/>
              <a:t>2017/8/10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121759746"/>
      </p:ext>
    </p:extLst>
  </p:cSld>
  <p:clrMapOvr>
    <a:masterClrMapping/>
  </p:clrMapOvr>
  <p:timing>
    <p:tnLst>
      <p:par>
        <p:cTn id="1" dur="indefinite" restart="never" nodeType="tmRoot"/>
      </p:par>
    </p:tnLst>
  </p:timing>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ltLang="zh-CN"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D28D51CF-EA96-44EF-98B3-9718BD91E1B4}" type="datetimeFigureOut">
              <a:rPr lang="zh-CN" altLang="en-US" smtClean="0"/>
              <a:t>2017/8/10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2478232989"/>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ltLang="zh-CN"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D28D51CF-EA96-44EF-98B3-9718BD91E1B4}" type="datetimeFigureOut">
              <a:rPr lang="zh-CN" altLang="en-US" smtClean="0"/>
              <a:t>2017/8/10</a:t>
            </a:fld>
            <a:endParaRPr lang="zh-CN" alt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1960048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326417"/>
            <a:ext cx="10364451" cy="1138975"/>
          </a:xfrm>
          <a:prstGeom prst="rect">
            <a:avLst/>
          </a:prstGeom>
        </p:spPr>
        <p:txBody>
          <a:bodyPr vert="horz" lIns="91440" tIns="45720" rIns="91440" bIns="45720" rtlCol="0" anchor="ctr">
            <a:normAutofit/>
          </a:bodyPr>
          <a:lstStyle/>
          <a:p>
            <a:r>
              <a:rPr lang="en-US" altLang="zh-CN" dirty="0" smtClean="0"/>
              <a:t>Click to edit Master title style</a:t>
            </a:r>
            <a:endParaRPr lang="en-US" dirty="0"/>
          </a:p>
        </p:txBody>
      </p:sp>
      <p:sp>
        <p:nvSpPr>
          <p:cNvPr id="3" name="Text Placeholder 2"/>
          <p:cNvSpPr>
            <a:spLocks noGrp="1"/>
          </p:cNvSpPr>
          <p:nvPr>
            <p:ph type="body" idx="1"/>
          </p:nvPr>
        </p:nvSpPr>
        <p:spPr>
          <a:xfrm>
            <a:off x="913775" y="1757493"/>
            <a:ext cx="10364452" cy="4033708"/>
          </a:xfrm>
          <a:prstGeom prst="rect">
            <a:avLst/>
          </a:prstGeom>
        </p:spPr>
        <p:txBody>
          <a:bodyPr vert="horz" lIns="91440" tIns="45720" rIns="91440" bIns="45720" rtlCol="0">
            <a:normAutofit/>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D28D51CF-EA96-44EF-98B3-9718BD91E1B4}" type="datetimeFigureOut">
              <a:rPr lang="zh-CN" altLang="en-US" smtClean="0"/>
              <a:t>2017/8/10</a:t>
            </a:fld>
            <a:endParaRPr lang="zh-CN" alt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zh-CN" alt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2250715077"/>
      </p:ext>
    </p:extLst>
  </p:cSld>
  <p:clrMap bg1="lt1" tx1="dk1" bg2="lt2" tx2="dk2" accent1="accent1" accent2="accent2" accent3="accent3" accent4="accent4" accent5="accent5" accent6="accent6" hlink="hlink" folHlink="folHlink"/>
  <p:sldLayoutIdLst>
    <p:sldLayoutId id="2147484052" r:id="rId1"/>
    <p:sldLayoutId id="2147484053" r:id="rId2"/>
    <p:sldLayoutId id="2147484054" r:id="rId3"/>
    <p:sldLayoutId id="2147484055" r:id="rId4"/>
    <p:sldLayoutId id="2147484056" r:id="rId5"/>
    <p:sldLayoutId id="2147484057" r:id="rId6"/>
    <p:sldLayoutId id="2147484058" r:id="rId7"/>
    <p:sldLayoutId id="2147484059" r:id="rId8"/>
    <p:sldLayoutId id="2147484060" r:id="rId9"/>
    <p:sldLayoutId id="2147484061" r:id="rId10"/>
    <p:sldLayoutId id="2147484062" r:id="rId11"/>
    <p:sldLayoutId id="2147484063" r:id="rId12"/>
    <p:sldLayoutId id="2147484064" r:id="rId13"/>
    <p:sldLayoutId id="2147484065" r:id="rId14"/>
    <p:sldLayoutId id="2147484066" r:id="rId15"/>
    <p:sldLayoutId id="2147484067" r:id="rId16"/>
    <p:sldLayoutId id="2147484068" r:id="rId17"/>
  </p:sldLayoutIdLst>
  <p:timing>
    <p:tnLst>
      <p:par>
        <p:cTn id="1" dur="indefinite" restart="never" nodeType="tmRoot"/>
      </p:par>
    </p:tnLst>
  </p:timing>
  <p:txStyles>
    <p:titleStyle>
      <a:lvl1pPr algn="ctr" defTabSz="914400" rtl="0" eaLnBrk="1" latinLnBrk="0" hangingPunct="1">
        <a:lnSpc>
          <a:spcPct val="90000"/>
        </a:lnSpc>
        <a:spcBef>
          <a:spcPct val="0"/>
        </a:spcBef>
        <a:buNone/>
        <a:defRPr sz="4800" kern="1200" cap="all" baseline="0">
          <a:solidFill>
            <a:schemeClr val="tx1"/>
          </a:solidFill>
          <a:effectLst/>
          <a:latin typeface="+mj-ea"/>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4400" kern="1200" cap="all" baseline="0">
          <a:solidFill>
            <a:schemeClr val="tx1"/>
          </a:solidFill>
          <a:effectLst/>
          <a:latin typeface="+mj-ea"/>
          <a:ea typeface="+mj-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3600" kern="1200" cap="all" baseline="0">
          <a:solidFill>
            <a:schemeClr val="tx1"/>
          </a:solidFill>
          <a:effectLst/>
          <a:latin typeface="+mj-ea"/>
          <a:ea typeface="+mj-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3200" kern="1200" cap="all" baseline="0">
          <a:solidFill>
            <a:schemeClr val="tx1"/>
          </a:solidFill>
          <a:effectLst/>
          <a:latin typeface="+mj-ea"/>
          <a:ea typeface="+mj-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j-ea"/>
          <a:ea typeface="+mj-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j-ea"/>
          <a:ea typeface="+mj-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zh-CN" altLang="en-US" sz="7200" dirty="0" smtClean="0"/>
              <a:t>软件工程</a:t>
            </a:r>
            <a:endParaRPr lang="zh-CN" altLang="en-US" sz="7200" dirty="0"/>
          </a:p>
        </p:txBody>
      </p:sp>
      <p:sp>
        <p:nvSpPr>
          <p:cNvPr id="3" name="Subtitle 2"/>
          <p:cNvSpPr>
            <a:spLocks noGrp="1"/>
          </p:cNvSpPr>
          <p:nvPr>
            <p:ph type="subTitle" idx="1"/>
          </p:nvPr>
        </p:nvSpPr>
        <p:spPr/>
        <p:txBody>
          <a:bodyPr/>
          <a:lstStyle/>
          <a:p>
            <a:endParaRPr lang="zh-CN" altLang="en-US"/>
          </a:p>
        </p:txBody>
      </p:sp>
    </p:spTree>
    <p:extLst>
      <p:ext uri="{BB962C8B-B14F-4D97-AF65-F5344CB8AC3E}">
        <p14:creationId xmlns:p14="http://schemas.microsoft.com/office/powerpoint/2010/main" val="17560153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非结构化维护</a:t>
            </a:r>
            <a:endParaRPr lang="zh-CN" altLang="en-US" dirty="0"/>
          </a:p>
        </p:txBody>
      </p:sp>
      <p:sp>
        <p:nvSpPr>
          <p:cNvPr id="3" name="Content Placeholder 2"/>
          <p:cNvSpPr>
            <a:spLocks noGrp="1"/>
          </p:cNvSpPr>
          <p:nvPr>
            <p:ph sz="quarter" idx="13"/>
          </p:nvPr>
        </p:nvSpPr>
        <p:spPr/>
        <p:txBody>
          <a:bodyPr>
            <a:noAutofit/>
          </a:bodyPr>
          <a:lstStyle/>
          <a:p>
            <a:r>
              <a:rPr lang="zh-CN" altLang="en-US" dirty="0" smtClean="0"/>
              <a:t>非</a:t>
            </a:r>
            <a:r>
              <a:rPr lang="zh-CN" altLang="en-US" dirty="0"/>
              <a:t>结构化维护需要付出很大代价（浪费精力并且遭受挫折的打击），这种维护方式是没有使用良好定义的方法学开发出来的软件的必然结果。</a:t>
            </a:r>
            <a:endParaRPr lang="zh-CN" altLang="en-US" dirty="0"/>
          </a:p>
        </p:txBody>
      </p:sp>
    </p:spTree>
    <p:extLst>
      <p:ext uri="{BB962C8B-B14F-4D97-AF65-F5344CB8AC3E}">
        <p14:creationId xmlns:p14="http://schemas.microsoft.com/office/powerpoint/2010/main" val="30773337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结构化维护过程</a:t>
            </a:r>
            <a:endParaRPr lang="zh-CN" altLang="en-US" dirty="0"/>
          </a:p>
        </p:txBody>
      </p:sp>
      <p:sp>
        <p:nvSpPr>
          <p:cNvPr id="3" name="Content Placeholder 2"/>
          <p:cNvSpPr>
            <a:spLocks noGrp="1"/>
          </p:cNvSpPr>
          <p:nvPr>
            <p:ph sz="quarter" idx="13"/>
          </p:nvPr>
        </p:nvSpPr>
        <p:spPr/>
        <p:txBody>
          <a:bodyPr>
            <a:noAutofit/>
          </a:bodyPr>
          <a:lstStyle/>
          <a:p>
            <a:r>
              <a:rPr lang="zh-CN" altLang="en-US" dirty="0" smtClean="0"/>
              <a:t>维</a:t>
            </a:r>
            <a:r>
              <a:rPr lang="zh-CN" altLang="en-US" dirty="0"/>
              <a:t>护工作从评价设计文档开始，确定软件重要的结构特点、性能特点以及接口特点</a:t>
            </a:r>
            <a:r>
              <a:rPr lang="zh-CN" altLang="en-US" dirty="0" smtClean="0"/>
              <a:t>；</a:t>
            </a:r>
            <a:endParaRPr lang="en-US" altLang="zh-CN" dirty="0" smtClean="0"/>
          </a:p>
          <a:p>
            <a:r>
              <a:rPr lang="zh-CN" altLang="en-US" dirty="0" smtClean="0"/>
              <a:t>估</a:t>
            </a:r>
            <a:r>
              <a:rPr lang="zh-CN" altLang="en-US" dirty="0"/>
              <a:t>量要求的改动将带来的影响，并且计划实施途径</a:t>
            </a:r>
            <a:r>
              <a:rPr lang="zh-CN" altLang="en-US" dirty="0" smtClean="0"/>
              <a:t>。</a:t>
            </a:r>
            <a:endParaRPr lang="zh-CN" altLang="en-US" dirty="0"/>
          </a:p>
        </p:txBody>
      </p:sp>
    </p:spTree>
    <p:extLst>
      <p:ext uri="{BB962C8B-B14F-4D97-AF65-F5344CB8AC3E}">
        <p14:creationId xmlns:p14="http://schemas.microsoft.com/office/powerpoint/2010/main" val="20108788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结构化维护过程</a:t>
            </a:r>
            <a:endParaRPr lang="zh-CN" altLang="en-US" dirty="0"/>
          </a:p>
        </p:txBody>
      </p:sp>
      <p:sp>
        <p:nvSpPr>
          <p:cNvPr id="3" name="Content Placeholder 2"/>
          <p:cNvSpPr>
            <a:spLocks noGrp="1"/>
          </p:cNvSpPr>
          <p:nvPr>
            <p:ph sz="quarter" idx="13"/>
          </p:nvPr>
        </p:nvSpPr>
        <p:spPr/>
        <p:txBody>
          <a:bodyPr>
            <a:noAutofit/>
          </a:bodyPr>
          <a:lstStyle/>
          <a:p>
            <a:r>
              <a:rPr lang="zh-CN" altLang="en-US" sz="4000" dirty="0" smtClean="0"/>
              <a:t>修</a:t>
            </a:r>
            <a:r>
              <a:rPr lang="zh-CN" altLang="en-US" sz="4000" dirty="0"/>
              <a:t>改设计并且对所做的修改进行仔细复</a:t>
            </a:r>
            <a:r>
              <a:rPr lang="zh-CN" altLang="en-US" sz="4000" dirty="0" smtClean="0"/>
              <a:t>查</a:t>
            </a:r>
            <a:endParaRPr lang="en-US" altLang="zh-CN" sz="4000" dirty="0" smtClean="0"/>
          </a:p>
          <a:p>
            <a:r>
              <a:rPr lang="zh-CN" altLang="en-US" sz="4000" dirty="0" smtClean="0"/>
              <a:t>编</a:t>
            </a:r>
            <a:r>
              <a:rPr lang="zh-CN" altLang="en-US" sz="4000" dirty="0"/>
              <a:t>写相应的源程序代</a:t>
            </a:r>
            <a:r>
              <a:rPr lang="zh-CN" altLang="en-US" sz="4000" dirty="0" smtClean="0"/>
              <a:t>码</a:t>
            </a:r>
            <a:endParaRPr lang="en-US" altLang="zh-CN" sz="4000" dirty="0" smtClean="0"/>
          </a:p>
          <a:p>
            <a:r>
              <a:rPr lang="zh-CN" altLang="en-US" sz="4000" dirty="0" smtClean="0"/>
              <a:t>使</a:t>
            </a:r>
            <a:r>
              <a:rPr lang="zh-CN" altLang="en-US" sz="4000" dirty="0"/>
              <a:t>用在测试说明书中包含的信息进行回归测</a:t>
            </a:r>
            <a:r>
              <a:rPr lang="zh-CN" altLang="en-US" sz="4000" dirty="0" smtClean="0"/>
              <a:t>试</a:t>
            </a:r>
            <a:endParaRPr lang="en-US" altLang="zh-CN" sz="4000" dirty="0" smtClean="0"/>
          </a:p>
          <a:p>
            <a:r>
              <a:rPr lang="zh-CN" altLang="en-US" sz="4000" dirty="0" smtClean="0"/>
              <a:t>把</a:t>
            </a:r>
            <a:r>
              <a:rPr lang="zh-CN" altLang="en-US" sz="4000" dirty="0"/>
              <a:t>修改后的软件再次交付使</a:t>
            </a:r>
            <a:r>
              <a:rPr lang="zh-CN" altLang="en-US" sz="4000" dirty="0" smtClean="0"/>
              <a:t>用</a:t>
            </a:r>
            <a:endParaRPr lang="zh-CN" altLang="en-US" sz="4000" dirty="0"/>
          </a:p>
        </p:txBody>
      </p:sp>
    </p:spTree>
    <p:extLst>
      <p:ext uri="{BB962C8B-B14F-4D97-AF65-F5344CB8AC3E}">
        <p14:creationId xmlns:p14="http://schemas.microsoft.com/office/powerpoint/2010/main" val="9040759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维护代价昂贵</a:t>
            </a:r>
            <a:endParaRPr lang="zh-CN" altLang="en-US" dirty="0"/>
          </a:p>
        </p:txBody>
      </p:sp>
      <p:sp>
        <p:nvSpPr>
          <p:cNvPr id="3" name="Content Placeholder 2"/>
          <p:cNvSpPr>
            <a:spLocks noGrp="1"/>
          </p:cNvSpPr>
          <p:nvPr>
            <p:ph sz="quarter" idx="13"/>
          </p:nvPr>
        </p:nvSpPr>
        <p:spPr/>
        <p:txBody>
          <a:bodyPr>
            <a:noAutofit/>
          </a:bodyPr>
          <a:lstStyle/>
          <a:p>
            <a:r>
              <a:rPr lang="zh-CN" altLang="en-US" sz="4000" dirty="0"/>
              <a:t>软件维护的费用稳步上升，</a:t>
            </a:r>
            <a:r>
              <a:rPr lang="en-US" altLang="zh-CN" sz="4000" dirty="0"/>
              <a:t>1970</a:t>
            </a:r>
            <a:r>
              <a:rPr lang="zh-CN" altLang="en-US" sz="4000" dirty="0"/>
              <a:t>年用于维护已有软件的费用只占软件总预算的</a:t>
            </a:r>
            <a:r>
              <a:rPr lang="en-US" altLang="zh-CN" sz="4000" dirty="0"/>
              <a:t>35%-40%</a:t>
            </a:r>
            <a:r>
              <a:rPr lang="zh-CN" altLang="en-US" sz="4000" dirty="0"/>
              <a:t>，</a:t>
            </a:r>
            <a:r>
              <a:rPr lang="en-US" altLang="zh-CN" sz="4000" dirty="0"/>
              <a:t>1980</a:t>
            </a:r>
            <a:r>
              <a:rPr lang="zh-CN" altLang="en-US" sz="4000" dirty="0"/>
              <a:t>年上升为</a:t>
            </a:r>
            <a:r>
              <a:rPr lang="en-US" altLang="zh-CN" sz="4000" dirty="0"/>
              <a:t>40%-60%</a:t>
            </a:r>
            <a:r>
              <a:rPr lang="zh-CN" altLang="en-US" sz="4000" dirty="0"/>
              <a:t>，</a:t>
            </a:r>
            <a:r>
              <a:rPr lang="en-US" altLang="zh-CN" sz="4000" dirty="0"/>
              <a:t>1990</a:t>
            </a:r>
            <a:r>
              <a:rPr lang="zh-CN" altLang="en-US" sz="4000" dirty="0"/>
              <a:t>年上升为</a:t>
            </a:r>
            <a:r>
              <a:rPr lang="en-US" altLang="zh-CN" sz="4000" dirty="0"/>
              <a:t>70%-80%</a:t>
            </a:r>
            <a:r>
              <a:rPr lang="zh-CN" altLang="en-US" sz="4000" dirty="0" smtClean="0"/>
              <a:t>。</a:t>
            </a:r>
            <a:endParaRPr lang="en-US" altLang="zh-CN" sz="4000" dirty="0" smtClean="0"/>
          </a:p>
        </p:txBody>
      </p:sp>
    </p:spTree>
    <p:extLst>
      <p:ext uri="{BB962C8B-B14F-4D97-AF65-F5344CB8AC3E}">
        <p14:creationId xmlns:p14="http://schemas.microsoft.com/office/powerpoint/2010/main" val="42642224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维护代价昂贵</a:t>
            </a:r>
            <a:endParaRPr lang="zh-CN" altLang="en-US" dirty="0"/>
          </a:p>
        </p:txBody>
      </p:sp>
      <p:sp>
        <p:nvSpPr>
          <p:cNvPr id="3" name="Content Placeholder 2"/>
          <p:cNvSpPr>
            <a:spLocks noGrp="1"/>
          </p:cNvSpPr>
          <p:nvPr>
            <p:ph sz="quarter" idx="13"/>
          </p:nvPr>
        </p:nvSpPr>
        <p:spPr/>
        <p:txBody>
          <a:bodyPr>
            <a:noAutofit/>
          </a:bodyPr>
          <a:lstStyle/>
          <a:p>
            <a:r>
              <a:rPr lang="zh-CN" altLang="en-US" sz="4000" dirty="0" smtClean="0"/>
              <a:t>维</a:t>
            </a:r>
            <a:r>
              <a:rPr lang="zh-CN" altLang="en-US" sz="4000" dirty="0"/>
              <a:t>护费用只不过是软件维护的最明显的代价，其他一些现在还不明显的代价将来可能更为人们所关注。</a:t>
            </a:r>
            <a:endParaRPr lang="zh-CN" altLang="en-US" sz="4000" dirty="0"/>
          </a:p>
        </p:txBody>
      </p:sp>
    </p:spTree>
    <p:extLst>
      <p:ext uri="{BB962C8B-B14F-4D97-AF65-F5344CB8AC3E}">
        <p14:creationId xmlns:p14="http://schemas.microsoft.com/office/powerpoint/2010/main" val="16120929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维护代价昂贵</a:t>
            </a:r>
            <a:endParaRPr lang="zh-CN" altLang="en-US" dirty="0"/>
          </a:p>
        </p:txBody>
      </p:sp>
      <p:sp>
        <p:nvSpPr>
          <p:cNvPr id="3" name="Content Placeholder 2"/>
          <p:cNvSpPr>
            <a:spLocks noGrp="1"/>
          </p:cNvSpPr>
          <p:nvPr>
            <p:ph sz="quarter" idx="13"/>
          </p:nvPr>
        </p:nvSpPr>
        <p:spPr/>
        <p:txBody>
          <a:bodyPr>
            <a:noAutofit/>
          </a:bodyPr>
          <a:lstStyle/>
          <a:p>
            <a:r>
              <a:rPr lang="zh-CN" altLang="en-US" sz="4000" dirty="0" smtClean="0"/>
              <a:t>维</a:t>
            </a:r>
            <a:r>
              <a:rPr lang="zh-CN" altLang="en-US" sz="4000" dirty="0"/>
              <a:t>护费用只不过是软件维护的最明显的代价，其他一些现在还不明显的代价将来可能更为人们所关注</a:t>
            </a:r>
            <a:r>
              <a:rPr lang="zh-CN" altLang="en-US" sz="4000" dirty="0" smtClean="0"/>
              <a:t>。</a:t>
            </a:r>
            <a:endParaRPr lang="en-US" altLang="zh-CN" sz="4000" dirty="0" smtClean="0"/>
          </a:p>
          <a:p>
            <a:r>
              <a:rPr lang="zh-CN" altLang="en-US" sz="4000" dirty="0"/>
              <a:t>软件维护的最后一个代价是生产率的大幅度下降，这种情况在维护旧程序时常常遇到。</a:t>
            </a:r>
            <a:endParaRPr lang="zh-CN" altLang="en-US" sz="4000" dirty="0"/>
          </a:p>
        </p:txBody>
      </p:sp>
    </p:spTree>
    <p:extLst>
      <p:ext uri="{BB962C8B-B14F-4D97-AF65-F5344CB8AC3E}">
        <p14:creationId xmlns:p14="http://schemas.microsoft.com/office/powerpoint/2010/main" val="29992592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维护的问题很多</a:t>
            </a:r>
            <a:endParaRPr lang="zh-CN" altLang="en-US" dirty="0"/>
          </a:p>
        </p:txBody>
      </p:sp>
      <p:sp>
        <p:nvSpPr>
          <p:cNvPr id="3" name="Content Placeholder 2"/>
          <p:cNvSpPr>
            <a:spLocks noGrp="1"/>
          </p:cNvSpPr>
          <p:nvPr>
            <p:ph sz="quarter" idx="13"/>
          </p:nvPr>
        </p:nvSpPr>
        <p:spPr/>
        <p:txBody>
          <a:bodyPr>
            <a:noAutofit/>
          </a:bodyPr>
          <a:lstStyle/>
          <a:p>
            <a:r>
              <a:rPr lang="zh-CN" altLang="en-US" sz="4000" dirty="0"/>
              <a:t>与软件维护有关的绝大多数问题，都可归因于软件定义和软件开发的方法有缺点。在软件生命周期的头两个时期没有严</a:t>
            </a:r>
            <a:r>
              <a:rPr lang="zh-CN" altLang="en-US" sz="4000" dirty="0" smtClean="0"/>
              <a:t>格科</a:t>
            </a:r>
            <a:r>
              <a:rPr lang="zh-CN" altLang="en-US" sz="4000" dirty="0"/>
              <a:t>学的管理和规划，几乎必然会导致在最后阶段出现问题</a:t>
            </a:r>
            <a:r>
              <a:rPr lang="zh-CN" altLang="en-US" sz="4000" dirty="0" smtClean="0"/>
              <a:t>。</a:t>
            </a:r>
            <a:endParaRPr lang="zh-CN" altLang="en-US" sz="4000" dirty="0"/>
          </a:p>
        </p:txBody>
      </p:sp>
    </p:spTree>
    <p:extLst>
      <p:ext uri="{BB962C8B-B14F-4D97-AF65-F5344CB8AC3E}">
        <p14:creationId xmlns:p14="http://schemas.microsoft.com/office/powerpoint/2010/main" val="40235137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维护的问题很多</a:t>
            </a:r>
            <a:endParaRPr lang="zh-CN" altLang="en-US" dirty="0"/>
          </a:p>
        </p:txBody>
      </p:sp>
      <p:sp>
        <p:nvSpPr>
          <p:cNvPr id="3" name="Content Placeholder 2"/>
          <p:cNvSpPr>
            <a:spLocks noGrp="1"/>
          </p:cNvSpPr>
          <p:nvPr>
            <p:ph sz="quarter" idx="13"/>
          </p:nvPr>
        </p:nvSpPr>
        <p:spPr/>
        <p:txBody>
          <a:bodyPr>
            <a:noAutofit/>
          </a:bodyPr>
          <a:lstStyle/>
          <a:p>
            <a:r>
              <a:rPr lang="zh-CN" altLang="en-US" sz="4000" dirty="0"/>
              <a:t>理解别人写的程序通常非常困难，而且困难程度随着软件配置成分的减少而迅速增加</a:t>
            </a:r>
            <a:r>
              <a:rPr lang="zh-CN" altLang="en-US" sz="4000" dirty="0" smtClean="0"/>
              <a:t>。</a:t>
            </a:r>
            <a:endParaRPr lang="en-US" altLang="zh-CN" sz="4000" dirty="0" smtClean="0"/>
          </a:p>
          <a:p>
            <a:r>
              <a:rPr lang="zh-CN" altLang="en-US" sz="4000" dirty="0"/>
              <a:t>需要维护的软件往往没有合格的文档，或者文档资料显著不足</a:t>
            </a:r>
            <a:r>
              <a:rPr lang="zh-CN" altLang="en-US" sz="4000" dirty="0" smtClean="0"/>
              <a:t>。</a:t>
            </a:r>
            <a:endParaRPr lang="en-US" altLang="zh-CN" sz="4000" dirty="0" smtClean="0"/>
          </a:p>
        </p:txBody>
      </p:sp>
    </p:spTree>
    <p:extLst>
      <p:ext uri="{BB962C8B-B14F-4D97-AF65-F5344CB8AC3E}">
        <p14:creationId xmlns:p14="http://schemas.microsoft.com/office/powerpoint/2010/main" val="5084027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维护的问题很多</a:t>
            </a:r>
            <a:endParaRPr lang="zh-CN" altLang="en-US" dirty="0"/>
          </a:p>
        </p:txBody>
      </p:sp>
      <p:sp>
        <p:nvSpPr>
          <p:cNvPr id="3" name="Content Placeholder 2"/>
          <p:cNvSpPr>
            <a:spLocks noGrp="1"/>
          </p:cNvSpPr>
          <p:nvPr>
            <p:ph sz="quarter" idx="13"/>
          </p:nvPr>
        </p:nvSpPr>
        <p:spPr/>
        <p:txBody>
          <a:bodyPr>
            <a:noAutofit/>
          </a:bodyPr>
          <a:lstStyle/>
          <a:p>
            <a:r>
              <a:rPr lang="zh-CN" altLang="en-US" sz="4000" dirty="0" smtClean="0"/>
              <a:t>当</a:t>
            </a:r>
            <a:r>
              <a:rPr lang="zh-CN" altLang="en-US" sz="4000" dirty="0"/>
              <a:t>要求对软件进行维护时，不能指望由开发人员给人们仔细说明软件</a:t>
            </a:r>
            <a:r>
              <a:rPr lang="zh-CN" altLang="en-US" sz="4000" dirty="0" smtClean="0"/>
              <a:t>。</a:t>
            </a:r>
            <a:endParaRPr lang="en-US" altLang="zh-CN" sz="4000" dirty="0" smtClean="0"/>
          </a:p>
          <a:p>
            <a:r>
              <a:rPr lang="zh-CN" altLang="en-US" sz="4000" dirty="0"/>
              <a:t>绝大多数软件在设计时没有考虑将来的修改</a:t>
            </a:r>
            <a:r>
              <a:rPr lang="zh-CN" altLang="en-US" sz="4000" dirty="0" smtClean="0"/>
              <a:t>。</a:t>
            </a:r>
            <a:endParaRPr lang="en-US" altLang="zh-CN" sz="4000" dirty="0" smtClean="0"/>
          </a:p>
          <a:p>
            <a:r>
              <a:rPr lang="zh-CN" altLang="en-US" sz="4000" dirty="0"/>
              <a:t>软件维护不是一项吸引人的工作。形成这种观念很大程度上是因为维护工作经常遭受挫折。</a:t>
            </a:r>
            <a:endParaRPr lang="zh-CN" altLang="en-US" sz="4000" dirty="0"/>
          </a:p>
        </p:txBody>
      </p:sp>
    </p:spTree>
    <p:extLst>
      <p:ext uri="{BB962C8B-B14F-4D97-AF65-F5344CB8AC3E}">
        <p14:creationId xmlns:p14="http://schemas.microsoft.com/office/powerpoint/2010/main" val="29831305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小结</a:t>
            </a:r>
            <a:endParaRPr lang="zh-CN" altLang="en-US" dirty="0"/>
          </a:p>
        </p:txBody>
      </p:sp>
      <p:sp>
        <p:nvSpPr>
          <p:cNvPr id="3" name="Content Placeholder 2"/>
          <p:cNvSpPr>
            <a:spLocks noGrp="1"/>
          </p:cNvSpPr>
          <p:nvPr>
            <p:ph sz="quarter" idx="13"/>
          </p:nvPr>
        </p:nvSpPr>
        <p:spPr/>
        <p:txBody>
          <a:bodyPr>
            <a:normAutofit/>
          </a:bodyPr>
          <a:lstStyle/>
          <a:p>
            <a:r>
              <a:rPr lang="zh-CN" altLang="en-US" dirty="0" smtClean="0"/>
              <a:t>软件维护的定义</a:t>
            </a:r>
            <a:endParaRPr lang="en-US" altLang="zh-CN" dirty="0" smtClean="0"/>
          </a:p>
          <a:p>
            <a:r>
              <a:rPr lang="zh-CN" altLang="en-US" dirty="0"/>
              <a:t>软</a:t>
            </a:r>
            <a:r>
              <a:rPr lang="zh-CN" altLang="en-US" dirty="0" smtClean="0"/>
              <a:t>件维护的</a:t>
            </a:r>
            <a:r>
              <a:rPr lang="en-US" altLang="zh-CN" dirty="0" smtClean="0"/>
              <a:t>4</a:t>
            </a:r>
            <a:r>
              <a:rPr lang="zh-CN" altLang="en-US" dirty="0" smtClean="0"/>
              <a:t>项活动</a:t>
            </a:r>
            <a:endParaRPr lang="en-US" altLang="zh-CN" dirty="0" smtClean="0"/>
          </a:p>
          <a:p>
            <a:r>
              <a:rPr lang="zh-CN" altLang="en-US" dirty="0"/>
              <a:t>软</a:t>
            </a:r>
            <a:r>
              <a:rPr lang="zh-CN" altLang="en-US" dirty="0" smtClean="0"/>
              <a:t>件维护的特点</a:t>
            </a:r>
            <a:endParaRPr lang="zh-CN" altLang="en-US" dirty="0"/>
          </a:p>
        </p:txBody>
      </p:sp>
    </p:spTree>
    <p:extLst>
      <p:ext uri="{BB962C8B-B14F-4D97-AF65-F5344CB8AC3E}">
        <p14:creationId xmlns:p14="http://schemas.microsoft.com/office/powerpoint/2010/main" val="20780291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zh-CN" altLang="en-US" dirty="0" smtClean="0"/>
              <a:t>维护</a:t>
            </a:r>
            <a:endParaRPr lang="zh-CN" altLang="en-US" dirty="0"/>
          </a:p>
        </p:txBody>
      </p:sp>
      <p:sp>
        <p:nvSpPr>
          <p:cNvPr id="5" name="Subtitle 4"/>
          <p:cNvSpPr>
            <a:spLocks noGrp="1"/>
          </p:cNvSpPr>
          <p:nvPr>
            <p:ph type="subTitle" idx="1"/>
          </p:nvPr>
        </p:nvSpPr>
        <p:spPr/>
        <p:txBody>
          <a:bodyPr/>
          <a:lstStyle/>
          <a:p>
            <a:endParaRPr lang="zh-CN" altLang="en-US" dirty="0"/>
          </a:p>
        </p:txBody>
      </p:sp>
    </p:spTree>
    <p:extLst>
      <p:ext uri="{BB962C8B-B14F-4D97-AF65-F5344CB8AC3E}">
        <p14:creationId xmlns:p14="http://schemas.microsoft.com/office/powerpoint/2010/main" val="7891937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zh-CN" altLang="en-US" dirty="0"/>
              <a:t>知识</a:t>
            </a:r>
            <a:r>
              <a:rPr lang="zh-CN" altLang="en-US" dirty="0" smtClean="0"/>
              <a:t>点一</a:t>
            </a:r>
            <a:r>
              <a:rPr lang="zh-CN" altLang="en-US" dirty="0" smtClean="0"/>
              <a:t>：软件维护</a:t>
            </a:r>
            <a:endParaRPr lang="zh-CN" altLang="en-US" dirty="0"/>
          </a:p>
        </p:txBody>
      </p:sp>
      <p:sp>
        <p:nvSpPr>
          <p:cNvPr id="4" name="Subtitle 3"/>
          <p:cNvSpPr>
            <a:spLocks noGrp="1"/>
          </p:cNvSpPr>
          <p:nvPr>
            <p:ph type="subTitle" idx="1"/>
          </p:nvPr>
        </p:nvSpPr>
        <p:spPr/>
        <p:txBody>
          <a:bodyPr/>
          <a:lstStyle/>
          <a:p>
            <a:endParaRPr lang="zh-CN" altLang="en-US"/>
          </a:p>
        </p:txBody>
      </p:sp>
    </p:spTree>
    <p:extLst>
      <p:ext uri="{BB962C8B-B14F-4D97-AF65-F5344CB8AC3E}">
        <p14:creationId xmlns:p14="http://schemas.microsoft.com/office/powerpoint/2010/main" val="31764224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软件维护的定义</a:t>
            </a:r>
            <a:endParaRPr lang="zh-CN" altLang="en-US" dirty="0"/>
          </a:p>
        </p:txBody>
      </p:sp>
      <p:sp>
        <p:nvSpPr>
          <p:cNvPr id="3" name="Content Placeholder 2"/>
          <p:cNvSpPr>
            <a:spLocks noGrp="1"/>
          </p:cNvSpPr>
          <p:nvPr>
            <p:ph sz="quarter" idx="13"/>
          </p:nvPr>
        </p:nvSpPr>
        <p:spPr/>
        <p:txBody>
          <a:bodyPr>
            <a:noAutofit/>
          </a:bodyPr>
          <a:lstStyle/>
          <a:p>
            <a:r>
              <a:rPr lang="zh-CN" altLang="en-US" sz="4000" dirty="0"/>
              <a:t>所谓软件维护就是在软件已经交付使用之后，为了改正错误或满足新的需要而修改软件的过程</a:t>
            </a:r>
            <a:r>
              <a:rPr lang="zh-CN" altLang="en-US" sz="4000" dirty="0" smtClean="0"/>
              <a:t>。</a:t>
            </a:r>
            <a:endParaRPr lang="en-US" altLang="zh-CN" sz="4000" dirty="0" smtClean="0"/>
          </a:p>
          <a:p>
            <a:endParaRPr lang="zh-CN" altLang="en-US" sz="3200" dirty="0"/>
          </a:p>
        </p:txBody>
      </p:sp>
    </p:spTree>
    <p:extLst>
      <p:ext uri="{BB962C8B-B14F-4D97-AF65-F5344CB8AC3E}">
        <p14:creationId xmlns:p14="http://schemas.microsoft.com/office/powerpoint/2010/main" val="6839212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软件维护的</a:t>
            </a:r>
            <a:r>
              <a:rPr lang="en-US" altLang="zh-CN" dirty="0" smtClean="0"/>
              <a:t>4</a:t>
            </a:r>
            <a:r>
              <a:rPr lang="zh-CN" altLang="en-US" dirty="0" smtClean="0"/>
              <a:t>项活动</a:t>
            </a:r>
            <a:endParaRPr lang="zh-CN" altLang="en-US" dirty="0"/>
          </a:p>
        </p:txBody>
      </p:sp>
      <p:sp>
        <p:nvSpPr>
          <p:cNvPr id="3" name="Content Placeholder 2"/>
          <p:cNvSpPr>
            <a:spLocks noGrp="1"/>
          </p:cNvSpPr>
          <p:nvPr>
            <p:ph sz="quarter" idx="13"/>
          </p:nvPr>
        </p:nvSpPr>
        <p:spPr/>
        <p:txBody>
          <a:bodyPr>
            <a:noAutofit/>
          </a:bodyPr>
          <a:lstStyle/>
          <a:p>
            <a:r>
              <a:rPr lang="zh-CN" altLang="en-US" dirty="0"/>
              <a:t>改</a:t>
            </a:r>
            <a:r>
              <a:rPr lang="zh-CN" altLang="en-US" dirty="0" smtClean="0"/>
              <a:t>正性维护</a:t>
            </a:r>
            <a:endParaRPr lang="en-US" altLang="zh-CN" dirty="0" smtClean="0"/>
          </a:p>
          <a:p>
            <a:pPr lvl="1"/>
            <a:r>
              <a:rPr lang="zh-CN" altLang="en-US" dirty="0"/>
              <a:t>把诊断和改正错误的过</a:t>
            </a:r>
            <a:r>
              <a:rPr lang="zh-CN" altLang="en-US" dirty="0" smtClean="0"/>
              <a:t>程</a:t>
            </a:r>
            <a:endParaRPr lang="en-US" altLang="zh-CN" dirty="0" smtClean="0"/>
          </a:p>
          <a:p>
            <a:r>
              <a:rPr lang="zh-CN" altLang="en-US" dirty="0"/>
              <a:t>适应性维</a:t>
            </a:r>
            <a:r>
              <a:rPr lang="zh-CN" altLang="en-US" dirty="0" smtClean="0"/>
              <a:t>护</a:t>
            </a:r>
            <a:endParaRPr lang="en-US" altLang="zh-CN" dirty="0" smtClean="0"/>
          </a:p>
          <a:p>
            <a:pPr lvl="1"/>
            <a:r>
              <a:rPr lang="zh-CN" altLang="en-US" dirty="0"/>
              <a:t>为了和变化了的环境适当地配合而进行的修改软件的活动，是既必要又经常的维护活动。</a:t>
            </a:r>
            <a:r>
              <a:rPr lang="en-US" altLang="zh-CN" dirty="0" smtClean="0"/>
              <a:t>	</a:t>
            </a:r>
          </a:p>
          <a:p>
            <a:endParaRPr lang="zh-CN" altLang="en-US" dirty="0"/>
          </a:p>
        </p:txBody>
      </p:sp>
    </p:spTree>
    <p:extLst>
      <p:ext uri="{BB962C8B-B14F-4D97-AF65-F5344CB8AC3E}">
        <p14:creationId xmlns:p14="http://schemas.microsoft.com/office/powerpoint/2010/main" val="37532491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软件维护的</a:t>
            </a:r>
            <a:r>
              <a:rPr lang="en-US" altLang="zh-CN" dirty="0" smtClean="0"/>
              <a:t>4</a:t>
            </a:r>
            <a:r>
              <a:rPr lang="zh-CN" altLang="en-US" dirty="0" smtClean="0"/>
              <a:t>项活动</a:t>
            </a:r>
            <a:endParaRPr lang="zh-CN" altLang="en-US" dirty="0"/>
          </a:p>
        </p:txBody>
      </p:sp>
      <p:sp>
        <p:nvSpPr>
          <p:cNvPr id="3" name="Content Placeholder 2"/>
          <p:cNvSpPr>
            <a:spLocks noGrp="1"/>
          </p:cNvSpPr>
          <p:nvPr>
            <p:ph sz="quarter" idx="13"/>
          </p:nvPr>
        </p:nvSpPr>
        <p:spPr/>
        <p:txBody>
          <a:bodyPr>
            <a:noAutofit/>
          </a:bodyPr>
          <a:lstStyle/>
          <a:p>
            <a:r>
              <a:rPr lang="zh-CN" altLang="en-US" dirty="0"/>
              <a:t>完善性维</a:t>
            </a:r>
            <a:r>
              <a:rPr lang="zh-CN" altLang="en-US" dirty="0" smtClean="0"/>
              <a:t>护</a:t>
            </a:r>
            <a:endParaRPr lang="en-US" altLang="zh-CN" dirty="0" smtClean="0"/>
          </a:p>
          <a:p>
            <a:pPr lvl="1"/>
            <a:r>
              <a:rPr lang="zh-CN" altLang="en-US" dirty="0"/>
              <a:t>在使用软件的过程中用户往往提出增加新功能或修改已有功能的建议，还可能提出一般性的改进意见。为了满足这类要求，需要进行完善性维护</a:t>
            </a:r>
            <a:r>
              <a:rPr lang="zh-CN" altLang="en-US" dirty="0" smtClean="0"/>
              <a:t>。</a:t>
            </a:r>
            <a:r>
              <a:rPr lang="en-US" altLang="zh-CN" dirty="0" smtClean="0"/>
              <a:t>	</a:t>
            </a:r>
          </a:p>
          <a:p>
            <a:endParaRPr lang="zh-CN" altLang="en-US" dirty="0"/>
          </a:p>
        </p:txBody>
      </p:sp>
    </p:spTree>
    <p:extLst>
      <p:ext uri="{BB962C8B-B14F-4D97-AF65-F5344CB8AC3E}">
        <p14:creationId xmlns:p14="http://schemas.microsoft.com/office/powerpoint/2010/main" val="9763989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软件维护的</a:t>
            </a:r>
            <a:r>
              <a:rPr lang="en-US" altLang="zh-CN" dirty="0" smtClean="0"/>
              <a:t>4</a:t>
            </a:r>
            <a:r>
              <a:rPr lang="zh-CN" altLang="en-US" dirty="0" smtClean="0"/>
              <a:t>项活动</a:t>
            </a:r>
            <a:endParaRPr lang="zh-CN" altLang="en-US" dirty="0"/>
          </a:p>
        </p:txBody>
      </p:sp>
      <p:sp>
        <p:nvSpPr>
          <p:cNvPr id="3" name="Content Placeholder 2"/>
          <p:cNvSpPr>
            <a:spLocks noGrp="1"/>
          </p:cNvSpPr>
          <p:nvPr>
            <p:ph sz="quarter" idx="13"/>
          </p:nvPr>
        </p:nvSpPr>
        <p:spPr/>
        <p:txBody>
          <a:bodyPr>
            <a:noAutofit/>
          </a:bodyPr>
          <a:lstStyle/>
          <a:p>
            <a:r>
              <a:rPr lang="zh-CN" altLang="en-US" dirty="0"/>
              <a:t>预防性维</a:t>
            </a:r>
            <a:r>
              <a:rPr lang="zh-CN" altLang="en-US" dirty="0" smtClean="0"/>
              <a:t>护</a:t>
            </a:r>
            <a:endParaRPr lang="en-US" altLang="zh-CN" dirty="0" smtClean="0"/>
          </a:p>
          <a:p>
            <a:pPr lvl="1"/>
            <a:r>
              <a:rPr lang="zh-CN" altLang="en-US" dirty="0"/>
              <a:t>为了改进未来的可维护性或可靠性，或为了给未来的改进奠定更好的基础而修改软件时，出现了第四项维护活动。目前这项维护话动相对比较少。</a:t>
            </a:r>
            <a:endParaRPr lang="zh-CN" altLang="en-US" dirty="0"/>
          </a:p>
        </p:txBody>
      </p:sp>
    </p:spTree>
    <p:extLst>
      <p:ext uri="{BB962C8B-B14F-4D97-AF65-F5344CB8AC3E}">
        <p14:creationId xmlns:p14="http://schemas.microsoft.com/office/powerpoint/2010/main" val="34588241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软件维护的</a:t>
            </a:r>
            <a:r>
              <a:rPr lang="en-US" altLang="zh-CN" dirty="0" smtClean="0"/>
              <a:t>4</a:t>
            </a:r>
            <a:r>
              <a:rPr lang="zh-CN" altLang="en-US" dirty="0" smtClean="0"/>
              <a:t>项活动</a:t>
            </a:r>
            <a:endParaRPr lang="zh-CN" altLang="en-US" dirty="0"/>
          </a:p>
        </p:txBody>
      </p:sp>
      <p:sp>
        <p:nvSpPr>
          <p:cNvPr id="3" name="Content Placeholder 2"/>
          <p:cNvSpPr>
            <a:spLocks noGrp="1"/>
          </p:cNvSpPr>
          <p:nvPr>
            <p:ph sz="quarter" idx="13"/>
          </p:nvPr>
        </p:nvSpPr>
        <p:spPr/>
        <p:txBody>
          <a:bodyPr>
            <a:noAutofit/>
          </a:bodyPr>
          <a:lstStyle/>
          <a:p>
            <a:r>
              <a:rPr lang="zh-CN" altLang="en-US" dirty="0"/>
              <a:t>国外的统计数字表明</a:t>
            </a:r>
            <a:r>
              <a:rPr lang="zh-CN" altLang="en-US" dirty="0" smtClean="0"/>
              <a:t>，</a:t>
            </a:r>
            <a:endParaRPr lang="en-US" altLang="zh-CN" dirty="0" smtClean="0"/>
          </a:p>
          <a:p>
            <a:pPr lvl="1"/>
            <a:r>
              <a:rPr lang="zh-CN" altLang="en-US" dirty="0" smtClean="0"/>
              <a:t>完</a:t>
            </a:r>
            <a:r>
              <a:rPr lang="zh-CN" altLang="en-US" dirty="0"/>
              <a:t>善性维护占全部维护活动的</a:t>
            </a:r>
            <a:r>
              <a:rPr lang="en-US" altLang="zh-CN" dirty="0"/>
              <a:t>50%-60</a:t>
            </a:r>
            <a:r>
              <a:rPr lang="en-US" altLang="zh-CN" dirty="0" smtClean="0"/>
              <a:t>%</a:t>
            </a:r>
          </a:p>
          <a:p>
            <a:pPr lvl="1"/>
            <a:r>
              <a:rPr lang="zh-CN" altLang="en-US" dirty="0" smtClean="0"/>
              <a:t>改</a:t>
            </a:r>
            <a:r>
              <a:rPr lang="zh-CN" altLang="en-US" dirty="0"/>
              <a:t>正性维护占</a:t>
            </a:r>
            <a:r>
              <a:rPr lang="en-US" altLang="zh-CN" dirty="0"/>
              <a:t>17%-21</a:t>
            </a:r>
            <a:r>
              <a:rPr lang="en-US" altLang="zh-CN" dirty="0" smtClean="0"/>
              <a:t>%</a:t>
            </a:r>
          </a:p>
          <a:p>
            <a:pPr lvl="1"/>
            <a:r>
              <a:rPr lang="zh-CN" altLang="en-US" dirty="0" smtClean="0"/>
              <a:t>适</a:t>
            </a:r>
            <a:r>
              <a:rPr lang="zh-CN" altLang="en-US" dirty="0"/>
              <a:t>应性维护占</a:t>
            </a:r>
            <a:r>
              <a:rPr lang="en-US" altLang="zh-CN" dirty="0"/>
              <a:t>18%-25</a:t>
            </a:r>
            <a:r>
              <a:rPr lang="en-US" altLang="zh-CN" dirty="0" smtClean="0"/>
              <a:t>%</a:t>
            </a:r>
          </a:p>
          <a:p>
            <a:pPr lvl="1"/>
            <a:r>
              <a:rPr lang="zh-CN" altLang="en-US" dirty="0" smtClean="0"/>
              <a:t>其</a:t>
            </a:r>
            <a:r>
              <a:rPr lang="zh-CN" altLang="en-US" dirty="0"/>
              <a:t>他维护活动只占</a:t>
            </a:r>
            <a:r>
              <a:rPr lang="en-US" altLang="zh-CN" dirty="0"/>
              <a:t>4%</a:t>
            </a:r>
            <a:r>
              <a:rPr lang="zh-CN" altLang="en-US" dirty="0"/>
              <a:t>左</a:t>
            </a:r>
            <a:r>
              <a:rPr lang="zh-CN" altLang="en-US" dirty="0" smtClean="0"/>
              <a:t>右</a:t>
            </a:r>
            <a:endParaRPr lang="zh-CN" altLang="en-US" dirty="0"/>
          </a:p>
        </p:txBody>
      </p:sp>
    </p:spTree>
    <p:extLst>
      <p:ext uri="{BB962C8B-B14F-4D97-AF65-F5344CB8AC3E}">
        <p14:creationId xmlns:p14="http://schemas.microsoft.com/office/powerpoint/2010/main" val="3897276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软件维护的特点</a:t>
            </a:r>
            <a:endParaRPr lang="zh-CN" altLang="en-US" dirty="0"/>
          </a:p>
        </p:txBody>
      </p:sp>
      <p:sp>
        <p:nvSpPr>
          <p:cNvPr id="3" name="Content Placeholder 2"/>
          <p:cNvSpPr>
            <a:spLocks noGrp="1"/>
          </p:cNvSpPr>
          <p:nvPr>
            <p:ph sz="quarter" idx="13"/>
          </p:nvPr>
        </p:nvSpPr>
        <p:spPr/>
        <p:txBody>
          <a:bodyPr>
            <a:noAutofit/>
          </a:bodyPr>
          <a:lstStyle/>
          <a:p>
            <a:r>
              <a:rPr lang="zh-CN" altLang="en-US" dirty="0"/>
              <a:t>结构化维护与非结构化维护差别巨</a:t>
            </a:r>
            <a:r>
              <a:rPr lang="zh-CN" altLang="en-US" dirty="0" smtClean="0"/>
              <a:t>大</a:t>
            </a:r>
            <a:endParaRPr lang="en-US" altLang="zh-CN" dirty="0" smtClean="0"/>
          </a:p>
          <a:p>
            <a:r>
              <a:rPr lang="zh-CN" altLang="en-US" dirty="0"/>
              <a:t>维护的代价高</a:t>
            </a:r>
            <a:r>
              <a:rPr lang="zh-CN" altLang="en-US" dirty="0" smtClean="0"/>
              <a:t>昂</a:t>
            </a:r>
            <a:endParaRPr lang="en-US" altLang="zh-CN" dirty="0" smtClean="0"/>
          </a:p>
          <a:p>
            <a:r>
              <a:rPr lang="zh-CN" altLang="en-US" dirty="0"/>
              <a:t>维护的问题很多</a:t>
            </a:r>
            <a:endParaRPr lang="zh-CN" altLang="en-US" dirty="0"/>
          </a:p>
        </p:txBody>
      </p:sp>
    </p:spTree>
    <p:extLst>
      <p:ext uri="{BB962C8B-B14F-4D97-AF65-F5344CB8AC3E}">
        <p14:creationId xmlns:p14="http://schemas.microsoft.com/office/powerpoint/2010/main" val="3873410465"/>
      </p:ext>
    </p:extLst>
  </p:cSld>
  <p:clrMapOvr>
    <a:masterClrMapping/>
  </p:clrMapOvr>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docProps/app.xml><?xml version="1.0" encoding="utf-8"?>
<Properties xmlns="http://schemas.openxmlformats.org/officeDocument/2006/extended-properties" xmlns:vt="http://schemas.openxmlformats.org/officeDocument/2006/docPropsVTypes">
  <Template>TM04033925[[fn=Droplet]]</Template>
  <TotalTime>208</TotalTime>
  <Words>1082</Words>
  <Application>Microsoft Office PowerPoint</Application>
  <PresentationFormat>Widescreen</PresentationFormat>
  <Paragraphs>56</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黑体</vt:lpstr>
      <vt:lpstr>宋体</vt:lpstr>
      <vt:lpstr>Arial</vt:lpstr>
      <vt:lpstr>Calibri</vt:lpstr>
      <vt:lpstr>Droplet</vt:lpstr>
      <vt:lpstr>软件工程</vt:lpstr>
      <vt:lpstr>维护</vt:lpstr>
      <vt:lpstr>知识点一：软件维护</vt:lpstr>
      <vt:lpstr>软件维护的定义</vt:lpstr>
      <vt:lpstr>软件维护的4项活动</vt:lpstr>
      <vt:lpstr>软件维护的4项活动</vt:lpstr>
      <vt:lpstr>软件维护的4项活动</vt:lpstr>
      <vt:lpstr>软件维护的4项活动</vt:lpstr>
      <vt:lpstr>软件维护的特点</vt:lpstr>
      <vt:lpstr>非结构化维护</vt:lpstr>
      <vt:lpstr>结构化维护过程</vt:lpstr>
      <vt:lpstr>结构化维护过程</vt:lpstr>
      <vt:lpstr>维护代价昂贵</vt:lpstr>
      <vt:lpstr>维护代价昂贵</vt:lpstr>
      <vt:lpstr>维护代价昂贵</vt:lpstr>
      <vt:lpstr>维护的问题很多</vt:lpstr>
      <vt:lpstr>维护的问题很多</vt:lpstr>
      <vt:lpstr>维护的问题很多</vt:lpstr>
      <vt:lpstr>小结</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软件工程</dc:title>
  <dc:creator>family</dc:creator>
  <cp:lastModifiedBy>family</cp:lastModifiedBy>
  <cp:revision>68</cp:revision>
  <dcterms:created xsi:type="dcterms:W3CDTF">2017-07-27T06:26:01Z</dcterms:created>
  <dcterms:modified xsi:type="dcterms:W3CDTF">2017-08-10T06:39:44Z</dcterms:modified>
</cp:coreProperties>
</file>