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272"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a:bodyPr>
          <a:lstStyle/>
          <a:p>
            <a:r>
              <a:rPr lang="zh-CN" altLang="en-US" dirty="0"/>
              <a:t>可重用性</a:t>
            </a:r>
          </a:p>
          <a:p>
            <a:pPr lvl="1"/>
            <a:r>
              <a:rPr lang="zh-CN" altLang="en-US" dirty="0" smtClean="0"/>
              <a:t>所</a:t>
            </a:r>
            <a:r>
              <a:rPr lang="zh-CN" altLang="en-US" dirty="0"/>
              <a:t>谓重用是指同一事物不做修改或稍加改动就在不同环境中多次重复使用</a:t>
            </a:r>
            <a:r>
              <a:rPr lang="zh-CN" altLang="en-US" dirty="0" smtClean="0"/>
              <a:t>。</a:t>
            </a:r>
            <a:endParaRPr lang="zh-CN" altLang="en-US" dirty="0"/>
          </a:p>
        </p:txBody>
      </p:sp>
    </p:spTree>
    <p:extLst>
      <p:ext uri="{BB962C8B-B14F-4D97-AF65-F5344CB8AC3E}">
        <p14:creationId xmlns:p14="http://schemas.microsoft.com/office/powerpoint/2010/main" val="269535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文档</a:t>
            </a:r>
            <a:endParaRPr lang="zh-CN" altLang="en-US" dirty="0"/>
          </a:p>
        </p:txBody>
      </p:sp>
      <p:sp>
        <p:nvSpPr>
          <p:cNvPr id="3" name="Content Placeholder 2"/>
          <p:cNvSpPr>
            <a:spLocks noGrp="1"/>
          </p:cNvSpPr>
          <p:nvPr>
            <p:ph sz="quarter" idx="13"/>
          </p:nvPr>
        </p:nvSpPr>
        <p:spPr/>
        <p:txBody>
          <a:bodyPr>
            <a:normAutofit/>
          </a:bodyPr>
          <a:lstStyle/>
          <a:p>
            <a:r>
              <a:rPr lang="zh-CN" altLang="en-US" dirty="0"/>
              <a:t>文档是影响软件可维护性的决定因素。由于长期使用的大型软件系统在使用过程中必然会经受多次修改，所以文档比程序代码更重要</a:t>
            </a:r>
            <a:r>
              <a:rPr lang="zh-CN" altLang="en-US" dirty="0" smtClean="0"/>
              <a:t>。</a:t>
            </a:r>
            <a:endParaRPr lang="zh-CN" altLang="en-US" dirty="0"/>
          </a:p>
        </p:txBody>
      </p:sp>
    </p:spTree>
    <p:extLst>
      <p:ext uri="{BB962C8B-B14F-4D97-AF65-F5344CB8AC3E}">
        <p14:creationId xmlns:p14="http://schemas.microsoft.com/office/powerpoint/2010/main" val="3605537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文档</a:t>
            </a:r>
            <a:endParaRPr lang="zh-CN" altLang="en-US" dirty="0"/>
          </a:p>
        </p:txBody>
      </p:sp>
      <p:sp>
        <p:nvSpPr>
          <p:cNvPr id="3" name="Content Placeholder 2"/>
          <p:cNvSpPr>
            <a:spLocks noGrp="1"/>
          </p:cNvSpPr>
          <p:nvPr>
            <p:ph sz="quarter" idx="13"/>
          </p:nvPr>
        </p:nvSpPr>
        <p:spPr/>
        <p:txBody>
          <a:bodyPr>
            <a:normAutofit fontScale="92500"/>
          </a:bodyPr>
          <a:lstStyle/>
          <a:p>
            <a:r>
              <a:rPr lang="zh-CN" altLang="en-US" dirty="0" smtClean="0"/>
              <a:t>软</a:t>
            </a:r>
            <a:r>
              <a:rPr lang="zh-CN" altLang="en-US" dirty="0"/>
              <a:t>件系统的文档可以分为用户文档和系统文档两类</a:t>
            </a:r>
            <a:r>
              <a:rPr lang="zh-CN" altLang="en-US" dirty="0" smtClean="0"/>
              <a:t>。</a:t>
            </a:r>
            <a:endParaRPr lang="en-US" altLang="zh-CN" dirty="0" smtClean="0"/>
          </a:p>
          <a:p>
            <a:pPr lvl="1"/>
            <a:r>
              <a:rPr lang="zh-CN" altLang="en-US" dirty="0" smtClean="0"/>
              <a:t>用</a:t>
            </a:r>
            <a:r>
              <a:rPr lang="zh-CN" altLang="en-US" dirty="0"/>
              <a:t>户文档主要描述系统功能和使用方法，并不关心这些功能是怎样实现</a:t>
            </a:r>
            <a:r>
              <a:rPr lang="zh-CN" altLang="en-US" dirty="0" smtClean="0"/>
              <a:t>的</a:t>
            </a:r>
            <a:endParaRPr lang="en-US" altLang="zh-CN" dirty="0" smtClean="0"/>
          </a:p>
          <a:p>
            <a:pPr lvl="1"/>
            <a:r>
              <a:rPr lang="zh-CN" altLang="en-US" dirty="0" smtClean="0"/>
              <a:t>系</a:t>
            </a:r>
            <a:r>
              <a:rPr lang="zh-CN" altLang="en-US" dirty="0"/>
              <a:t>统文档描述系统设计实现和测试等各方面的内</a:t>
            </a:r>
            <a:r>
              <a:rPr lang="zh-CN" altLang="en-US" dirty="0" smtClean="0"/>
              <a:t>容</a:t>
            </a:r>
            <a:endParaRPr lang="zh-CN" altLang="en-US" dirty="0"/>
          </a:p>
        </p:txBody>
      </p:sp>
    </p:spTree>
    <p:extLst>
      <p:ext uri="{BB962C8B-B14F-4D97-AF65-F5344CB8AC3E}">
        <p14:creationId xmlns:p14="http://schemas.microsoft.com/office/powerpoint/2010/main" val="1281904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软件文档应满足的要求</a:t>
            </a:r>
            <a:endParaRPr lang="zh-CN" altLang="en-US" dirty="0"/>
          </a:p>
        </p:txBody>
      </p:sp>
      <p:sp>
        <p:nvSpPr>
          <p:cNvPr id="3" name="Content Placeholder 2"/>
          <p:cNvSpPr>
            <a:spLocks noGrp="1"/>
          </p:cNvSpPr>
          <p:nvPr>
            <p:ph sz="quarter" idx="13"/>
          </p:nvPr>
        </p:nvSpPr>
        <p:spPr/>
        <p:txBody>
          <a:bodyPr>
            <a:normAutofit fontScale="85000" lnSpcReduction="20000"/>
          </a:bodyPr>
          <a:lstStyle/>
          <a:p>
            <a:r>
              <a:rPr lang="zh-CN" altLang="en-US" dirty="0"/>
              <a:t>必须描述如何使用这个系统，没有这种描述时即使是最简单的系统也无法使用。</a:t>
            </a:r>
          </a:p>
          <a:p>
            <a:r>
              <a:rPr lang="zh-CN" altLang="en-US" dirty="0" smtClean="0"/>
              <a:t>必</a:t>
            </a:r>
            <a:r>
              <a:rPr lang="zh-CN" altLang="en-US" dirty="0"/>
              <a:t>须描述怎样安装和管理这个系统。</a:t>
            </a:r>
          </a:p>
          <a:p>
            <a:r>
              <a:rPr lang="zh-CN" altLang="en-US" dirty="0" smtClean="0"/>
              <a:t>必</a:t>
            </a:r>
            <a:r>
              <a:rPr lang="zh-CN" altLang="en-US" dirty="0"/>
              <a:t>须描述系统需求和设计。</a:t>
            </a:r>
          </a:p>
          <a:p>
            <a:r>
              <a:rPr lang="zh-CN" altLang="en-US" dirty="0" smtClean="0"/>
              <a:t>必</a:t>
            </a:r>
            <a:r>
              <a:rPr lang="zh-CN" altLang="en-US" dirty="0"/>
              <a:t>须描述系统的实现和测试，以便使系统成为可维护的。</a:t>
            </a:r>
          </a:p>
        </p:txBody>
      </p:sp>
    </p:spTree>
    <p:extLst>
      <p:ext uri="{BB962C8B-B14F-4D97-AF65-F5344CB8AC3E}">
        <p14:creationId xmlns:p14="http://schemas.microsoft.com/office/powerpoint/2010/main" val="2674023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用户文档</a:t>
            </a:r>
            <a:endParaRPr lang="zh-CN" altLang="en-US" dirty="0"/>
          </a:p>
        </p:txBody>
      </p:sp>
      <p:sp>
        <p:nvSpPr>
          <p:cNvPr id="3" name="Content Placeholder 2"/>
          <p:cNvSpPr>
            <a:spLocks noGrp="1"/>
          </p:cNvSpPr>
          <p:nvPr>
            <p:ph sz="quarter" idx="13"/>
          </p:nvPr>
        </p:nvSpPr>
        <p:spPr/>
        <p:txBody>
          <a:bodyPr>
            <a:normAutofit/>
          </a:bodyPr>
          <a:lstStyle/>
          <a:p>
            <a:r>
              <a:rPr lang="zh-CN" altLang="en-US" dirty="0"/>
              <a:t>用户文档是用户了解系统的第一步，它应该能使用户获得对系统的准确的初步印象。文档的结构方式应该使用户能够方便地根据需要阅读有关的内容。</a:t>
            </a:r>
          </a:p>
        </p:txBody>
      </p:sp>
    </p:spTree>
    <p:extLst>
      <p:ext uri="{BB962C8B-B14F-4D97-AF65-F5344CB8AC3E}">
        <p14:creationId xmlns:p14="http://schemas.microsoft.com/office/powerpoint/2010/main" val="715217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用户文档</a:t>
            </a:r>
            <a:endParaRPr lang="zh-CN" altLang="en-US" dirty="0"/>
          </a:p>
        </p:txBody>
      </p:sp>
      <p:sp>
        <p:nvSpPr>
          <p:cNvPr id="3" name="Content Placeholder 2"/>
          <p:cNvSpPr>
            <a:spLocks noGrp="1"/>
          </p:cNvSpPr>
          <p:nvPr>
            <p:ph sz="quarter" idx="13"/>
          </p:nvPr>
        </p:nvSpPr>
        <p:spPr/>
        <p:txBody>
          <a:bodyPr>
            <a:normAutofit/>
          </a:bodyPr>
          <a:lstStyle/>
          <a:p>
            <a:r>
              <a:rPr lang="zh-CN" altLang="en-US" dirty="0"/>
              <a:t>用户文</a:t>
            </a:r>
            <a:r>
              <a:rPr lang="zh-CN" altLang="en-US" dirty="0" smtClean="0"/>
              <a:t>档包含的内容</a:t>
            </a:r>
            <a:endParaRPr lang="en-US" altLang="zh-CN" dirty="0" smtClean="0"/>
          </a:p>
          <a:p>
            <a:pPr lvl="1"/>
            <a:r>
              <a:rPr lang="zh-CN" altLang="en-US" dirty="0"/>
              <a:t>功能描述，说明系统能做什么。</a:t>
            </a:r>
          </a:p>
          <a:p>
            <a:pPr lvl="1"/>
            <a:r>
              <a:rPr lang="zh-CN" altLang="en-US" dirty="0" smtClean="0"/>
              <a:t>安</a:t>
            </a:r>
            <a:r>
              <a:rPr lang="zh-CN" altLang="en-US" dirty="0"/>
              <a:t>装文档，说明怎样安装这个系统以及怎样使系统适应特定的硬件配置。</a:t>
            </a:r>
          </a:p>
          <a:p>
            <a:pPr lvl="1"/>
            <a:r>
              <a:rPr lang="zh-CN" altLang="en-US" dirty="0" smtClean="0"/>
              <a:t>使</a:t>
            </a:r>
            <a:r>
              <a:rPr lang="zh-CN" altLang="en-US" dirty="0"/>
              <a:t>用手册，简要说明如何着手使用这个系</a:t>
            </a:r>
            <a:r>
              <a:rPr lang="zh-CN" altLang="en-US" dirty="0" smtClean="0"/>
              <a:t>统。</a:t>
            </a:r>
            <a:endParaRPr lang="zh-CN" altLang="en-US" dirty="0"/>
          </a:p>
        </p:txBody>
      </p:sp>
    </p:spTree>
    <p:extLst>
      <p:ext uri="{BB962C8B-B14F-4D97-AF65-F5344CB8AC3E}">
        <p14:creationId xmlns:p14="http://schemas.microsoft.com/office/powerpoint/2010/main" val="3835614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用户文档</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a:t>用户文</a:t>
            </a:r>
            <a:r>
              <a:rPr lang="zh-CN" altLang="en-US" dirty="0" smtClean="0"/>
              <a:t>档包含的内容</a:t>
            </a:r>
            <a:endParaRPr lang="en-US" altLang="zh-CN" dirty="0" smtClean="0"/>
          </a:p>
          <a:p>
            <a:pPr lvl="1"/>
            <a:r>
              <a:rPr lang="zh-CN" altLang="en-US" dirty="0" smtClean="0"/>
              <a:t>参</a:t>
            </a:r>
            <a:r>
              <a:rPr lang="zh-CN" altLang="en-US" dirty="0"/>
              <a:t>考手册，详尽描述用户可以使用的所有系统设施以及它们的使用方法，还应该解释系统可能产生的各种出错信息的含</a:t>
            </a:r>
            <a:r>
              <a:rPr lang="zh-CN" altLang="en-US" dirty="0" smtClean="0"/>
              <a:t>义。</a:t>
            </a:r>
            <a:endParaRPr lang="zh-CN" altLang="en-US" dirty="0"/>
          </a:p>
          <a:p>
            <a:pPr lvl="1"/>
            <a:r>
              <a:rPr lang="zh-CN" altLang="en-US" dirty="0" smtClean="0"/>
              <a:t>操</a:t>
            </a:r>
            <a:r>
              <a:rPr lang="zh-CN" altLang="en-US" dirty="0"/>
              <a:t>作员指</a:t>
            </a:r>
            <a:r>
              <a:rPr lang="zh-CN" altLang="en-US" dirty="0" smtClean="0"/>
              <a:t>南，</a:t>
            </a:r>
            <a:r>
              <a:rPr lang="zh-CN" altLang="en-US" dirty="0"/>
              <a:t>说明操作员应该如何处理使用中出现的各种情况。</a:t>
            </a:r>
          </a:p>
          <a:p>
            <a:pPr lvl="1"/>
            <a:endParaRPr lang="zh-CN" altLang="en-US" dirty="0"/>
          </a:p>
        </p:txBody>
      </p:sp>
    </p:spTree>
    <p:extLst>
      <p:ext uri="{BB962C8B-B14F-4D97-AF65-F5344CB8AC3E}">
        <p14:creationId xmlns:p14="http://schemas.microsoft.com/office/powerpoint/2010/main" val="45557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系统</a:t>
            </a:r>
            <a:r>
              <a:rPr lang="zh-CN" altLang="en-US" dirty="0" smtClean="0"/>
              <a:t>文档</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所谓系统文档指从问题定义、需求说明到验收测试计划这样一系列和系统实现有关的文档</a:t>
            </a:r>
            <a:r>
              <a:rPr lang="zh-CN" altLang="en-US" dirty="0" smtClean="0"/>
              <a:t>。</a:t>
            </a:r>
            <a:endParaRPr lang="en-US" altLang="zh-CN" dirty="0" smtClean="0"/>
          </a:p>
          <a:p>
            <a:r>
              <a:rPr lang="zh-CN" altLang="en-US" dirty="0" smtClean="0"/>
              <a:t>描</a:t>
            </a:r>
            <a:r>
              <a:rPr lang="zh-CN" altLang="en-US" dirty="0"/>
              <a:t>述系统设计、实现和测试的文档对于理解程序和维护程序来说是极端重要的</a:t>
            </a:r>
            <a:r>
              <a:rPr lang="zh-CN" altLang="en-US" dirty="0" smtClean="0"/>
              <a:t>。</a:t>
            </a:r>
            <a:endParaRPr lang="en-US" altLang="zh-CN" dirty="0" smtClean="0"/>
          </a:p>
          <a:p>
            <a:r>
              <a:rPr lang="zh-CN" altLang="en-US" dirty="0" smtClean="0"/>
              <a:t>和</a:t>
            </a:r>
            <a:r>
              <a:rPr lang="zh-CN" altLang="en-US" dirty="0"/>
              <a:t>用户文档类似，系统文档的结构也应该能把读者从对系统概貌的了解，引导到对系统每个方面每个特点的更形式化更具体的认识</a:t>
            </a:r>
            <a:r>
              <a:rPr lang="zh-CN" altLang="en-US" dirty="0" smtClean="0"/>
              <a:t>。</a:t>
            </a:r>
            <a:endParaRPr lang="zh-CN" altLang="en-US" dirty="0"/>
          </a:p>
        </p:txBody>
      </p:sp>
    </p:spTree>
    <p:extLst>
      <p:ext uri="{BB962C8B-B14F-4D97-AF65-F5344CB8AC3E}">
        <p14:creationId xmlns:p14="http://schemas.microsoft.com/office/powerpoint/2010/main" val="2506191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可维护性复审</a:t>
            </a:r>
            <a:endParaRPr lang="zh-CN" altLang="en-US" dirty="0"/>
          </a:p>
        </p:txBody>
      </p:sp>
      <p:sp>
        <p:nvSpPr>
          <p:cNvPr id="3" name="Content Placeholder 2"/>
          <p:cNvSpPr>
            <a:spLocks noGrp="1"/>
          </p:cNvSpPr>
          <p:nvPr>
            <p:ph sz="quarter" idx="13"/>
          </p:nvPr>
        </p:nvSpPr>
        <p:spPr/>
        <p:txBody>
          <a:bodyPr>
            <a:normAutofit/>
          </a:bodyPr>
          <a:lstStyle/>
          <a:p>
            <a:r>
              <a:rPr lang="zh-CN" altLang="en-US" dirty="0"/>
              <a:t>在软件工程过程的每一个阶段都应该考虑并努力提高软件的可维护性，在每个阶段结束前的技术审查和管理复审中，应该着重对可维护性进行复审。</a:t>
            </a:r>
          </a:p>
        </p:txBody>
      </p:sp>
    </p:spTree>
    <p:extLst>
      <p:ext uri="{BB962C8B-B14F-4D97-AF65-F5344CB8AC3E}">
        <p14:creationId xmlns:p14="http://schemas.microsoft.com/office/powerpoint/2010/main" val="2328492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可维护性复审</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需求分析阶段的复审</a:t>
            </a:r>
            <a:endParaRPr lang="en-US" altLang="zh-CN" dirty="0" smtClean="0"/>
          </a:p>
          <a:p>
            <a:pPr lvl="1"/>
            <a:r>
              <a:rPr lang="zh-CN" altLang="en-US" dirty="0" smtClean="0"/>
              <a:t>应</a:t>
            </a:r>
            <a:r>
              <a:rPr lang="zh-CN" altLang="en-US" dirty="0"/>
              <a:t>该对将来要改进的部分和可能会修改的部分加以注意并指明</a:t>
            </a:r>
            <a:r>
              <a:rPr lang="zh-CN" altLang="en-US" dirty="0" smtClean="0"/>
              <a:t>；</a:t>
            </a:r>
            <a:endParaRPr lang="en-US" altLang="zh-CN" dirty="0" smtClean="0"/>
          </a:p>
          <a:p>
            <a:pPr lvl="1"/>
            <a:r>
              <a:rPr lang="zh-CN" altLang="en-US" dirty="0" smtClean="0"/>
              <a:t>应</a:t>
            </a:r>
            <a:r>
              <a:rPr lang="zh-CN" altLang="en-US" dirty="0"/>
              <a:t>该讨论软件的可移植性问题，并且考虑可能影响软件维护的系统界面</a:t>
            </a:r>
            <a:r>
              <a:rPr lang="zh-CN" altLang="en-US" dirty="0" smtClean="0"/>
              <a:t>。</a:t>
            </a:r>
            <a:endParaRPr lang="zh-CN" altLang="en-US" dirty="0"/>
          </a:p>
        </p:txBody>
      </p:sp>
    </p:spTree>
    <p:extLst>
      <p:ext uri="{BB962C8B-B14F-4D97-AF65-F5344CB8AC3E}">
        <p14:creationId xmlns:p14="http://schemas.microsoft.com/office/powerpoint/2010/main" val="3412851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维护</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可维护性复审</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正</a:t>
            </a:r>
            <a:r>
              <a:rPr lang="zh-CN" altLang="en-US" dirty="0"/>
              <a:t>式的和非正式的设计复</a:t>
            </a:r>
            <a:r>
              <a:rPr lang="zh-CN" altLang="en-US" dirty="0" smtClean="0"/>
              <a:t>审</a:t>
            </a:r>
            <a:endParaRPr lang="en-US" altLang="zh-CN" dirty="0"/>
          </a:p>
          <a:p>
            <a:pPr lvl="1"/>
            <a:r>
              <a:rPr lang="zh-CN" altLang="en-US" dirty="0" smtClean="0"/>
              <a:t>应</a:t>
            </a:r>
            <a:r>
              <a:rPr lang="zh-CN" altLang="en-US" dirty="0"/>
              <a:t>该从容易修改、模块化和功能独立的目标出发，评价软件的结构和过程</a:t>
            </a:r>
            <a:r>
              <a:rPr lang="zh-CN" altLang="en-US" dirty="0" smtClean="0"/>
              <a:t>；</a:t>
            </a:r>
            <a:endParaRPr lang="en-US" altLang="zh-CN" dirty="0" smtClean="0"/>
          </a:p>
          <a:p>
            <a:pPr lvl="1"/>
            <a:r>
              <a:rPr lang="zh-CN" altLang="en-US" dirty="0" smtClean="0"/>
              <a:t>设</a:t>
            </a:r>
            <a:r>
              <a:rPr lang="zh-CN" altLang="en-US" dirty="0"/>
              <a:t>计中应该对将来可能修改的部分预作准备</a:t>
            </a:r>
            <a:r>
              <a:rPr lang="zh-CN" altLang="en-US" dirty="0" smtClean="0"/>
              <a:t>。</a:t>
            </a:r>
            <a:endParaRPr lang="zh-CN" altLang="en-US" dirty="0"/>
          </a:p>
        </p:txBody>
      </p:sp>
    </p:spTree>
    <p:extLst>
      <p:ext uri="{BB962C8B-B14F-4D97-AF65-F5344CB8AC3E}">
        <p14:creationId xmlns:p14="http://schemas.microsoft.com/office/powerpoint/2010/main" val="2846731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可维护性复审</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代</a:t>
            </a:r>
            <a:r>
              <a:rPr lang="zh-CN" altLang="en-US" dirty="0"/>
              <a:t>码复</a:t>
            </a:r>
            <a:r>
              <a:rPr lang="zh-CN" altLang="en-US" dirty="0" smtClean="0"/>
              <a:t>审</a:t>
            </a:r>
            <a:endParaRPr lang="en-US" altLang="zh-CN" dirty="0" smtClean="0"/>
          </a:p>
          <a:p>
            <a:pPr lvl="1"/>
            <a:r>
              <a:rPr lang="zh-CN" altLang="en-US" dirty="0" smtClean="0"/>
              <a:t>应</a:t>
            </a:r>
            <a:r>
              <a:rPr lang="zh-CN" altLang="en-US" dirty="0"/>
              <a:t>该强调编码风格和内部说明文档这两个影响可维护性的因素</a:t>
            </a:r>
            <a:r>
              <a:rPr lang="zh-CN" altLang="en-US" dirty="0" smtClean="0"/>
              <a:t>。</a:t>
            </a:r>
            <a:endParaRPr lang="zh-CN" altLang="en-US" dirty="0"/>
          </a:p>
        </p:txBody>
      </p:sp>
    </p:spTree>
    <p:extLst>
      <p:ext uri="{BB962C8B-B14F-4D97-AF65-F5344CB8AC3E}">
        <p14:creationId xmlns:p14="http://schemas.microsoft.com/office/powerpoint/2010/main" val="505030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可维护性复审</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设</a:t>
            </a:r>
            <a:r>
              <a:rPr lang="zh-CN" altLang="en-US" dirty="0"/>
              <a:t>计和编</a:t>
            </a:r>
            <a:r>
              <a:rPr lang="zh-CN" altLang="en-US" dirty="0" smtClean="0"/>
              <a:t>码阶段</a:t>
            </a:r>
            <a:endParaRPr lang="en-US" altLang="zh-CN" dirty="0" smtClean="0"/>
          </a:p>
          <a:p>
            <a:pPr lvl="1"/>
            <a:r>
              <a:rPr lang="zh-CN" altLang="en-US" dirty="0" smtClean="0"/>
              <a:t>应</a:t>
            </a:r>
            <a:r>
              <a:rPr lang="zh-CN" altLang="en-US" dirty="0"/>
              <a:t>该</a:t>
            </a:r>
            <a:r>
              <a:rPr lang="zh-CN" altLang="en-US" dirty="0" smtClean="0"/>
              <a:t>尽量使</a:t>
            </a:r>
            <a:r>
              <a:rPr lang="zh-CN" altLang="en-US" dirty="0"/>
              <a:t>用可重用的软件构件，如果需要开发新的构件，也应该注意提高构件的可重用性。</a:t>
            </a:r>
          </a:p>
        </p:txBody>
      </p:sp>
    </p:spTree>
    <p:extLst>
      <p:ext uri="{BB962C8B-B14F-4D97-AF65-F5344CB8AC3E}">
        <p14:creationId xmlns:p14="http://schemas.microsoft.com/office/powerpoint/2010/main" val="164331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配置复审</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a:t>在测试结束时进行最正式的可维护性复审，这个复审称为配置复审</a:t>
            </a:r>
            <a:r>
              <a:rPr lang="zh-CN" altLang="en-US" dirty="0" smtClean="0"/>
              <a:t>。</a:t>
            </a:r>
            <a:endParaRPr lang="en-US" altLang="zh-CN" dirty="0" smtClean="0"/>
          </a:p>
          <a:p>
            <a:r>
              <a:rPr lang="zh-CN" altLang="en-US" dirty="0" smtClean="0"/>
              <a:t>配</a:t>
            </a:r>
            <a:r>
              <a:rPr lang="zh-CN" altLang="en-US" dirty="0"/>
              <a:t>置复审的目的是保证软件配置的所有成分是完整的、一致的和可理解的，而且为了便于修改和管理已经编目归档了。</a:t>
            </a:r>
          </a:p>
        </p:txBody>
      </p:sp>
    </p:spTree>
    <p:extLst>
      <p:ext uri="{BB962C8B-B14F-4D97-AF65-F5344CB8AC3E}">
        <p14:creationId xmlns:p14="http://schemas.microsoft.com/office/powerpoint/2010/main" val="2528397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预防性维护</a:t>
            </a:r>
            <a:endParaRPr lang="zh-CN" altLang="en-US" dirty="0"/>
          </a:p>
        </p:txBody>
      </p:sp>
      <p:sp>
        <p:nvSpPr>
          <p:cNvPr id="3" name="Content Placeholder 2"/>
          <p:cNvSpPr>
            <a:spLocks noGrp="1"/>
          </p:cNvSpPr>
          <p:nvPr>
            <p:ph sz="quarter" idx="13"/>
          </p:nvPr>
        </p:nvSpPr>
        <p:spPr/>
        <p:txBody>
          <a:bodyPr>
            <a:normAutofit/>
          </a:bodyPr>
          <a:lstStyle/>
          <a:p>
            <a:r>
              <a:rPr lang="zh-CN" altLang="en-US" dirty="0"/>
              <a:t>预防性维护方法是由</a:t>
            </a:r>
            <a:r>
              <a:rPr lang="en-US" altLang="zh-CN" dirty="0"/>
              <a:t>Miller</a:t>
            </a:r>
            <a:r>
              <a:rPr lang="zh-CN" altLang="en-US" dirty="0"/>
              <a:t>提出来的，他把这种方法定义为：“把今天的方法学应用到昨天的系统上，以支持明天的需求。”</a:t>
            </a:r>
          </a:p>
        </p:txBody>
      </p:sp>
    </p:spTree>
    <p:extLst>
      <p:ext uri="{BB962C8B-B14F-4D97-AF65-F5344CB8AC3E}">
        <p14:creationId xmlns:p14="http://schemas.microsoft.com/office/powerpoint/2010/main" val="2735610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预防性维护</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维护一行源代码的代价可能是最初开发该行源代码代价的</a:t>
            </a:r>
            <a:r>
              <a:rPr lang="en-US" altLang="zh-CN" dirty="0"/>
              <a:t>14-40</a:t>
            </a:r>
            <a:r>
              <a:rPr lang="zh-CN" altLang="en-US" dirty="0"/>
              <a:t>倍。</a:t>
            </a:r>
          </a:p>
          <a:p>
            <a:r>
              <a:rPr lang="zh-CN" altLang="en-US" dirty="0" smtClean="0"/>
              <a:t>重</a:t>
            </a:r>
            <a:r>
              <a:rPr lang="zh-CN" altLang="en-US" dirty="0"/>
              <a:t>新设计软件体系结构（程序及数据结构）时使用了现代设计概念，它对将来的维护可能有很大的帮助。</a:t>
            </a:r>
          </a:p>
          <a:p>
            <a:r>
              <a:rPr lang="zh-CN" altLang="en-US" dirty="0" smtClean="0"/>
              <a:t>由</a:t>
            </a:r>
            <a:r>
              <a:rPr lang="zh-CN" altLang="en-US" dirty="0"/>
              <a:t>于现有的程序版本可作为软件原型使用，开发生产率可大大高于平均水平</a:t>
            </a:r>
            <a:r>
              <a:rPr lang="zh-CN" altLang="en-US" dirty="0" smtClean="0"/>
              <a:t>。</a:t>
            </a:r>
            <a:endParaRPr lang="zh-CN" altLang="en-US" dirty="0"/>
          </a:p>
        </p:txBody>
      </p:sp>
    </p:spTree>
    <p:extLst>
      <p:ext uri="{BB962C8B-B14F-4D97-AF65-F5344CB8AC3E}">
        <p14:creationId xmlns:p14="http://schemas.microsoft.com/office/powerpoint/2010/main" val="1474701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预防性维护</a:t>
            </a:r>
            <a:endParaRPr lang="zh-CN" altLang="en-US" dirty="0"/>
          </a:p>
        </p:txBody>
      </p:sp>
      <p:sp>
        <p:nvSpPr>
          <p:cNvPr id="3" name="Content Placeholder 2"/>
          <p:cNvSpPr>
            <a:spLocks noGrp="1"/>
          </p:cNvSpPr>
          <p:nvPr>
            <p:ph sz="quarter" idx="13"/>
          </p:nvPr>
        </p:nvSpPr>
        <p:spPr/>
        <p:txBody>
          <a:bodyPr>
            <a:normAutofit fontScale="85000" lnSpcReduction="20000"/>
          </a:bodyPr>
          <a:lstStyle/>
          <a:p>
            <a:r>
              <a:rPr lang="zh-CN" altLang="en-US" dirty="0" smtClean="0"/>
              <a:t>用</a:t>
            </a:r>
            <a:r>
              <a:rPr lang="zh-CN" altLang="en-US" dirty="0"/>
              <a:t>户具有较多使用该软件的经验，因此，能够很容易地</a:t>
            </a:r>
            <a:r>
              <a:rPr lang="zh-CN" altLang="en-US" dirty="0" smtClean="0"/>
              <a:t>搞清楚变</a:t>
            </a:r>
            <a:r>
              <a:rPr lang="zh-CN" altLang="en-US" dirty="0"/>
              <a:t>更需求和变更的范围。</a:t>
            </a:r>
          </a:p>
          <a:p>
            <a:r>
              <a:rPr lang="zh-CN" altLang="en-US" dirty="0" smtClean="0"/>
              <a:t>利</a:t>
            </a:r>
            <a:r>
              <a:rPr lang="zh-CN" altLang="en-US" dirty="0"/>
              <a:t>用逆向工程和再工程的工具，可以使一部分工作自动化。</a:t>
            </a:r>
          </a:p>
          <a:p>
            <a:r>
              <a:rPr lang="zh-CN" altLang="en-US" dirty="0" smtClean="0"/>
              <a:t>在</a:t>
            </a:r>
            <a:r>
              <a:rPr lang="zh-CN" altLang="en-US" dirty="0"/>
              <a:t>完成预防性维护的过程中可以建立起完整的软件阶段。</a:t>
            </a:r>
          </a:p>
        </p:txBody>
      </p:sp>
    </p:spTree>
    <p:extLst>
      <p:ext uri="{BB962C8B-B14F-4D97-AF65-F5344CB8AC3E}">
        <p14:creationId xmlns:p14="http://schemas.microsoft.com/office/powerpoint/2010/main" val="1033321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dirty="0"/>
              <a:t>决定软件可维护性的因</a:t>
            </a:r>
            <a:r>
              <a:rPr lang="zh-CN" altLang="en-US" dirty="0" smtClean="0"/>
              <a:t>素</a:t>
            </a:r>
            <a:endParaRPr lang="en-US" altLang="zh-CN" dirty="0" smtClean="0"/>
          </a:p>
          <a:p>
            <a:r>
              <a:rPr lang="zh-CN" altLang="en-US" dirty="0" smtClean="0"/>
              <a:t>文档</a:t>
            </a:r>
            <a:endParaRPr lang="en-US" altLang="zh-CN" dirty="0" smtClean="0"/>
          </a:p>
          <a:p>
            <a:r>
              <a:rPr lang="zh-CN" altLang="en-US" dirty="0"/>
              <a:t>可维护性复</a:t>
            </a:r>
            <a:r>
              <a:rPr lang="zh-CN" altLang="en-US" dirty="0" smtClean="0"/>
              <a:t>审</a:t>
            </a:r>
            <a:endParaRPr lang="en-US" altLang="zh-CN" dirty="0" smtClean="0"/>
          </a:p>
          <a:p>
            <a:r>
              <a:rPr lang="zh-CN" altLang="en-US" dirty="0"/>
              <a:t>预防性维护</a:t>
            </a:r>
            <a:endParaRPr lang="zh-CN" altLang="en-US" dirty="0"/>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点三：</a:t>
            </a:r>
            <a:r>
              <a:rPr lang="zh-CN" altLang="en-US" dirty="0" smtClean="0"/>
              <a:t>软</a:t>
            </a:r>
            <a:r>
              <a:rPr lang="zh-CN" altLang="en-US" dirty="0" smtClean="0"/>
              <a:t>件的可维护性</a:t>
            </a:r>
            <a:endParaRPr lang="zh-CN" altLang="en-US" dirty="0"/>
          </a:p>
        </p:txBody>
      </p:sp>
      <p:sp>
        <p:nvSpPr>
          <p:cNvPr id="4" name="Subtitle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smtClean="0"/>
              <a:t>可理解性</a:t>
            </a:r>
            <a:endParaRPr lang="en-US" altLang="zh-CN" dirty="0" smtClean="0"/>
          </a:p>
          <a:p>
            <a:r>
              <a:rPr lang="zh-CN" altLang="en-US" dirty="0" smtClean="0"/>
              <a:t>可测试性</a:t>
            </a:r>
            <a:endParaRPr lang="en-US" altLang="zh-CN" dirty="0" smtClean="0"/>
          </a:p>
          <a:p>
            <a:r>
              <a:rPr lang="zh-CN" altLang="en-US" dirty="0"/>
              <a:t>可修改</a:t>
            </a:r>
            <a:r>
              <a:rPr lang="zh-CN" altLang="en-US" dirty="0" smtClean="0"/>
              <a:t>性</a:t>
            </a:r>
            <a:endParaRPr lang="en-US" altLang="zh-CN" dirty="0" smtClean="0"/>
          </a:p>
          <a:p>
            <a:r>
              <a:rPr lang="zh-CN" altLang="en-US" dirty="0" smtClean="0"/>
              <a:t>可</a:t>
            </a:r>
            <a:r>
              <a:rPr lang="zh-CN" altLang="en-US" dirty="0"/>
              <a:t>移植</a:t>
            </a:r>
            <a:r>
              <a:rPr lang="zh-CN" altLang="en-US" dirty="0" smtClean="0"/>
              <a:t>性</a:t>
            </a:r>
            <a:endParaRPr lang="en-US" altLang="zh-CN" dirty="0" smtClean="0"/>
          </a:p>
          <a:p>
            <a:r>
              <a:rPr lang="zh-CN" altLang="en-US" dirty="0" smtClean="0"/>
              <a:t>可重用性</a:t>
            </a:r>
            <a:endParaRPr lang="zh-CN" altLang="en-US" dirty="0"/>
          </a:p>
        </p:txBody>
      </p:sp>
    </p:spTree>
    <p:extLst>
      <p:ext uri="{BB962C8B-B14F-4D97-AF65-F5344CB8AC3E}">
        <p14:creationId xmlns:p14="http://schemas.microsoft.com/office/powerpoint/2010/main" val="100146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fontScale="92500"/>
          </a:bodyPr>
          <a:lstStyle/>
          <a:p>
            <a:r>
              <a:rPr lang="zh-CN" altLang="en-US" dirty="0" smtClean="0"/>
              <a:t>可理解性</a:t>
            </a:r>
            <a:endParaRPr lang="en-US" altLang="zh-CN" dirty="0" smtClean="0"/>
          </a:p>
          <a:p>
            <a:pPr lvl="1"/>
            <a:r>
              <a:rPr lang="zh-CN" altLang="en-US" dirty="0"/>
              <a:t>软件可理解性表现为外来读者理解软件的结构、功能、接口和内部处理过程的难易程度。模块化（模块结构良好，高内聚，松耦合）、详细的设计文档、结构化设计、程序内部的文档和良好的高级程序设计语言等等，都对提高软件的可理解性有重要贡献。</a:t>
            </a:r>
          </a:p>
        </p:txBody>
      </p:sp>
    </p:spTree>
    <p:extLst>
      <p:ext uri="{BB962C8B-B14F-4D97-AF65-F5344CB8AC3E}">
        <p14:creationId xmlns:p14="http://schemas.microsoft.com/office/powerpoint/2010/main" val="1678898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a:bodyPr>
          <a:lstStyle/>
          <a:p>
            <a:r>
              <a:rPr lang="zh-CN" altLang="en-US" dirty="0"/>
              <a:t>可测试性</a:t>
            </a:r>
          </a:p>
          <a:p>
            <a:pPr lvl="1"/>
            <a:r>
              <a:rPr lang="zh-CN" altLang="en-US" dirty="0" smtClean="0"/>
              <a:t>诊</a:t>
            </a:r>
            <a:r>
              <a:rPr lang="zh-CN" altLang="en-US" dirty="0"/>
              <a:t>断和测试的容易程度取决于软件容易理解的程度。良好的文档对诊断和测试是至关重要</a:t>
            </a:r>
            <a:r>
              <a:rPr lang="zh-CN" altLang="en-US" dirty="0" smtClean="0"/>
              <a:t>的。</a:t>
            </a:r>
            <a:endParaRPr lang="en-US" altLang="zh-CN" dirty="0" smtClean="0"/>
          </a:p>
          <a:p>
            <a:pPr lvl="1"/>
            <a:r>
              <a:rPr lang="zh-CN" altLang="en-US" dirty="0" smtClean="0"/>
              <a:t>软</a:t>
            </a:r>
            <a:r>
              <a:rPr lang="zh-CN" altLang="en-US" dirty="0"/>
              <a:t>件结构、可用的测试工具和调试工具，以及以前设计的测试过程也都是非常重要的</a:t>
            </a:r>
            <a:r>
              <a:rPr lang="zh-CN" altLang="en-US" dirty="0" smtClean="0"/>
              <a:t>。</a:t>
            </a:r>
            <a:endParaRPr lang="zh-CN" altLang="en-US" dirty="0"/>
          </a:p>
        </p:txBody>
      </p:sp>
    </p:spTree>
    <p:extLst>
      <p:ext uri="{BB962C8B-B14F-4D97-AF65-F5344CB8AC3E}">
        <p14:creationId xmlns:p14="http://schemas.microsoft.com/office/powerpoint/2010/main" val="2842243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a:bodyPr>
          <a:lstStyle/>
          <a:p>
            <a:r>
              <a:rPr lang="zh-CN" altLang="en-US" dirty="0"/>
              <a:t>可测试性</a:t>
            </a:r>
          </a:p>
          <a:p>
            <a:pPr lvl="1"/>
            <a:r>
              <a:rPr lang="zh-CN" altLang="en-US" dirty="0"/>
              <a:t>对于程序模块来说，可以用程序复杂度来度量它的可测试性。模块的环形复杂度越大，可执行的路径就越多，因此，全面测试它的难度就越高。</a:t>
            </a:r>
          </a:p>
        </p:txBody>
      </p:sp>
    </p:spTree>
    <p:extLst>
      <p:ext uri="{BB962C8B-B14F-4D97-AF65-F5344CB8AC3E}">
        <p14:creationId xmlns:p14="http://schemas.microsoft.com/office/powerpoint/2010/main" val="4231795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a:bodyPr>
          <a:lstStyle/>
          <a:p>
            <a:r>
              <a:rPr lang="zh-CN" altLang="en-US" dirty="0"/>
              <a:t>可修改性</a:t>
            </a:r>
          </a:p>
          <a:p>
            <a:pPr lvl="1"/>
            <a:r>
              <a:rPr lang="zh-CN" altLang="en-US" dirty="0" smtClean="0"/>
              <a:t>软</a:t>
            </a:r>
            <a:r>
              <a:rPr lang="zh-CN" altLang="en-US" dirty="0"/>
              <a:t>件容易修改的程度</a:t>
            </a:r>
            <a:r>
              <a:rPr lang="zh-CN" altLang="en-US" dirty="0" smtClean="0"/>
              <a:t>和设</a:t>
            </a:r>
            <a:r>
              <a:rPr lang="zh-CN" altLang="en-US" dirty="0"/>
              <a:t>计原</a:t>
            </a:r>
            <a:r>
              <a:rPr lang="zh-CN" altLang="en-US" dirty="0" smtClean="0"/>
              <a:t>理及启</a:t>
            </a:r>
            <a:r>
              <a:rPr lang="zh-CN" altLang="en-US" dirty="0"/>
              <a:t>发规则直接有关。耦合、内聚、信息隐藏、局部化、控制域与作用域的关系等等，都影响软件的可修改性。</a:t>
            </a:r>
          </a:p>
        </p:txBody>
      </p:sp>
    </p:spTree>
    <p:extLst>
      <p:ext uri="{BB962C8B-B14F-4D97-AF65-F5344CB8AC3E}">
        <p14:creationId xmlns:p14="http://schemas.microsoft.com/office/powerpoint/2010/main" val="2151225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决定软件可维护性的因素</a:t>
            </a:r>
            <a:endParaRPr lang="zh-CN" altLang="en-US" dirty="0"/>
          </a:p>
        </p:txBody>
      </p:sp>
      <p:sp>
        <p:nvSpPr>
          <p:cNvPr id="3" name="Content Placeholder 2"/>
          <p:cNvSpPr>
            <a:spLocks noGrp="1"/>
          </p:cNvSpPr>
          <p:nvPr>
            <p:ph sz="quarter" idx="13"/>
          </p:nvPr>
        </p:nvSpPr>
        <p:spPr/>
        <p:txBody>
          <a:bodyPr>
            <a:normAutofit/>
          </a:bodyPr>
          <a:lstStyle/>
          <a:p>
            <a:r>
              <a:rPr lang="zh-CN" altLang="en-US" dirty="0"/>
              <a:t>可移植性</a:t>
            </a:r>
          </a:p>
          <a:p>
            <a:pPr lvl="1"/>
            <a:r>
              <a:rPr lang="zh-CN" altLang="en-US" dirty="0" smtClean="0"/>
              <a:t>软</a:t>
            </a:r>
            <a:r>
              <a:rPr lang="zh-CN" altLang="en-US" dirty="0"/>
              <a:t>件可移植性指的是把程序从一种计算环境（硬件配置和操作系统）转移到另一种计算环境的难易程度</a:t>
            </a:r>
            <a:r>
              <a:rPr lang="zh-CN" altLang="en-US" dirty="0" smtClean="0"/>
              <a:t>。</a:t>
            </a:r>
            <a:endParaRPr lang="zh-CN" altLang="en-US" dirty="0"/>
          </a:p>
        </p:txBody>
      </p:sp>
    </p:spTree>
    <p:extLst>
      <p:ext uri="{BB962C8B-B14F-4D97-AF65-F5344CB8AC3E}">
        <p14:creationId xmlns:p14="http://schemas.microsoft.com/office/powerpoint/2010/main" val="85653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277</TotalTime>
  <Words>1837</Words>
  <Application>Microsoft Office PowerPoint</Application>
  <PresentationFormat>Widescreen</PresentationFormat>
  <Paragraphs>88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黑体</vt:lpstr>
      <vt:lpstr>宋体</vt:lpstr>
      <vt:lpstr>Arial</vt:lpstr>
      <vt:lpstr>Calibri</vt:lpstr>
      <vt:lpstr>Droplet</vt:lpstr>
      <vt:lpstr>软件工程</vt:lpstr>
      <vt:lpstr>维护</vt:lpstr>
      <vt:lpstr>知识点三：软件的可维护性</vt:lpstr>
      <vt:lpstr>决定软件可维护性的因素</vt:lpstr>
      <vt:lpstr>决定软件可维护性的因素</vt:lpstr>
      <vt:lpstr>决定软件可维护性的因素</vt:lpstr>
      <vt:lpstr>决定软件可维护性的因素</vt:lpstr>
      <vt:lpstr>决定软件可维护性的因素</vt:lpstr>
      <vt:lpstr>决定软件可维护性的因素</vt:lpstr>
      <vt:lpstr>决定软件可维护性的因素</vt:lpstr>
      <vt:lpstr>文档</vt:lpstr>
      <vt:lpstr>文档</vt:lpstr>
      <vt:lpstr>软件文档应满足的要求</vt:lpstr>
      <vt:lpstr>用户文档</vt:lpstr>
      <vt:lpstr>用户文档</vt:lpstr>
      <vt:lpstr>用户文档</vt:lpstr>
      <vt:lpstr>系统文档</vt:lpstr>
      <vt:lpstr>可维护性复审</vt:lpstr>
      <vt:lpstr>可维护性复审</vt:lpstr>
      <vt:lpstr>可维护性复审</vt:lpstr>
      <vt:lpstr>可维护性复审</vt:lpstr>
      <vt:lpstr>可维护性复审</vt:lpstr>
      <vt:lpstr>配置复审</vt:lpstr>
      <vt:lpstr>预防性维护</vt:lpstr>
      <vt:lpstr>预防性维护</vt:lpstr>
      <vt:lpstr>预防性维护</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99</cp:revision>
  <dcterms:created xsi:type="dcterms:W3CDTF">2017-07-27T06:26:01Z</dcterms:created>
  <dcterms:modified xsi:type="dcterms:W3CDTF">2017-08-10T07:54:30Z</dcterms:modified>
</cp:coreProperties>
</file>