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58" r:id="rId2"/>
    <p:sldId id="269" r:id="rId3"/>
    <p:sldId id="270" r:id="rId4"/>
    <p:sldId id="272" r:id="rId5"/>
    <p:sldId id="276" r:id="rId6"/>
    <p:sldId id="273" r:id="rId7"/>
    <p:sldId id="274" r:id="rId8"/>
    <p:sldId id="275" r:id="rId9"/>
    <p:sldId id="277" r:id="rId10"/>
    <p:sldId id="278" r:id="rId11"/>
    <p:sldId id="279" r:id="rId12"/>
    <p:sldId id="280" r:id="rId13"/>
    <p:sldId id="281" r:id="rId14"/>
    <p:sldId id="267" r:id="rId15"/>
    <p:sldId id="286" r:id="rId16"/>
    <p:sldId id="282" r:id="rId17"/>
    <p:sldId id="283" r:id="rId18"/>
    <p:sldId id="284" r:id="rId19"/>
    <p:sldId id="268" r:id="rId20"/>
    <p:sldId id="287" r:id="rId21"/>
    <p:sldId id="288" r:id="rId22"/>
    <p:sldId id="289" r:id="rId23"/>
    <p:sldId id="290" r:id="rId24"/>
    <p:sldId id="291" r:id="rId25"/>
    <p:sldId id="300" r:id="rId26"/>
    <p:sldId id="301" r:id="rId27"/>
    <p:sldId id="302" r:id="rId28"/>
    <p:sldId id="303" r:id="rId29"/>
    <p:sldId id="304" r:id="rId30"/>
    <p:sldId id="292" r:id="rId31"/>
    <p:sldId id="293" r:id="rId32"/>
    <p:sldId id="261" r:id="rId33"/>
    <p:sldId id="294" r:id="rId34"/>
    <p:sldId id="295" r:id="rId35"/>
    <p:sldId id="296" r:id="rId36"/>
    <p:sldId id="297" r:id="rId37"/>
    <p:sldId id="298" r:id="rId38"/>
    <p:sldId id="299" r:id="rId39"/>
    <p:sldId id="305" r:id="rId40"/>
    <p:sldId id="307" r:id="rId41"/>
    <p:sldId id="306" r:id="rId42"/>
    <p:sldId id="321" r:id="rId43"/>
    <p:sldId id="323" r:id="rId44"/>
    <p:sldId id="322" r:id="rId45"/>
    <p:sldId id="324" r:id="rId46"/>
    <p:sldId id="325" r:id="rId47"/>
    <p:sldId id="326" r:id="rId48"/>
    <p:sldId id="327" r:id="rId49"/>
    <p:sldId id="328" r:id="rId50"/>
    <p:sldId id="334" r:id="rId51"/>
    <p:sldId id="337" r:id="rId52"/>
    <p:sldId id="338" r:id="rId53"/>
    <p:sldId id="339" r:id="rId54"/>
    <p:sldId id="340" r:id="rId55"/>
    <p:sldId id="341" r:id="rId56"/>
    <p:sldId id="343" r:id="rId57"/>
    <p:sldId id="342" r:id="rId58"/>
    <p:sldId id="329" r:id="rId59"/>
    <p:sldId id="330" r:id="rId60"/>
    <p:sldId id="331" r:id="rId61"/>
    <p:sldId id="332" r:id="rId62"/>
    <p:sldId id="333" r:id="rId63"/>
    <p:sldId id="336" r:id="rId64"/>
    <p:sldId id="335" r:id="rId65"/>
    <p:sldId id="344" r:id="rId66"/>
    <p:sldId id="308" r:id="rId67"/>
    <p:sldId id="345" r:id="rId68"/>
    <p:sldId id="346" r:id="rId69"/>
    <p:sldId id="347" r:id="rId70"/>
    <p:sldId id="348" r:id="rId71"/>
    <p:sldId id="349" r:id="rId72"/>
    <p:sldId id="350" r:id="rId73"/>
    <p:sldId id="351" r:id="rId74"/>
    <p:sldId id="352" r:id="rId75"/>
    <p:sldId id="354" r:id="rId76"/>
    <p:sldId id="353"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10" r:id="rId91"/>
    <p:sldId id="370" r:id="rId92"/>
    <p:sldId id="369" r:id="rId93"/>
    <p:sldId id="372" r:id="rId94"/>
    <p:sldId id="371" r:id="rId95"/>
    <p:sldId id="373" r:id="rId96"/>
    <p:sldId id="374" r:id="rId97"/>
    <p:sldId id="375" r:id="rId98"/>
    <p:sldId id="368" r:id="rId99"/>
    <p:sldId id="376" r:id="rId100"/>
    <p:sldId id="377" r:id="rId101"/>
    <p:sldId id="378" r:id="rId102"/>
    <p:sldId id="379" r:id="rId103"/>
    <p:sldId id="380" r:id="rId104"/>
    <p:sldId id="381" r:id="rId105"/>
    <p:sldId id="385" r:id="rId106"/>
    <p:sldId id="386" r:id="rId107"/>
    <p:sldId id="387" r:id="rId108"/>
    <p:sldId id="388" r:id="rId109"/>
    <p:sldId id="389" r:id="rId110"/>
    <p:sldId id="384" r:id="rId111"/>
    <p:sldId id="390" r:id="rId112"/>
    <p:sldId id="391" r:id="rId113"/>
    <p:sldId id="383" r:id="rId114"/>
    <p:sldId id="392" r:id="rId115"/>
    <p:sldId id="393" r:id="rId116"/>
    <p:sldId id="394" r:id="rId117"/>
    <p:sldId id="395" r:id="rId118"/>
    <p:sldId id="397" r:id="rId119"/>
    <p:sldId id="398" r:id="rId120"/>
    <p:sldId id="396" r:id="rId121"/>
    <p:sldId id="401" r:id="rId122"/>
    <p:sldId id="402" r:id="rId123"/>
    <p:sldId id="400" r:id="rId124"/>
    <p:sldId id="403" r:id="rId125"/>
    <p:sldId id="311" r:id="rId126"/>
    <p:sldId id="312" r:id="rId127"/>
    <p:sldId id="315" r:id="rId128"/>
    <p:sldId id="316" r:id="rId129"/>
    <p:sldId id="317" r:id="rId130"/>
    <p:sldId id="318" r:id="rId131"/>
    <p:sldId id="319" r:id="rId132"/>
    <p:sldId id="320" r:id="rId1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6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097B-73FB-43F7-A46E-53B5809BB9D7}" type="datetimeFigureOut">
              <a:rPr lang="zh-CN" altLang="en-US" smtClean="0"/>
              <a:pPr/>
              <a:t>2017/7/20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E9511-3338-42D5-A63E-106DFB60FE96}" type="slidenum">
              <a:rPr lang="zh-CN" altLang="en-US" smtClean="0"/>
              <a:pPr/>
              <a:t>‹#›</a:t>
            </a:fld>
            <a:endParaRPr lang="zh-CN" altLang="en-US"/>
          </a:p>
        </p:txBody>
      </p:sp>
    </p:spTree>
    <p:extLst>
      <p:ext uri="{BB962C8B-B14F-4D97-AF65-F5344CB8AC3E}">
        <p14:creationId xmlns:p14="http://schemas.microsoft.com/office/powerpoint/2010/main" val="230630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baike.baidu.com/item/%E8%AE%A4%E7%9F%A5%E5%BF%83%E7%90%86%E5%AD%A6"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13</a:t>
            </a:fld>
            <a:endParaRPr lang="zh-CN" altLang="en-US"/>
          </a:p>
        </p:txBody>
      </p:sp>
    </p:spTree>
    <p:extLst>
      <p:ext uri="{BB962C8B-B14F-4D97-AF65-F5344CB8AC3E}">
        <p14:creationId xmlns:p14="http://schemas.microsoft.com/office/powerpoint/2010/main" val="329196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ct val="0"/>
              </a:spcBef>
              <a:buFont typeface="Arial" panose="020B0604020202020204" pitchFamily="34" charset="0"/>
              <a:buNone/>
            </a:pPr>
            <a:r>
              <a:rPr lang="zh-CN" altLang="en-US" sz="1200" dirty="0" smtClean="0">
                <a:latin typeface="宋体" panose="02010600030101010101" pitchFamily="2" charset="-122"/>
                <a:ea typeface="+mn-ea"/>
              </a:rPr>
              <a:t>也有把教学理解为：学校教育中教师引导学生，以特定文化为对象的教与学统一的活动。这个界定有四层含义：一是教学是一种活动，活动是教学的根本属性；二是教师在教学活动中主要起引导作用；三是这种活动包含着教与学两个方面，并且是统一于一个过程；四是活动的对象是特定文化，离开特定的文化就无所谓教学。</a:t>
            </a:r>
          </a:p>
          <a:p>
            <a:pPr>
              <a:spcBef>
                <a:spcPct val="0"/>
              </a:spcBef>
              <a:buFont typeface="Arial" panose="020B0604020202020204" pitchFamily="34" charset="0"/>
              <a:buNone/>
            </a:pPr>
            <a:endParaRPr lang="zh-CN" altLang="en-US" sz="1200" dirty="0" smtClean="0">
              <a:latin typeface="宋体" panose="02010600030101010101" pitchFamily="2" charset="-122"/>
              <a:ea typeface="+mn-ea"/>
            </a:endParaRPr>
          </a:p>
          <a:p>
            <a:pPr>
              <a:spcBef>
                <a:spcPct val="0"/>
              </a:spcBef>
              <a:buFont typeface="Arial" panose="020B0604020202020204" pitchFamily="34" charset="0"/>
              <a:buNone/>
            </a:pPr>
            <a:r>
              <a:rPr lang="zh-CN" altLang="en-US" sz="1200" dirty="0" smtClean="0">
                <a:latin typeface="宋体" panose="02010600030101010101" pitchFamily="2" charset="-122"/>
                <a:ea typeface="+mn-ea"/>
              </a:rPr>
              <a:t>有的学者将人们对教学的共识概括为：教学是一种动态的活动过程； 教学是以课程为中介、教师与学生相互作用或交往的过程； 教学将促进教师、学生的共同发展。这有一定的道理</a:t>
            </a:r>
            <a:r>
              <a:rPr lang="zh-CN" altLang="en-US" sz="1600" dirty="0" smtClean="0">
                <a:latin typeface="Arial" panose="020B0604020202020204" pitchFamily="34" charset="0"/>
                <a:ea typeface="+mn-ea"/>
              </a:rPr>
              <a:t>。</a:t>
            </a:r>
          </a:p>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06401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42662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大约写于公元前的战国末年</a:t>
            </a:r>
            <a:r>
              <a:rPr lang="en-US" altLang="zh-CN" dirty="0" smtClean="0"/>
              <a:t>,</a:t>
            </a:r>
            <a:r>
              <a:rPr lang="zh-CN" altLang="en-US" dirty="0" smtClean="0"/>
              <a:t>是”礼记”一书</a:t>
            </a:r>
            <a:r>
              <a:rPr lang="en-US" altLang="zh-CN" dirty="0" smtClean="0"/>
              <a:t>49</a:t>
            </a:r>
            <a:r>
              <a:rPr lang="zh-CN" altLang="en-US" dirty="0" smtClean="0"/>
              <a:t>篇中的一篇  不仅是中国古代也是世界上最早的一篇专门论述教育、教学问题的论著。</a:t>
            </a:r>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70</a:t>
            </a:fld>
            <a:endParaRPr lang="zh-CN" altLang="en-US"/>
          </a:p>
        </p:txBody>
      </p:sp>
    </p:spTree>
    <p:extLst>
      <p:ext uri="{BB962C8B-B14F-4D97-AF65-F5344CB8AC3E}">
        <p14:creationId xmlns:p14="http://schemas.microsoft.com/office/powerpoint/2010/main" val="2038747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dirty="0" smtClean="0"/>
              <a:t>040102</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72</a:t>
            </a:fld>
            <a:endParaRPr lang="zh-CN" altLang="en-US"/>
          </a:p>
        </p:txBody>
      </p:sp>
    </p:spTree>
    <p:extLst>
      <p:ext uri="{BB962C8B-B14F-4D97-AF65-F5344CB8AC3E}">
        <p14:creationId xmlns:p14="http://schemas.microsoft.com/office/powerpoint/2010/main" val="248074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73</a:t>
            </a:fld>
            <a:endParaRPr lang="zh-CN" altLang="en-US">
              <a:solidFill>
                <a:prstClr val="black"/>
              </a:solidFill>
            </a:endParaRPr>
          </a:p>
        </p:txBody>
      </p:sp>
    </p:spTree>
    <p:extLst>
      <p:ext uri="{BB962C8B-B14F-4D97-AF65-F5344CB8AC3E}">
        <p14:creationId xmlns:p14="http://schemas.microsoft.com/office/powerpoint/2010/main" val="423115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74</a:t>
            </a:fld>
            <a:endParaRPr lang="zh-CN" altLang="en-US">
              <a:solidFill>
                <a:prstClr val="black"/>
              </a:solidFill>
            </a:endParaRPr>
          </a:p>
        </p:txBody>
      </p:sp>
    </p:spTree>
    <p:extLst>
      <p:ext uri="{BB962C8B-B14F-4D97-AF65-F5344CB8AC3E}">
        <p14:creationId xmlns:p14="http://schemas.microsoft.com/office/powerpoint/2010/main" val="45903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76</a:t>
            </a:fld>
            <a:endParaRPr lang="zh-CN" altLang="en-US">
              <a:solidFill>
                <a:prstClr val="black"/>
              </a:solidFill>
            </a:endParaRPr>
          </a:p>
        </p:txBody>
      </p:sp>
    </p:spTree>
    <p:extLst>
      <p:ext uri="{BB962C8B-B14F-4D97-AF65-F5344CB8AC3E}">
        <p14:creationId xmlns:p14="http://schemas.microsoft.com/office/powerpoint/2010/main" val="25824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77</a:t>
            </a:fld>
            <a:endParaRPr lang="zh-CN" altLang="en-US">
              <a:solidFill>
                <a:prstClr val="black"/>
              </a:solidFill>
            </a:endParaRPr>
          </a:p>
        </p:txBody>
      </p:sp>
    </p:spTree>
    <p:extLst>
      <p:ext uri="{BB962C8B-B14F-4D97-AF65-F5344CB8AC3E}">
        <p14:creationId xmlns:p14="http://schemas.microsoft.com/office/powerpoint/2010/main" val="194043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78</a:t>
            </a:fld>
            <a:endParaRPr lang="zh-CN" altLang="en-US">
              <a:solidFill>
                <a:prstClr val="black"/>
              </a:solidFill>
            </a:endParaRPr>
          </a:p>
        </p:txBody>
      </p:sp>
    </p:spTree>
    <p:extLst>
      <p:ext uri="{BB962C8B-B14F-4D97-AF65-F5344CB8AC3E}">
        <p14:creationId xmlns:p14="http://schemas.microsoft.com/office/powerpoint/2010/main" val="1284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79</a:t>
            </a:fld>
            <a:endParaRPr lang="zh-CN" altLang="en-US">
              <a:solidFill>
                <a:prstClr val="black"/>
              </a:solidFill>
            </a:endParaRPr>
          </a:p>
        </p:txBody>
      </p:sp>
    </p:spTree>
    <p:extLst>
      <p:ext uri="{BB962C8B-B14F-4D97-AF65-F5344CB8AC3E}">
        <p14:creationId xmlns:p14="http://schemas.microsoft.com/office/powerpoint/2010/main" val="283449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80000"/>
              </a:lnSpc>
              <a:defRPr/>
            </a:pPr>
            <a:r>
              <a:rPr kumimoji="1" lang="zh-CN" altLang="en-US" dirty="0" smtClean="0"/>
              <a:t>根据学者们的研究，从甲骨文的字形分析看，教是从学派生出来的。</a:t>
            </a:r>
            <a:r>
              <a:rPr kumimoji="1" lang="zh-CN" altLang="en-US" dirty="0" smtClean="0">
                <a:latin typeface="宋体"/>
              </a:rPr>
              <a:t>“</a:t>
            </a:r>
            <a:r>
              <a:rPr kumimoji="1" lang="zh-CN" altLang="en-US" dirty="0" smtClean="0"/>
              <a:t>教</a:t>
            </a:r>
            <a:r>
              <a:rPr kumimoji="1" lang="zh-CN" altLang="en-US" dirty="0" smtClean="0">
                <a:latin typeface="宋体"/>
              </a:rPr>
              <a:t>”</a:t>
            </a:r>
            <a:r>
              <a:rPr kumimoji="1" lang="zh-CN" altLang="en-US" dirty="0" smtClean="0"/>
              <a:t>和</a:t>
            </a:r>
            <a:r>
              <a:rPr kumimoji="1" lang="zh-CN" altLang="en-US" dirty="0" smtClean="0">
                <a:latin typeface="宋体"/>
              </a:rPr>
              <a:t>“</a:t>
            </a:r>
            <a:r>
              <a:rPr kumimoji="1" lang="zh-CN" altLang="en-US" dirty="0" smtClean="0"/>
              <a:t>学</a:t>
            </a:r>
            <a:r>
              <a:rPr kumimoji="1" lang="zh-CN" altLang="en-US" dirty="0" smtClean="0">
                <a:latin typeface="宋体"/>
              </a:rPr>
              <a:t>”</a:t>
            </a:r>
            <a:r>
              <a:rPr kumimoji="1" lang="zh-CN" altLang="en-US" dirty="0" smtClean="0"/>
              <a:t>最初是各自独立的。</a:t>
            </a:r>
          </a:p>
          <a:p>
            <a:pPr>
              <a:lnSpc>
                <a:spcPct val="80000"/>
              </a:lnSpc>
              <a:defRPr/>
            </a:pPr>
            <a:r>
              <a:rPr kumimoji="1" lang="zh-CN" altLang="en-US" dirty="0" smtClean="0">
                <a:latin typeface="宋体"/>
              </a:rPr>
              <a:t>“</a:t>
            </a:r>
            <a:r>
              <a:rPr kumimoji="1" lang="zh-CN" altLang="en-US" dirty="0" smtClean="0"/>
              <a:t>教学</a:t>
            </a:r>
            <a:r>
              <a:rPr kumimoji="1" lang="zh-CN" altLang="en-US" dirty="0" smtClean="0">
                <a:latin typeface="宋体"/>
              </a:rPr>
              <a:t>”</a:t>
            </a:r>
            <a:r>
              <a:rPr kumimoji="1" lang="zh-CN" altLang="en-US" dirty="0" smtClean="0"/>
              <a:t>：教与学双方活动的意思，其含义大体与</a:t>
            </a:r>
            <a:r>
              <a:rPr kumimoji="1" lang="zh-CN" altLang="en-US" dirty="0" smtClean="0">
                <a:latin typeface="宋体"/>
              </a:rPr>
              <a:t>“</a:t>
            </a:r>
            <a:r>
              <a:rPr kumimoji="1" lang="zh-CN" altLang="en-US" dirty="0" smtClean="0"/>
              <a:t>教育</a:t>
            </a:r>
            <a:r>
              <a:rPr kumimoji="1" lang="zh-CN" altLang="en-US" dirty="0" smtClean="0">
                <a:latin typeface="宋体"/>
              </a:rPr>
              <a:t>”</a:t>
            </a:r>
            <a:r>
              <a:rPr kumimoji="1" lang="zh-CN" altLang="en-US" dirty="0" smtClean="0"/>
              <a:t>一词相似。</a:t>
            </a:r>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17</a:t>
            </a:fld>
            <a:endParaRPr lang="zh-CN" altLang="en-US"/>
          </a:p>
        </p:txBody>
      </p:sp>
    </p:spTree>
    <p:extLst>
      <p:ext uri="{BB962C8B-B14F-4D97-AF65-F5344CB8AC3E}">
        <p14:creationId xmlns:p14="http://schemas.microsoft.com/office/powerpoint/2010/main" val="423560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80</a:t>
            </a:fld>
            <a:endParaRPr lang="zh-CN" altLang="en-US">
              <a:solidFill>
                <a:prstClr val="black"/>
              </a:solidFill>
            </a:endParaRPr>
          </a:p>
        </p:txBody>
      </p:sp>
    </p:spTree>
    <p:extLst>
      <p:ext uri="{BB962C8B-B14F-4D97-AF65-F5344CB8AC3E}">
        <p14:creationId xmlns:p14="http://schemas.microsoft.com/office/powerpoint/2010/main" val="283112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81</a:t>
            </a:fld>
            <a:endParaRPr lang="zh-CN" altLang="en-US">
              <a:solidFill>
                <a:prstClr val="black"/>
              </a:solidFill>
            </a:endParaRPr>
          </a:p>
        </p:txBody>
      </p:sp>
    </p:spTree>
    <p:extLst>
      <p:ext uri="{BB962C8B-B14F-4D97-AF65-F5344CB8AC3E}">
        <p14:creationId xmlns:p14="http://schemas.microsoft.com/office/powerpoint/2010/main" val="915183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82</a:t>
            </a:fld>
            <a:endParaRPr lang="zh-CN" altLang="en-US">
              <a:solidFill>
                <a:prstClr val="black"/>
              </a:solidFill>
            </a:endParaRPr>
          </a:p>
        </p:txBody>
      </p:sp>
    </p:spTree>
    <p:extLst>
      <p:ext uri="{BB962C8B-B14F-4D97-AF65-F5344CB8AC3E}">
        <p14:creationId xmlns:p14="http://schemas.microsoft.com/office/powerpoint/2010/main" val="300044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国家标准学科代码：教学论</a:t>
            </a:r>
            <a:r>
              <a:rPr lang="en-US" altLang="zh-CN" dirty="0" smtClean="0"/>
              <a:t>880.17</a:t>
            </a:r>
          </a:p>
          <a:p>
            <a:r>
              <a:rPr lang="zh-CN" altLang="en-US" dirty="0" smtClean="0"/>
              <a:t>人才培养学科代码：课程与教学论</a:t>
            </a:r>
            <a:r>
              <a:rPr lang="en-US" altLang="zh-CN" smtClean="0"/>
              <a:t>040102</a:t>
            </a:r>
          </a:p>
          <a:p>
            <a:endParaRPr lang="zh-CN" altLang="en-US"/>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83</a:t>
            </a:fld>
            <a:endParaRPr lang="zh-CN" altLang="en-US">
              <a:solidFill>
                <a:prstClr val="black"/>
              </a:solidFill>
            </a:endParaRPr>
          </a:p>
        </p:txBody>
      </p:sp>
    </p:spTree>
    <p:extLst>
      <p:ext uri="{BB962C8B-B14F-4D97-AF65-F5344CB8AC3E}">
        <p14:creationId xmlns:p14="http://schemas.microsoft.com/office/powerpoint/2010/main" val="2383974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走班级</a:t>
            </a:r>
            <a:r>
              <a:rPr lang="zh-CN" altLang="en-US" baseline="0" dirty="0" smtClean="0"/>
              <a:t> 分层教学</a:t>
            </a:r>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87</a:t>
            </a:fld>
            <a:endParaRPr lang="zh-CN" altLang="en-US"/>
          </a:p>
        </p:txBody>
      </p:sp>
    </p:spTree>
    <p:extLst>
      <p:ext uri="{BB962C8B-B14F-4D97-AF65-F5344CB8AC3E}">
        <p14:creationId xmlns:p14="http://schemas.microsoft.com/office/powerpoint/2010/main" val="2751576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传统 新课改 教师为中心 学生为中心 </a:t>
            </a:r>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88</a:t>
            </a:fld>
            <a:endParaRPr lang="zh-CN" altLang="en-US"/>
          </a:p>
        </p:txBody>
      </p:sp>
    </p:spTree>
    <p:extLst>
      <p:ext uri="{BB962C8B-B14F-4D97-AF65-F5344CB8AC3E}">
        <p14:creationId xmlns:p14="http://schemas.microsoft.com/office/powerpoint/2010/main" val="3015350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102</a:t>
            </a:fld>
            <a:endParaRPr lang="zh-CN" altLang="en-US"/>
          </a:p>
        </p:txBody>
      </p:sp>
    </p:spTree>
    <p:extLst>
      <p:ext uri="{BB962C8B-B14F-4D97-AF65-F5344CB8AC3E}">
        <p14:creationId xmlns:p14="http://schemas.microsoft.com/office/powerpoint/2010/main" val="354831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103</a:t>
            </a:fld>
            <a:endParaRPr lang="zh-CN" altLang="en-US">
              <a:solidFill>
                <a:prstClr val="black"/>
              </a:solidFill>
            </a:endParaRPr>
          </a:p>
        </p:txBody>
      </p:sp>
    </p:spTree>
    <p:extLst>
      <p:ext uri="{BB962C8B-B14F-4D97-AF65-F5344CB8AC3E}">
        <p14:creationId xmlns:p14="http://schemas.microsoft.com/office/powerpoint/2010/main" val="4890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104</a:t>
            </a:fld>
            <a:endParaRPr lang="zh-CN" altLang="en-US">
              <a:solidFill>
                <a:prstClr val="black"/>
              </a:solidFill>
            </a:endParaRPr>
          </a:p>
        </p:txBody>
      </p:sp>
    </p:spTree>
    <p:extLst>
      <p:ext uri="{BB962C8B-B14F-4D97-AF65-F5344CB8AC3E}">
        <p14:creationId xmlns:p14="http://schemas.microsoft.com/office/powerpoint/2010/main" val="4176135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105</a:t>
            </a:fld>
            <a:endParaRPr lang="zh-CN" altLang="en-US">
              <a:solidFill>
                <a:prstClr val="black"/>
              </a:solidFill>
            </a:endParaRPr>
          </a:p>
        </p:txBody>
      </p:sp>
    </p:spTree>
    <p:extLst>
      <p:ext uri="{BB962C8B-B14F-4D97-AF65-F5344CB8AC3E}">
        <p14:creationId xmlns:p14="http://schemas.microsoft.com/office/powerpoint/2010/main" val="40759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根据学者们的研究，从甲骨文的字形分析看，教是从学派生出来的。</a:t>
            </a:r>
            <a:r>
              <a:rPr kumimoji="1" lang="zh-CN" altLang="en-US" dirty="0" smtClean="0">
                <a:latin typeface="宋体"/>
              </a:rPr>
              <a:t>“</a:t>
            </a:r>
            <a:r>
              <a:rPr kumimoji="1" lang="zh-CN" altLang="en-US" dirty="0" smtClean="0"/>
              <a:t>教</a:t>
            </a:r>
            <a:r>
              <a:rPr kumimoji="1" lang="zh-CN" altLang="en-US" dirty="0" smtClean="0">
                <a:latin typeface="宋体"/>
              </a:rPr>
              <a:t>”</a:t>
            </a:r>
            <a:r>
              <a:rPr kumimoji="1" lang="zh-CN" altLang="en-US" dirty="0" smtClean="0"/>
              <a:t>和</a:t>
            </a:r>
            <a:r>
              <a:rPr kumimoji="1" lang="zh-CN" altLang="en-US" dirty="0" smtClean="0">
                <a:latin typeface="宋体"/>
              </a:rPr>
              <a:t>“</a:t>
            </a:r>
            <a:r>
              <a:rPr kumimoji="1" lang="zh-CN" altLang="en-US" dirty="0" smtClean="0"/>
              <a:t>学</a:t>
            </a:r>
            <a:r>
              <a:rPr kumimoji="1" lang="zh-CN" altLang="en-US" dirty="0" smtClean="0">
                <a:latin typeface="宋体"/>
              </a:rPr>
              <a:t>”</a:t>
            </a:r>
            <a:r>
              <a:rPr kumimoji="1" lang="zh-CN" altLang="en-US" dirty="0" smtClean="0"/>
              <a:t>最初是各自独立的。</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latin typeface="宋体"/>
              </a:rPr>
              <a:t>“</a:t>
            </a:r>
            <a:r>
              <a:rPr kumimoji="1" lang="zh-CN" altLang="en-US" dirty="0" smtClean="0"/>
              <a:t>教学</a:t>
            </a:r>
            <a:r>
              <a:rPr kumimoji="1" lang="zh-CN" altLang="en-US" dirty="0" smtClean="0">
                <a:latin typeface="宋体"/>
              </a:rPr>
              <a:t>”</a:t>
            </a:r>
            <a:r>
              <a:rPr kumimoji="1" lang="zh-CN" altLang="en-US" dirty="0" smtClean="0"/>
              <a:t>：教与学双方活动的意思，其含义大体与</a:t>
            </a:r>
            <a:r>
              <a:rPr kumimoji="1" lang="zh-CN" altLang="en-US" dirty="0" smtClean="0">
                <a:latin typeface="宋体"/>
              </a:rPr>
              <a:t>“</a:t>
            </a:r>
            <a:r>
              <a:rPr kumimoji="1" lang="zh-CN" altLang="en-US" dirty="0" smtClean="0"/>
              <a:t>教育</a:t>
            </a:r>
            <a:r>
              <a:rPr kumimoji="1" lang="zh-CN" altLang="en-US" dirty="0" smtClean="0">
                <a:latin typeface="宋体"/>
              </a:rPr>
              <a:t>”</a:t>
            </a:r>
            <a:r>
              <a:rPr kumimoji="1" lang="zh-CN" altLang="en-US" dirty="0" smtClean="0"/>
              <a:t>一词相似。</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18</a:t>
            </a:fld>
            <a:endParaRPr lang="zh-CN" altLang="en-US"/>
          </a:p>
        </p:txBody>
      </p:sp>
    </p:spTree>
    <p:extLst>
      <p:ext uri="{BB962C8B-B14F-4D97-AF65-F5344CB8AC3E}">
        <p14:creationId xmlns:p14="http://schemas.microsoft.com/office/powerpoint/2010/main" val="2449763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106</a:t>
            </a:fld>
            <a:endParaRPr lang="zh-CN" altLang="en-US">
              <a:solidFill>
                <a:prstClr val="black"/>
              </a:solidFill>
            </a:endParaRPr>
          </a:p>
        </p:txBody>
      </p:sp>
    </p:spTree>
    <p:extLst>
      <p:ext uri="{BB962C8B-B14F-4D97-AF65-F5344CB8AC3E}">
        <p14:creationId xmlns:p14="http://schemas.microsoft.com/office/powerpoint/2010/main" val="3666919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107</a:t>
            </a:fld>
            <a:endParaRPr lang="zh-CN" altLang="en-US">
              <a:solidFill>
                <a:prstClr val="black"/>
              </a:solidFill>
            </a:endParaRPr>
          </a:p>
        </p:txBody>
      </p:sp>
    </p:spTree>
    <p:extLst>
      <p:ext uri="{BB962C8B-B14F-4D97-AF65-F5344CB8AC3E}">
        <p14:creationId xmlns:p14="http://schemas.microsoft.com/office/powerpoint/2010/main" val="1430981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108</a:t>
            </a:fld>
            <a:endParaRPr lang="zh-CN" altLang="en-US">
              <a:solidFill>
                <a:prstClr val="black"/>
              </a:solidFill>
            </a:endParaRPr>
          </a:p>
        </p:txBody>
      </p:sp>
    </p:spTree>
    <p:extLst>
      <p:ext uri="{BB962C8B-B14F-4D97-AF65-F5344CB8AC3E}">
        <p14:creationId xmlns:p14="http://schemas.microsoft.com/office/powerpoint/2010/main" val="3898925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109</a:t>
            </a:fld>
            <a:endParaRPr lang="zh-CN" altLang="en-US">
              <a:solidFill>
                <a:prstClr val="black"/>
              </a:solidFill>
            </a:endParaRPr>
          </a:p>
        </p:txBody>
      </p:sp>
    </p:spTree>
    <p:extLst>
      <p:ext uri="{BB962C8B-B14F-4D97-AF65-F5344CB8AC3E}">
        <p14:creationId xmlns:p14="http://schemas.microsoft.com/office/powerpoint/2010/main" val="1869463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110</a:t>
            </a:fld>
            <a:endParaRPr lang="zh-CN" altLang="en-US">
              <a:solidFill>
                <a:prstClr val="black"/>
              </a:solidFill>
            </a:endParaRPr>
          </a:p>
        </p:txBody>
      </p:sp>
    </p:spTree>
    <p:extLst>
      <p:ext uri="{BB962C8B-B14F-4D97-AF65-F5344CB8AC3E}">
        <p14:creationId xmlns:p14="http://schemas.microsoft.com/office/powerpoint/2010/main" val="3463701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111</a:t>
            </a:fld>
            <a:endParaRPr lang="zh-CN" altLang="en-US">
              <a:solidFill>
                <a:prstClr val="black"/>
              </a:solidFill>
            </a:endParaRPr>
          </a:p>
        </p:txBody>
      </p:sp>
    </p:spTree>
    <p:extLst>
      <p:ext uri="{BB962C8B-B14F-4D97-AF65-F5344CB8AC3E}">
        <p14:creationId xmlns:p14="http://schemas.microsoft.com/office/powerpoint/2010/main" val="151592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112</a:t>
            </a:fld>
            <a:endParaRPr lang="zh-CN" altLang="en-US">
              <a:solidFill>
                <a:prstClr val="black"/>
              </a:solidFill>
            </a:endParaRPr>
          </a:p>
        </p:txBody>
      </p:sp>
    </p:spTree>
    <p:extLst>
      <p:ext uri="{BB962C8B-B14F-4D97-AF65-F5344CB8AC3E}">
        <p14:creationId xmlns:p14="http://schemas.microsoft.com/office/powerpoint/2010/main" val="2200362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113</a:t>
            </a:fld>
            <a:endParaRPr lang="zh-CN" altLang="en-US">
              <a:solidFill>
                <a:prstClr val="black"/>
              </a:solidFill>
            </a:endParaRPr>
          </a:p>
        </p:txBody>
      </p:sp>
    </p:spTree>
    <p:extLst>
      <p:ext uri="{BB962C8B-B14F-4D97-AF65-F5344CB8AC3E}">
        <p14:creationId xmlns:p14="http://schemas.microsoft.com/office/powerpoint/2010/main" val="2417780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114</a:t>
            </a:fld>
            <a:endParaRPr lang="zh-CN" altLang="en-US">
              <a:solidFill>
                <a:prstClr val="black"/>
              </a:solidFill>
            </a:endParaRPr>
          </a:p>
        </p:txBody>
      </p:sp>
    </p:spTree>
    <p:extLst>
      <p:ext uri="{BB962C8B-B14F-4D97-AF65-F5344CB8AC3E}">
        <p14:creationId xmlns:p14="http://schemas.microsoft.com/office/powerpoint/2010/main" val="283694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115</a:t>
            </a:fld>
            <a:endParaRPr lang="zh-CN" altLang="en-US">
              <a:solidFill>
                <a:prstClr val="black"/>
              </a:solidFill>
            </a:endParaRPr>
          </a:p>
        </p:txBody>
      </p:sp>
    </p:spTree>
    <p:extLst>
      <p:ext uri="{BB962C8B-B14F-4D97-AF65-F5344CB8AC3E}">
        <p14:creationId xmlns:p14="http://schemas.microsoft.com/office/powerpoint/2010/main" val="16530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pPr/>
              <a:t>23</a:t>
            </a:fld>
            <a:endParaRPr lang="zh-CN" altLang="en-US"/>
          </a:p>
        </p:txBody>
      </p:sp>
    </p:spTree>
    <p:extLst>
      <p:ext uri="{BB962C8B-B14F-4D97-AF65-F5344CB8AC3E}">
        <p14:creationId xmlns:p14="http://schemas.microsoft.com/office/powerpoint/2010/main" val="1042380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116</a:t>
            </a:fld>
            <a:endParaRPr lang="zh-CN" altLang="en-US">
              <a:solidFill>
                <a:prstClr val="black"/>
              </a:solidFill>
            </a:endParaRPr>
          </a:p>
        </p:txBody>
      </p:sp>
    </p:spTree>
    <p:extLst>
      <p:ext uri="{BB962C8B-B14F-4D97-AF65-F5344CB8AC3E}">
        <p14:creationId xmlns:p14="http://schemas.microsoft.com/office/powerpoint/2010/main" val="1247996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117</a:t>
            </a:fld>
            <a:endParaRPr lang="zh-CN" altLang="en-US">
              <a:solidFill>
                <a:prstClr val="black"/>
              </a:solidFill>
            </a:endParaRPr>
          </a:p>
        </p:txBody>
      </p:sp>
    </p:spTree>
    <p:extLst>
      <p:ext uri="{BB962C8B-B14F-4D97-AF65-F5344CB8AC3E}">
        <p14:creationId xmlns:p14="http://schemas.microsoft.com/office/powerpoint/2010/main" val="1585759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118</a:t>
            </a:fld>
            <a:endParaRPr lang="zh-CN" altLang="en-US">
              <a:solidFill>
                <a:prstClr val="black"/>
              </a:solidFill>
            </a:endParaRPr>
          </a:p>
        </p:txBody>
      </p:sp>
    </p:spTree>
    <p:extLst>
      <p:ext uri="{BB962C8B-B14F-4D97-AF65-F5344CB8AC3E}">
        <p14:creationId xmlns:p14="http://schemas.microsoft.com/office/powerpoint/2010/main" val="214592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119</a:t>
            </a:fld>
            <a:endParaRPr lang="zh-CN" altLang="en-US">
              <a:solidFill>
                <a:prstClr val="black"/>
              </a:solidFill>
            </a:endParaRPr>
          </a:p>
        </p:txBody>
      </p:sp>
    </p:spTree>
    <p:extLst>
      <p:ext uri="{BB962C8B-B14F-4D97-AF65-F5344CB8AC3E}">
        <p14:creationId xmlns:p14="http://schemas.microsoft.com/office/powerpoint/2010/main" val="222302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120</a:t>
            </a:fld>
            <a:endParaRPr lang="zh-CN" altLang="en-US">
              <a:solidFill>
                <a:prstClr val="black"/>
              </a:solidFill>
            </a:endParaRPr>
          </a:p>
        </p:txBody>
      </p:sp>
    </p:spTree>
    <p:extLst>
      <p:ext uri="{BB962C8B-B14F-4D97-AF65-F5344CB8AC3E}">
        <p14:creationId xmlns:p14="http://schemas.microsoft.com/office/powerpoint/2010/main" val="1016343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121</a:t>
            </a:fld>
            <a:endParaRPr lang="zh-CN" altLang="en-US">
              <a:solidFill>
                <a:prstClr val="black"/>
              </a:solidFill>
            </a:endParaRPr>
          </a:p>
        </p:txBody>
      </p:sp>
    </p:spTree>
    <p:extLst>
      <p:ext uri="{BB962C8B-B14F-4D97-AF65-F5344CB8AC3E}">
        <p14:creationId xmlns:p14="http://schemas.microsoft.com/office/powerpoint/2010/main" val="3525023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122</a:t>
            </a:fld>
            <a:endParaRPr lang="zh-CN" altLang="en-US">
              <a:solidFill>
                <a:prstClr val="black"/>
              </a:solidFill>
            </a:endParaRPr>
          </a:p>
        </p:txBody>
      </p:sp>
    </p:spTree>
    <p:extLst>
      <p:ext uri="{BB962C8B-B14F-4D97-AF65-F5344CB8AC3E}">
        <p14:creationId xmlns:p14="http://schemas.microsoft.com/office/powerpoint/2010/main" val="3307580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123</a:t>
            </a:fld>
            <a:endParaRPr lang="zh-CN" altLang="en-US">
              <a:solidFill>
                <a:prstClr val="black"/>
              </a:solidFill>
            </a:endParaRPr>
          </a:p>
        </p:txBody>
      </p:sp>
    </p:spTree>
    <p:extLst>
      <p:ext uri="{BB962C8B-B14F-4D97-AF65-F5344CB8AC3E}">
        <p14:creationId xmlns:p14="http://schemas.microsoft.com/office/powerpoint/2010/main" val="2337275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杰罗姆</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布鲁纳（</a:t>
            </a:r>
            <a:r>
              <a:rPr lang="en-US" altLang="zh-CN" sz="1200" kern="1200" dirty="0" smtClean="0">
                <a:solidFill>
                  <a:schemeClr val="tx1"/>
                </a:solidFill>
                <a:effectLst/>
                <a:latin typeface="+mn-lt"/>
                <a:ea typeface="+mn-ea"/>
                <a:cs typeface="+mn-cs"/>
              </a:rPr>
              <a:t>Jerome Seymour Bruner</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1915</a:t>
            </a:r>
            <a:r>
              <a:rPr lang="zh-CN" altLang="en-US" sz="1200" kern="1200" dirty="0" smtClean="0">
                <a:solidFill>
                  <a:schemeClr val="tx1"/>
                </a:solidFill>
                <a:effectLst/>
                <a:latin typeface="+mn-lt"/>
                <a:ea typeface="+mn-ea"/>
                <a:cs typeface="+mn-cs"/>
              </a:rPr>
              <a:t>年出生于美国纽约，美国教育心理学家、认知心理学家，对认知过程进行过大量研究，在词语学习、概念形成和思维方面有诸多著述，对认知心理理论的系统化和科学化作出一贡献，是</a:t>
            </a:r>
            <a:r>
              <a:rPr lang="zh-CN" altLang="en-US" sz="1200" kern="1200" dirty="0" smtClean="0">
                <a:solidFill>
                  <a:schemeClr val="tx1"/>
                </a:solidFill>
                <a:effectLst/>
                <a:latin typeface="+mn-lt"/>
                <a:ea typeface="+mn-ea"/>
                <a:cs typeface="+mn-cs"/>
                <a:hlinkClick r:id="rId3"/>
              </a:rPr>
              <a:t>认知心理学</a:t>
            </a:r>
            <a:r>
              <a:rPr lang="zh-CN" altLang="en-US" sz="1200" kern="1200" dirty="0" smtClean="0">
                <a:solidFill>
                  <a:schemeClr val="tx1"/>
                </a:solidFill>
                <a:effectLst/>
                <a:latin typeface="+mn-lt"/>
                <a:ea typeface="+mn-ea"/>
                <a:cs typeface="+mn-cs"/>
              </a:rPr>
              <a:t>的先驱，是致力于将心理学原理实践于教育的典型代表，也是被誉为杜威之后对美国教育影响最大的人。</a:t>
            </a:r>
          </a:p>
          <a:p>
            <a:r>
              <a:rPr lang="en-US" altLang="zh-CN" sz="1200" kern="1200" dirty="0" smtClean="0">
                <a:solidFill>
                  <a:schemeClr val="tx1"/>
                </a:solidFill>
                <a:effectLst/>
                <a:latin typeface="+mn-lt"/>
                <a:ea typeface="+mn-ea"/>
                <a:cs typeface="+mn-cs"/>
              </a:rPr>
              <a:t>1962</a:t>
            </a:r>
            <a:r>
              <a:rPr lang="zh-CN" altLang="en-US" sz="1200" kern="1200" dirty="0" smtClean="0">
                <a:solidFill>
                  <a:schemeClr val="tx1"/>
                </a:solidFill>
                <a:effectLst/>
                <a:latin typeface="+mn-lt"/>
                <a:ea typeface="+mn-ea"/>
                <a:cs typeface="+mn-cs"/>
              </a:rPr>
              <a:t>年获美国心理学会颁发的杰出科学贡献奖，</a:t>
            </a:r>
            <a:r>
              <a:rPr lang="en-US" altLang="zh-CN" sz="1200" kern="1200" dirty="0" smtClean="0">
                <a:solidFill>
                  <a:schemeClr val="tx1"/>
                </a:solidFill>
                <a:effectLst/>
                <a:latin typeface="+mn-lt"/>
                <a:ea typeface="+mn-ea"/>
                <a:cs typeface="+mn-cs"/>
              </a:rPr>
              <a:t>1965</a:t>
            </a:r>
            <a:r>
              <a:rPr lang="zh-CN" altLang="en-US" sz="1200" kern="1200" dirty="0" smtClean="0">
                <a:solidFill>
                  <a:schemeClr val="tx1"/>
                </a:solidFill>
                <a:effectLst/>
                <a:latin typeface="+mn-lt"/>
                <a:ea typeface="+mn-ea"/>
                <a:cs typeface="+mn-cs"/>
              </a:rPr>
              <a:t>年当选为美国心理学会主席。</a:t>
            </a:r>
            <a:r>
              <a:rPr lang="en-US" altLang="zh-CN" sz="1200" kern="1200" dirty="0" smtClean="0">
                <a:solidFill>
                  <a:schemeClr val="tx1"/>
                </a:solidFill>
                <a:effectLst/>
                <a:latin typeface="+mn-lt"/>
                <a:ea typeface="+mn-ea"/>
                <a:cs typeface="+mn-cs"/>
              </a:rPr>
              <a:t>1972</a:t>
            </a:r>
            <a:r>
              <a:rPr lang="zh-CN" altLang="en-US" sz="1200" kern="1200" dirty="0" smtClean="0">
                <a:solidFill>
                  <a:schemeClr val="tx1"/>
                </a:solidFill>
                <a:effectLst/>
                <a:latin typeface="+mn-lt"/>
                <a:ea typeface="+mn-ea"/>
                <a:cs typeface="+mn-cs"/>
              </a:rPr>
              <a:t>年至</a:t>
            </a:r>
            <a:r>
              <a:rPr lang="en-US" altLang="zh-CN" sz="1200" kern="1200" dirty="0" smtClean="0">
                <a:solidFill>
                  <a:schemeClr val="tx1"/>
                </a:solidFill>
                <a:effectLst/>
                <a:latin typeface="+mn-lt"/>
                <a:ea typeface="+mn-ea"/>
                <a:cs typeface="+mn-cs"/>
              </a:rPr>
              <a:t>1980</a:t>
            </a:r>
            <a:r>
              <a:rPr lang="zh-CN" altLang="en-US" sz="1200" kern="1200" dirty="0" smtClean="0">
                <a:solidFill>
                  <a:schemeClr val="tx1"/>
                </a:solidFill>
                <a:effectLst/>
                <a:latin typeface="+mn-lt"/>
                <a:ea typeface="+mn-ea"/>
                <a:cs typeface="+mn-cs"/>
              </a:rPr>
              <a:t>年任牛津大学教授。</a:t>
            </a:r>
            <a:r>
              <a:rPr lang="en-US" altLang="zh-CN" sz="1200" kern="1200" dirty="0" smtClean="0">
                <a:solidFill>
                  <a:schemeClr val="tx1"/>
                </a:solidFill>
                <a:effectLst/>
                <a:latin typeface="+mn-lt"/>
                <a:ea typeface="+mn-ea"/>
                <a:cs typeface="+mn-cs"/>
              </a:rPr>
              <a:t>1980 </a:t>
            </a:r>
            <a:r>
              <a:rPr lang="zh-CN" altLang="en-US" sz="1200" kern="1200" dirty="0" smtClean="0">
                <a:solidFill>
                  <a:schemeClr val="tx1"/>
                </a:solidFill>
                <a:effectLst/>
                <a:latin typeface="+mn-lt"/>
                <a:ea typeface="+mn-ea"/>
                <a:cs typeface="+mn-cs"/>
              </a:rPr>
              <a:t>年起任纽约大学教授。</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华盛顿邮报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发布讣闻，布鲁纳（</a:t>
            </a:r>
            <a:r>
              <a:rPr lang="en-US" altLang="zh-CN" sz="1200" kern="1200" dirty="0" smtClean="0">
                <a:solidFill>
                  <a:schemeClr val="tx1"/>
                </a:solidFill>
                <a:effectLst/>
                <a:latin typeface="+mn-lt"/>
                <a:ea typeface="+mn-ea"/>
                <a:cs typeface="+mn-cs"/>
              </a:rPr>
              <a:t>Jerome S. Bruner</a:t>
            </a:r>
            <a:r>
              <a:rPr lang="zh-CN" altLang="en-US" sz="1200" kern="1200" dirty="0" smtClean="0">
                <a:solidFill>
                  <a:schemeClr val="tx1"/>
                </a:solidFill>
                <a:effectLst/>
                <a:latin typeface="+mn-lt"/>
                <a:ea typeface="+mn-ea"/>
                <a:cs typeface="+mn-cs"/>
              </a:rPr>
              <a:t>）教授因病于</a:t>
            </a:r>
            <a:r>
              <a:rPr lang="en-US" altLang="zh-CN" sz="1200" kern="1200" dirty="0" smtClean="0">
                <a:solidFill>
                  <a:schemeClr val="tx1"/>
                </a:solidFill>
                <a:effectLst/>
                <a:latin typeface="+mn-lt"/>
                <a:ea typeface="+mn-ea"/>
                <a:cs typeface="+mn-cs"/>
              </a:rPr>
              <a:t>2016</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日在他的纽约家中去世，享年</a:t>
            </a:r>
            <a:r>
              <a:rPr lang="en-US" altLang="zh-CN" sz="1200" kern="1200" dirty="0" smtClean="0">
                <a:solidFill>
                  <a:schemeClr val="tx1"/>
                </a:solidFill>
                <a:effectLst/>
                <a:latin typeface="+mn-lt"/>
                <a:ea typeface="+mn-ea"/>
                <a:cs typeface="+mn-cs"/>
              </a:rPr>
              <a:t>100</a:t>
            </a:r>
            <a:r>
              <a:rPr lang="zh-CN" altLang="en-US" sz="1200" kern="1200" dirty="0" smtClean="0">
                <a:solidFill>
                  <a:schemeClr val="tx1"/>
                </a:solidFill>
                <a:effectLst/>
                <a:latin typeface="+mn-lt"/>
                <a:ea typeface="+mn-ea"/>
                <a:cs typeface="+mn-cs"/>
              </a:rPr>
              <a:t>岁。</a:t>
            </a:r>
            <a:r>
              <a:rPr lang="en-US" altLang="zh-CN" sz="1200" kern="1200" baseline="300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124</a:t>
            </a:fld>
            <a:endParaRPr lang="zh-CN" altLang="en-US">
              <a:solidFill>
                <a:prstClr val="black"/>
              </a:solidFill>
            </a:endParaRPr>
          </a:p>
        </p:txBody>
      </p:sp>
    </p:spTree>
    <p:extLst>
      <p:ext uri="{BB962C8B-B14F-4D97-AF65-F5344CB8AC3E}">
        <p14:creationId xmlns:p14="http://schemas.microsoft.com/office/powerpoint/2010/main" val="201768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79217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7824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402464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44722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如何给教学下定义</a:t>
            </a:r>
          </a:p>
          <a:p>
            <a:endParaRPr lang="zh-CN" altLang="en-US" dirty="0" smtClean="0"/>
          </a:p>
          <a:p>
            <a:r>
              <a:rPr lang="en-US" altLang="zh-CN" dirty="0" smtClean="0"/>
              <a:t>1.</a:t>
            </a:r>
            <a:r>
              <a:rPr lang="zh-CN" altLang="en-US" dirty="0" smtClean="0"/>
              <a:t>下定义的基本方法</a:t>
            </a:r>
          </a:p>
          <a:p>
            <a:endParaRPr lang="zh-CN" altLang="en-US" dirty="0" smtClean="0"/>
          </a:p>
          <a:p>
            <a:r>
              <a:rPr lang="zh-CN" altLang="en-US" dirty="0" smtClean="0"/>
              <a:t>属概念</a:t>
            </a:r>
            <a:r>
              <a:rPr lang="en-US" altLang="zh-CN" dirty="0" smtClean="0"/>
              <a:t>+</a:t>
            </a:r>
            <a:r>
              <a:rPr lang="zh-CN" altLang="en-US" dirty="0" smtClean="0"/>
              <a:t>种差</a:t>
            </a:r>
          </a:p>
          <a:p>
            <a:endParaRPr lang="zh-CN" altLang="en-US" dirty="0" smtClean="0"/>
          </a:p>
          <a:p>
            <a:r>
              <a:rPr lang="zh-CN" altLang="en-US" dirty="0" smtClean="0"/>
              <a:t>内涵</a:t>
            </a:r>
            <a:r>
              <a:rPr lang="en-US" altLang="zh-CN" dirty="0" smtClean="0"/>
              <a:t>+</a:t>
            </a:r>
            <a:r>
              <a:rPr lang="zh-CN" altLang="en-US" dirty="0" smtClean="0"/>
              <a:t>外延</a:t>
            </a:r>
          </a:p>
          <a:p>
            <a:endParaRPr lang="zh-CN" altLang="en-US" dirty="0"/>
          </a:p>
        </p:txBody>
      </p:sp>
      <p:sp>
        <p:nvSpPr>
          <p:cNvPr id="4" name="灯片编号占位符 3"/>
          <p:cNvSpPr>
            <a:spLocks noGrp="1"/>
          </p:cNvSpPr>
          <p:nvPr>
            <p:ph type="sldNum" sz="quarter" idx="10"/>
          </p:nvPr>
        </p:nvSpPr>
        <p:spPr/>
        <p:txBody>
          <a:bodyPr/>
          <a:lstStyle/>
          <a:p>
            <a:fld id="{A1EE9511-3338-42D5-A63E-106DFB60FE9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323993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258024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74957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26480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216877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42989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428870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111996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29023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155018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255273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311065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pPr/>
              <a:t>2017/7/20</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pPr/>
              <a:t>‹#›</a:t>
            </a:fld>
            <a:endParaRPr lang="zh-CN" altLang="en-US"/>
          </a:p>
        </p:txBody>
      </p:sp>
    </p:spTree>
    <p:extLst>
      <p:ext uri="{BB962C8B-B14F-4D97-AF65-F5344CB8AC3E}">
        <p14:creationId xmlns:p14="http://schemas.microsoft.com/office/powerpoint/2010/main" val="90604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85607" y="3014429"/>
            <a:ext cx="3719288" cy="1015663"/>
          </a:xfrm>
          <a:prstGeom prst="rect">
            <a:avLst/>
          </a:prstGeom>
          <a:noFill/>
        </p:spPr>
        <p:txBody>
          <a:bodyPr wrap="none" rtlCol="0">
            <a:spAutoFit/>
          </a:bodyPr>
          <a:lstStyle/>
          <a:p>
            <a:pPr>
              <a:lnSpc>
                <a:spcPct val="150000"/>
              </a:lnSpc>
            </a:pPr>
            <a:r>
              <a:rPr lang="zh-CN" altLang="en-US" sz="4000" b="1" dirty="0" smtClean="0">
                <a:latin typeface="微软雅黑" pitchFamily="34" charset="-122"/>
                <a:ea typeface="微软雅黑" pitchFamily="34" charset="-122"/>
              </a:rPr>
              <a:t>政法学院  魏 薇</a:t>
            </a:r>
            <a:endParaRPr lang="zh-CN" altLang="en-US" sz="4000" b="1" dirty="0">
              <a:latin typeface="微软雅黑" pitchFamily="34" charset="-122"/>
              <a:ea typeface="微软雅黑" pitchFamily="34" charset="-122"/>
            </a:endParaRPr>
          </a:p>
        </p:txBody>
      </p:sp>
      <p:sp>
        <p:nvSpPr>
          <p:cNvPr id="7" name="TextBox 6"/>
          <p:cNvSpPr txBox="1"/>
          <p:nvPr/>
        </p:nvSpPr>
        <p:spPr>
          <a:xfrm>
            <a:off x="1091233" y="1041388"/>
            <a:ext cx="6955750" cy="1069845"/>
          </a:xfrm>
          <a:prstGeom prst="rect">
            <a:avLst/>
          </a:prstGeom>
          <a:noFill/>
        </p:spPr>
        <p:txBody>
          <a:bodyPr wrap="none" rtlCol="0">
            <a:spAutoFit/>
          </a:bodyPr>
          <a:lstStyle/>
          <a:p>
            <a:pPr>
              <a:lnSpc>
                <a:spcPct val="150000"/>
              </a:lnSpc>
            </a:pPr>
            <a:r>
              <a:rPr lang="zh-CN" altLang="en-US" sz="4800" b="1" dirty="0" smtClean="0">
                <a:latin typeface="微软雅黑" pitchFamily="34" charset="-122"/>
                <a:ea typeface="微软雅黑" pitchFamily="34" charset="-122"/>
              </a:rPr>
              <a:t>中学思想政治学科教学论</a:t>
            </a:r>
            <a:endParaRPr lang="zh-CN" altLang="en-US" sz="4800" b="1"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0" y="73175"/>
            <a:ext cx="8541056" cy="3185487"/>
          </a:xfrm>
          <a:prstGeom prst="rect">
            <a:avLst/>
          </a:prstGeom>
          <a:noFill/>
        </p:spPr>
        <p:txBody>
          <a:bodyPr wrap="square" rtlCol="0">
            <a:spAutoFit/>
          </a:bodyPr>
          <a:lstStyle/>
          <a:p>
            <a:pPr algn="ctr">
              <a:lnSpc>
                <a:spcPct val="150000"/>
              </a:lnSpc>
            </a:pPr>
            <a:r>
              <a:rPr lang="zh-CN" altLang="en-US" sz="4000" b="1" dirty="0" smtClean="0">
                <a:solidFill>
                  <a:srgbClr val="FF0000"/>
                </a:solidFill>
                <a:latin typeface="微软雅黑" pitchFamily="34" charset="-122"/>
                <a:ea typeface="微软雅黑" pitchFamily="34" charset="-122"/>
              </a:rPr>
              <a:t>  </a:t>
            </a:r>
            <a:r>
              <a:rPr lang="zh-CN" altLang="en-US" sz="3800" b="1" dirty="0" smtClean="0">
                <a:solidFill>
                  <a:srgbClr val="FF0000"/>
                </a:solidFill>
                <a:latin typeface="微软雅黑" pitchFamily="34" charset="-122"/>
                <a:ea typeface="微软雅黑" pitchFamily="34" charset="-122"/>
              </a:rPr>
              <a:t>知识</a:t>
            </a:r>
            <a:r>
              <a:rPr lang="zh-CN" altLang="en-US" sz="3800" b="1" dirty="0">
                <a:solidFill>
                  <a:srgbClr val="FF0000"/>
                </a:solidFill>
                <a:latin typeface="微软雅黑" pitchFamily="34" charset="-122"/>
                <a:ea typeface="微软雅黑" pitchFamily="34" charset="-122"/>
              </a:rPr>
              <a:t>点三：德育教学思想与素质教育</a:t>
            </a:r>
            <a:endParaRPr lang="en-US" altLang="zh-CN" sz="3800" b="1" dirty="0" smtClean="0">
              <a:solidFill>
                <a:prstClr val="black"/>
              </a:solidFill>
              <a:latin typeface="微软雅黑" pitchFamily="34" charset="-122"/>
              <a:ea typeface="微软雅黑" pitchFamily="34" charset="-122"/>
            </a:endParaRPr>
          </a:p>
          <a:p>
            <a:endParaRPr lang="en-US" altLang="zh-CN" sz="3600" b="1"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latin typeface="微软雅黑" panose="020B0503020204020204" pitchFamily="34" charset="-122"/>
                <a:ea typeface="微软雅黑" panose="020B0503020204020204" pitchFamily="34" charset="-122"/>
              </a:rPr>
              <a:t>       </a:t>
            </a:r>
            <a:r>
              <a:rPr lang="zh-CN" altLang="zh-CN" sz="3400" b="1" dirty="0" smtClean="0">
                <a:latin typeface="微软雅黑" panose="020B0503020204020204" pitchFamily="34" charset="-122"/>
                <a:ea typeface="微软雅黑" panose="020B0503020204020204" pitchFamily="34" charset="-122"/>
              </a:rPr>
              <a:t>一</a:t>
            </a:r>
            <a:r>
              <a:rPr lang="zh-CN" altLang="en-US" sz="3400" b="1" dirty="0" smtClean="0">
                <a:latin typeface="微软雅黑" panose="020B0503020204020204" pitchFamily="34" charset="-122"/>
                <a:ea typeface="微软雅黑" panose="020B0503020204020204" pitchFamily="34" charset="-122"/>
              </a:rPr>
              <a:t>、</a:t>
            </a:r>
            <a:r>
              <a:rPr lang="zh-CN" altLang="zh-CN" sz="3400" b="1" dirty="0" smtClean="0">
                <a:latin typeface="微软雅黑" panose="020B0503020204020204" pitchFamily="34" charset="-122"/>
                <a:ea typeface="微软雅黑" panose="020B0503020204020204" pitchFamily="34" charset="-122"/>
              </a:rPr>
              <a:t>中华民族</a:t>
            </a:r>
            <a:r>
              <a:rPr lang="zh-CN" altLang="zh-CN" sz="3400" b="1" dirty="0">
                <a:latin typeface="微软雅黑" panose="020B0503020204020204" pitchFamily="34" charset="-122"/>
                <a:ea typeface="微软雅黑" panose="020B0503020204020204" pitchFamily="34" charset="-122"/>
              </a:rPr>
              <a:t>优秀的德育</a:t>
            </a:r>
            <a:r>
              <a:rPr lang="zh-CN" altLang="zh-CN" sz="3400" b="1" dirty="0" smtClean="0">
                <a:latin typeface="微软雅黑" panose="020B0503020204020204" pitchFamily="34" charset="-122"/>
                <a:ea typeface="微软雅黑" panose="020B0503020204020204" pitchFamily="34" charset="-122"/>
              </a:rPr>
              <a:t>教学思想</a:t>
            </a:r>
            <a:endParaRPr lang="zh-CN" altLang="zh-CN" sz="3400" dirty="0">
              <a:latin typeface="微软雅黑" panose="020B0503020204020204" pitchFamily="34" charset="-122"/>
              <a:ea typeface="微软雅黑" panose="020B0503020204020204" pitchFamily="34" charset="-122"/>
            </a:endParaRPr>
          </a:p>
          <a:p>
            <a:pPr>
              <a:lnSpc>
                <a:spcPct val="150000"/>
              </a:lnSpc>
            </a:pPr>
            <a:r>
              <a:rPr lang="en-US" altLang="zh-CN" sz="3400" b="1" dirty="0" smtClean="0">
                <a:latin typeface="微软雅黑" panose="020B0503020204020204" pitchFamily="34" charset="-122"/>
                <a:ea typeface="微软雅黑" panose="020B0503020204020204" pitchFamily="34" charset="-122"/>
              </a:rPr>
              <a:t>       </a:t>
            </a:r>
            <a:r>
              <a:rPr lang="zh-CN" altLang="zh-CN" sz="3400" b="1" dirty="0" smtClean="0">
                <a:latin typeface="微软雅黑" panose="020B0503020204020204" pitchFamily="34" charset="-122"/>
                <a:ea typeface="微软雅黑" panose="020B0503020204020204" pitchFamily="34" charset="-122"/>
              </a:rPr>
              <a:t>二</a:t>
            </a:r>
            <a:r>
              <a:rPr lang="zh-CN" altLang="en-US" sz="3400" b="1" dirty="0" smtClean="0">
                <a:latin typeface="微软雅黑" panose="020B0503020204020204" pitchFamily="34" charset="-122"/>
                <a:ea typeface="微软雅黑" panose="020B0503020204020204" pitchFamily="34" charset="-122"/>
              </a:rPr>
              <a:t>、</a:t>
            </a:r>
            <a:r>
              <a:rPr lang="zh-CN" altLang="zh-CN" sz="3400" b="1" dirty="0" smtClean="0">
                <a:latin typeface="微软雅黑" panose="020B0503020204020204" pitchFamily="34" charset="-122"/>
                <a:ea typeface="微软雅黑" panose="020B0503020204020204" pitchFamily="34" charset="-122"/>
              </a:rPr>
              <a:t>与</a:t>
            </a:r>
            <a:r>
              <a:rPr lang="zh-CN" altLang="zh-CN" sz="3400" b="1" dirty="0">
                <a:latin typeface="微软雅黑" panose="020B0503020204020204" pitchFamily="34" charset="-122"/>
                <a:ea typeface="微软雅黑" panose="020B0503020204020204" pitchFamily="34" charset="-122"/>
              </a:rPr>
              <a:t>时俱进，全面推进</a:t>
            </a:r>
            <a:r>
              <a:rPr lang="zh-CN" altLang="zh-CN" sz="3400" b="1" dirty="0" smtClean="0">
                <a:latin typeface="微软雅黑" panose="020B0503020204020204" pitchFamily="34" charset="-122"/>
                <a:ea typeface="微软雅黑" panose="020B0503020204020204" pitchFamily="34" charset="-122"/>
              </a:rPr>
              <a:t>素质教育</a:t>
            </a:r>
            <a:endParaRPr lang="zh-CN" altLang="zh-CN" sz="3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376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7870" y="900248"/>
            <a:ext cx="8005713" cy="3748719"/>
          </a:xfrm>
          <a:prstGeom prst="rect">
            <a:avLst/>
          </a:prstGeom>
        </p:spPr>
        <p:txBody>
          <a:bodyPr wrap="square">
            <a:spAutoFit/>
          </a:bodyPr>
          <a:lstStyle/>
          <a:p>
            <a:pPr>
              <a:lnSpc>
                <a:spcPct val="90000"/>
              </a:lnSpc>
            </a:pPr>
            <a:r>
              <a:rPr lang="zh-CN" altLang="en-US" sz="4400" b="1" dirty="0" smtClean="0">
                <a:solidFill>
                  <a:prstClr val="black"/>
                </a:solidFill>
                <a:latin typeface="微软雅黑" panose="020B0503020204020204" pitchFamily="34" charset="-122"/>
                <a:ea typeface="微软雅黑" panose="020B0503020204020204" pitchFamily="34" charset="-122"/>
              </a:rPr>
              <a:t>斯</a:t>
            </a:r>
            <a:r>
              <a:rPr lang="zh-CN" altLang="en-US" sz="4400" b="1" dirty="0">
                <a:solidFill>
                  <a:prstClr val="black"/>
                </a:solidFill>
                <a:latin typeface="微软雅黑" panose="020B0503020204020204" pitchFamily="34" charset="-122"/>
                <a:ea typeface="微软雅黑" panose="020B0503020204020204" pitchFamily="34" charset="-122"/>
              </a:rPr>
              <a:t>金纳</a:t>
            </a:r>
            <a:r>
              <a:rPr lang="zh-CN" altLang="en-US" sz="4400" dirty="0">
                <a:solidFill>
                  <a:prstClr val="black"/>
                </a:solidFill>
                <a:latin typeface="微软雅黑" panose="020B0503020204020204" pitchFamily="34" charset="-122"/>
                <a:ea typeface="微软雅黑" panose="020B0503020204020204" pitchFamily="34" charset="-122"/>
              </a:rPr>
              <a:t>的程序教学理论、</a:t>
            </a:r>
            <a:r>
              <a:rPr lang="zh-CN" altLang="en-US" sz="4400" b="1" dirty="0">
                <a:solidFill>
                  <a:prstClr val="black"/>
                </a:solidFill>
                <a:latin typeface="微软雅黑" panose="020B0503020204020204" pitchFamily="34" charset="-122"/>
                <a:ea typeface="微软雅黑" panose="020B0503020204020204" pitchFamily="34" charset="-122"/>
              </a:rPr>
              <a:t>布鲁纳</a:t>
            </a:r>
            <a:r>
              <a:rPr lang="zh-CN" altLang="en-US" sz="4400" dirty="0">
                <a:solidFill>
                  <a:prstClr val="black"/>
                </a:solidFill>
                <a:latin typeface="微软雅黑" panose="020B0503020204020204" pitchFamily="34" charset="-122"/>
                <a:ea typeface="微软雅黑" panose="020B0503020204020204" pitchFamily="34" charset="-122"/>
              </a:rPr>
              <a:t>的认知结构教学论、</a:t>
            </a:r>
            <a:r>
              <a:rPr lang="zh-CN" altLang="en-US" sz="4400" b="1" dirty="0">
                <a:solidFill>
                  <a:prstClr val="black"/>
                </a:solidFill>
                <a:latin typeface="微软雅黑" panose="020B0503020204020204" pitchFamily="34" charset="-122"/>
                <a:ea typeface="微软雅黑" panose="020B0503020204020204" pitchFamily="34" charset="-122"/>
              </a:rPr>
              <a:t>布卢姆</a:t>
            </a:r>
            <a:r>
              <a:rPr lang="zh-CN" altLang="en-US" sz="4400" dirty="0">
                <a:solidFill>
                  <a:prstClr val="black"/>
                </a:solidFill>
                <a:latin typeface="微软雅黑" panose="020B0503020204020204" pitchFamily="34" charset="-122"/>
                <a:ea typeface="微软雅黑" panose="020B0503020204020204" pitchFamily="34" charset="-122"/>
              </a:rPr>
              <a:t>的掌握学习教学论、</a:t>
            </a:r>
            <a:r>
              <a:rPr lang="zh-CN" altLang="en-US" sz="4400" b="1" dirty="0">
                <a:solidFill>
                  <a:prstClr val="black"/>
                </a:solidFill>
                <a:latin typeface="微软雅黑" panose="020B0503020204020204" pitchFamily="34" charset="-122"/>
                <a:ea typeface="微软雅黑" panose="020B0503020204020204" pitchFamily="34" charset="-122"/>
              </a:rPr>
              <a:t>加涅</a:t>
            </a:r>
            <a:r>
              <a:rPr lang="zh-CN" altLang="en-US" sz="4400" dirty="0">
                <a:solidFill>
                  <a:prstClr val="black"/>
                </a:solidFill>
                <a:latin typeface="微软雅黑" panose="020B0503020204020204" pitchFamily="34" charset="-122"/>
                <a:ea typeface="微软雅黑" panose="020B0503020204020204" pitchFamily="34" charset="-122"/>
              </a:rPr>
              <a:t>的学习阶层论、</a:t>
            </a:r>
            <a:r>
              <a:rPr lang="zh-CN" altLang="en-US" sz="4400" b="1" dirty="0">
                <a:solidFill>
                  <a:prstClr val="black"/>
                </a:solidFill>
                <a:latin typeface="微软雅黑" panose="020B0503020204020204" pitchFamily="34" charset="-122"/>
                <a:ea typeface="微软雅黑" panose="020B0503020204020204" pitchFamily="34" charset="-122"/>
              </a:rPr>
              <a:t>奥苏伯尔</a:t>
            </a:r>
            <a:r>
              <a:rPr lang="zh-CN" altLang="en-US" sz="4400" dirty="0">
                <a:solidFill>
                  <a:prstClr val="black"/>
                </a:solidFill>
                <a:latin typeface="微软雅黑" panose="020B0503020204020204" pitchFamily="34" charset="-122"/>
                <a:ea typeface="微软雅黑" panose="020B0503020204020204" pitchFamily="34" charset="-122"/>
              </a:rPr>
              <a:t>的有意义学习教学论、</a:t>
            </a:r>
            <a:r>
              <a:rPr lang="zh-CN" altLang="en-US" sz="4400" b="1" dirty="0">
                <a:solidFill>
                  <a:prstClr val="black"/>
                </a:solidFill>
                <a:latin typeface="微软雅黑" panose="020B0503020204020204" pitchFamily="34" charset="-122"/>
                <a:ea typeface="微软雅黑" panose="020B0503020204020204" pitchFamily="34" charset="-122"/>
              </a:rPr>
              <a:t>罗杰斯</a:t>
            </a:r>
            <a:r>
              <a:rPr lang="zh-CN" altLang="en-US" sz="4400" dirty="0">
                <a:solidFill>
                  <a:prstClr val="black"/>
                </a:solidFill>
                <a:latin typeface="微软雅黑" panose="020B0503020204020204" pitchFamily="34" charset="-122"/>
                <a:ea typeface="微软雅黑" panose="020B0503020204020204" pitchFamily="34" charset="-122"/>
              </a:rPr>
              <a:t>的非指导性教学</a:t>
            </a:r>
            <a:r>
              <a:rPr lang="zh-CN" altLang="en-US" sz="4400" dirty="0" smtClean="0">
                <a:solidFill>
                  <a:prstClr val="black"/>
                </a:solidFill>
                <a:latin typeface="微软雅黑" panose="020B0503020204020204" pitchFamily="34" charset="-122"/>
                <a:ea typeface="微软雅黑" panose="020B0503020204020204" pitchFamily="34" charset="-122"/>
              </a:rPr>
              <a:t>论</a:t>
            </a:r>
            <a:endParaRPr lang="zh-CN" altLang="en-US" sz="4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222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94450" y="907185"/>
            <a:ext cx="8005713" cy="2862322"/>
          </a:xfrm>
          <a:prstGeom prst="rect">
            <a:avLst/>
          </a:prstGeom>
        </p:spPr>
        <p:txBody>
          <a:bodyPr wrap="square">
            <a:spAutoFit/>
          </a:bodyPr>
          <a:lstStyle/>
          <a:p>
            <a:pPr>
              <a:lnSpc>
                <a:spcPct val="90000"/>
              </a:lnSpc>
            </a:pPr>
            <a:r>
              <a:rPr lang="zh-CN" altLang="en-US" sz="4000" b="1" dirty="0" smtClean="0">
                <a:latin typeface="微软雅黑" panose="020B0503020204020204" pitchFamily="34" charset="-122"/>
                <a:ea typeface="微软雅黑" panose="020B0503020204020204" pitchFamily="34" charset="-122"/>
              </a:rPr>
              <a:t>凯</a:t>
            </a:r>
            <a:r>
              <a:rPr lang="zh-CN" altLang="en-US" sz="4000" b="1" dirty="0">
                <a:latin typeface="微软雅黑" panose="020B0503020204020204" pitchFamily="34" charset="-122"/>
                <a:ea typeface="微软雅黑" panose="020B0503020204020204" pitchFamily="34" charset="-122"/>
              </a:rPr>
              <a:t>勒</a:t>
            </a:r>
            <a:r>
              <a:rPr lang="zh-CN" altLang="en-US" sz="4000" dirty="0">
                <a:latin typeface="微软雅黑" panose="020B0503020204020204" pitchFamily="34" charset="-122"/>
                <a:ea typeface="微软雅黑" panose="020B0503020204020204" pitchFamily="34" charset="-122"/>
              </a:rPr>
              <a:t>的个人化教学系统理论、</a:t>
            </a:r>
            <a:r>
              <a:rPr lang="zh-CN" altLang="en-US" sz="4000" b="1" dirty="0">
                <a:latin typeface="微软雅黑" panose="020B0503020204020204" pitchFamily="34" charset="-122"/>
                <a:ea typeface="微软雅黑" panose="020B0503020204020204" pitchFamily="34" charset="-122"/>
              </a:rPr>
              <a:t>阿特金森</a:t>
            </a:r>
            <a:r>
              <a:rPr lang="zh-CN" altLang="en-US" sz="4000" dirty="0">
                <a:latin typeface="微软雅黑" panose="020B0503020204020204" pitchFamily="34" charset="-122"/>
                <a:ea typeface="微软雅黑" panose="020B0503020204020204" pitchFamily="34" charset="-122"/>
              </a:rPr>
              <a:t>的最佳教学策略、</a:t>
            </a:r>
            <a:r>
              <a:rPr lang="zh-CN" altLang="en-US" sz="4000" b="1" dirty="0">
                <a:latin typeface="微软雅黑" panose="020B0503020204020204" pitchFamily="34" charset="-122"/>
                <a:ea typeface="微软雅黑" panose="020B0503020204020204" pitchFamily="34" charset="-122"/>
              </a:rPr>
              <a:t>托兰斯的</a:t>
            </a:r>
            <a:r>
              <a:rPr lang="zh-CN" altLang="en-US" sz="4000" dirty="0">
                <a:latin typeface="微软雅黑" panose="020B0503020204020204" pitchFamily="34" charset="-122"/>
                <a:ea typeface="微软雅黑" panose="020B0503020204020204" pitchFamily="34" charset="-122"/>
              </a:rPr>
              <a:t>创造性教学理论、</a:t>
            </a:r>
            <a:r>
              <a:rPr lang="zh-CN" altLang="en-US" sz="4000" b="1" dirty="0">
                <a:latin typeface="微软雅黑" panose="020B0503020204020204" pitchFamily="34" charset="-122"/>
                <a:ea typeface="微软雅黑" panose="020B0503020204020204" pitchFamily="34" charset="-122"/>
              </a:rPr>
              <a:t>格拉泽</a:t>
            </a:r>
            <a:r>
              <a:rPr lang="zh-CN" altLang="en-US" sz="4000" dirty="0">
                <a:latin typeface="微软雅黑" panose="020B0503020204020204" pitchFamily="34" charset="-122"/>
                <a:ea typeface="微软雅黑" panose="020B0503020204020204" pitchFamily="34" charset="-122"/>
              </a:rPr>
              <a:t>的个别化教学设计模式、</a:t>
            </a:r>
            <a:r>
              <a:rPr lang="zh-CN" altLang="en-US" sz="4000" b="1" dirty="0">
                <a:latin typeface="微软雅黑" panose="020B0503020204020204" pitchFamily="34" charset="-122"/>
                <a:ea typeface="微软雅黑" panose="020B0503020204020204" pitchFamily="34" charset="-122"/>
              </a:rPr>
              <a:t>班杜</a:t>
            </a:r>
            <a:r>
              <a:rPr lang="zh-CN" altLang="en-US" sz="4000" dirty="0">
                <a:latin typeface="微软雅黑" panose="020B0503020204020204" pitchFamily="34" charset="-122"/>
                <a:ea typeface="微软雅黑" panose="020B0503020204020204" pitchFamily="34" charset="-122"/>
              </a:rPr>
              <a:t>拉的社会学习理论等。</a:t>
            </a:r>
            <a:endParaRPr lang="zh-CN" altLang="en-US"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79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95298" y="1617339"/>
            <a:ext cx="8005713" cy="1648528"/>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4400" dirty="0" smtClean="0">
                <a:latin typeface="微软雅黑" panose="020B0503020204020204" pitchFamily="34" charset="-122"/>
                <a:ea typeface="微软雅黑" panose="020B0503020204020204" pitchFamily="34" charset="-122"/>
              </a:rPr>
              <a:t>其中</a:t>
            </a:r>
            <a:r>
              <a:rPr lang="zh-CN" altLang="en-US" sz="4400" dirty="0">
                <a:latin typeface="微软雅黑" panose="020B0503020204020204" pitchFamily="34" charset="-122"/>
                <a:ea typeface="微软雅黑" panose="020B0503020204020204" pitchFamily="34" charset="-122"/>
              </a:rPr>
              <a:t>以布鲁纳的认知结构教学理论的影响最大。</a:t>
            </a:r>
          </a:p>
        </p:txBody>
      </p:sp>
    </p:spTree>
    <p:extLst>
      <p:ext uri="{BB962C8B-B14F-4D97-AF65-F5344CB8AC3E}">
        <p14:creationId xmlns:p14="http://schemas.microsoft.com/office/powerpoint/2010/main" val="61748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98549" y="742798"/>
            <a:ext cx="8005713" cy="4893647"/>
          </a:xfrm>
          <a:prstGeom prst="rect">
            <a:avLst/>
          </a:prstGeom>
        </p:spPr>
        <p:txBody>
          <a:bodyPr wrap="square">
            <a:spAutoFit/>
          </a:bodyPr>
          <a:lstStyle/>
          <a:p>
            <a:pPr algn="ctr" latinLnBrk="1">
              <a:spcBef>
                <a:spcPct val="0"/>
              </a:spcBef>
              <a:buFont typeface="Arial" panose="020B0604020202020204" pitchFamily="34" charset="0"/>
              <a:buNone/>
            </a:pPr>
            <a:r>
              <a:rPr lang="en-US" altLang="zh-CN" sz="4800" b="1" dirty="0" smtClean="0">
                <a:latin typeface="微软雅黑" panose="020B0503020204020204" pitchFamily="34" charset="-122"/>
                <a:ea typeface="微软雅黑" panose="020B0503020204020204" pitchFamily="34" charset="-122"/>
              </a:rPr>
              <a:t>(2)</a:t>
            </a:r>
            <a:r>
              <a:rPr lang="zh-CN" altLang="en-US" sz="4800" b="1" dirty="0" smtClean="0">
                <a:latin typeface="微软雅黑" panose="020B0503020204020204" pitchFamily="34" charset="-122"/>
                <a:ea typeface="微软雅黑" panose="020B0503020204020204" pitchFamily="34" charset="-122"/>
              </a:rPr>
              <a:t>当代</a:t>
            </a:r>
            <a:r>
              <a:rPr lang="zh-CN" altLang="en-US" sz="4800" b="1" dirty="0">
                <a:latin typeface="微软雅黑" panose="020B0503020204020204" pitchFamily="34" charset="-122"/>
                <a:ea typeface="微软雅黑" panose="020B0503020204020204" pitchFamily="34" charset="-122"/>
              </a:rPr>
              <a:t>主要教学理论</a:t>
            </a:r>
            <a:r>
              <a:rPr lang="zh-CN" altLang="en-US" sz="4800" b="1" dirty="0" smtClean="0">
                <a:latin typeface="微软雅黑" panose="020B0503020204020204" pitchFamily="34" charset="-122"/>
                <a:ea typeface="微软雅黑" panose="020B0503020204020204" pitchFamily="34" charset="-122"/>
              </a:rPr>
              <a:t>流派</a:t>
            </a:r>
            <a:endParaRPr lang="en-US" altLang="zh-CN" sz="4800" b="1" dirty="0" smtClean="0">
              <a:latin typeface="微软雅黑" panose="020B0503020204020204" pitchFamily="34" charset="-122"/>
              <a:ea typeface="微软雅黑" panose="020B0503020204020204" pitchFamily="34" charset="-122"/>
            </a:endParaRPr>
          </a:p>
          <a:p>
            <a:pPr algn="ctr" latinLnBrk="1">
              <a:spcBef>
                <a:spcPct val="0"/>
              </a:spcBef>
            </a:pPr>
            <a:endParaRPr lang="en-US" altLang="zh-CN" sz="4400" b="1" dirty="0" smtClean="0">
              <a:latin typeface="微软雅黑" panose="020B0503020204020204" pitchFamily="34" charset="-122"/>
              <a:ea typeface="微软雅黑" panose="020B0503020204020204" pitchFamily="34" charset="-122"/>
            </a:endParaRPr>
          </a:p>
          <a:p>
            <a:pPr algn="ctr" latinLnBrk="1">
              <a:spcBef>
                <a:spcPct val="0"/>
              </a:spcBef>
            </a:pPr>
            <a:r>
              <a:rPr lang="en-US" altLang="zh-CN" sz="4400" b="1" dirty="0" smtClean="0">
                <a:solidFill>
                  <a:srgbClr val="FF0000"/>
                </a:solidFill>
                <a:latin typeface="微软雅黑" panose="020B0503020204020204" pitchFamily="34" charset="-122"/>
                <a:ea typeface="微软雅黑" panose="020B0503020204020204" pitchFamily="34" charset="-122"/>
              </a:rPr>
              <a:t>A.</a:t>
            </a:r>
            <a:r>
              <a:rPr lang="zh-CN" altLang="en-US" sz="4400" b="1" dirty="0" smtClean="0">
                <a:solidFill>
                  <a:srgbClr val="FF0000"/>
                </a:solidFill>
                <a:latin typeface="微软雅黑" panose="020B0503020204020204" pitchFamily="34" charset="-122"/>
                <a:ea typeface="微软雅黑" panose="020B0503020204020204" pitchFamily="34" charset="-122"/>
              </a:rPr>
              <a:t> 行为主义</a:t>
            </a:r>
            <a:r>
              <a:rPr lang="zh-CN" altLang="en-US" sz="4400" b="1" dirty="0">
                <a:solidFill>
                  <a:srgbClr val="FF0000"/>
                </a:solidFill>
                <a:latin typeface="微软雅黑" panose="020B0503020204020204" pitchFamily="34" charset="-122"/>
                <a:ea typeface="微软雅黑" panose="020B0503020204020204" pitchFamily="34" charset="-122"/>
              </a:rPr>
              <a:t>教学</a:t>
            </a:r>
            <a:r>
              <a:rPr lang="zh-CN" altLang="en-US" sz="4400" b="1" dirty="0" smtClean="0">
                <a:solidFill>
                  <a:srgbClr val="FF0000"/>
                </a:solidFill>
                <a:latin typeface="微软雅黑" panose="020B0503020204020204" pitchFamily="34" charset="-122"/>
                <a:ea typeface="微软雅黑" panose="020B0503020204020204" pitchFamily="34" charset="-122"/>
              </a:rPr>
              <a:t>理论</a:t>
            </a:r>
            <a:endParaRPr lang="en-US" altLang="zh-CN" sz="4400" b="1" dirty="0" smtClean="0">
              <a:solidFill>
                <a:srgbClr val="FF0000"/>
              </a:solidFill>
              <a:latin typeface="微软雅黑" panose="020B0503020204020204" pitchFamily="34" charset="-122"/>
              <a:ea typeface="微软雅黑" panose="020B0503020204020204" pitchFamily="34" charset="-122"/>
            </a:endParaRPr>
          </a:p>
          <a:p>
            <a:pPr algn="ctr" latinLnBrk="1">
              <a:spcBef>
                <a:spcPct val="0"/>
              </a:spcBef>
            </a:pPr>
            <a:r>
              <a:rPr lang="en-US" altLang="zh-CN" sz="4400" b="1" dirty="0" smtClean="0">
                <a:latin typeface="微软雅黑" panose="020B0503020204020204" pitchFamily="34" charset="-122"/>
                <a:ea typeface="微软雅黑" panose="020B0503020204020204" pitchFamily="34" charset="-122"/>
              </a:rPr>
              <a:t>B.</a:t>
            </a:r>
            <a:r>
              <a:rPr lang="zh-CN" altLang="en-US" sz="4400" b="1" dirty="0" smtClean="0">
                <a:latin typeface="微软雅黑" panose="020B0503020204020204" pitchFamily="34" charset="-122"/>
                <a:ea typeface="微软雅黑" panose="020B0503020204020204" pitchFamily="34" charset="-122"/>
              </a:rPr>
              <a:t> 认知</a:t>
            </a:r>
            <a:r>
              <a:rPr lang="zh-CN" altLang="en-US" sz="4400" b="1" dirty="0">
                <a:latin typeface="微软雅黑" panose="020B0503020204020204" pitchFamily="34" charset="-122"/>
                <a:ea typeface="微软雅黑" panose="020B0503020204020204" pitchFamily="34" charset="-122"/>
              </a:rPr>
              <a:t>主义教学理论</a:t>
            </a:r>
          </a:p>
          <a:p>
            <a:pPr algn="ctr" latinLnBrk="1">
              <a:spcBef>
                <a:spcPct val="0"/>
              </a:spcBef>
            </a:pPr>
            <a:r>
              <a:rPr lang="en-US" altLang="zh-CN" sz="4400" b="1" dirty="0" smtClean="0">
                <a:latin typeface="微软雅黑" panose="020B0503020204020204" pitchFamily="34" charset="-122"/>
                <a:ea typeface="微软雅黑" panose="020B0503020204020204" pitchFamily="34" charset="-122"/>
              </a:rPr>
              <a:t>C.</a:t>
            </a:r>
            <a:r>
              <a:rPr lang="zh-CN" altLang="en-US" sz="4400" b="1" dirty="0" smtClean="0">
                <a:latin typeface="微软雅黑" panose="020B0503020204020204" pitchFamily="34" charset="-122"/>
                <a:ea typeface="微软雅黑" panose="020B0503020204020204" pitchFamily="34" charset="-122"/>
              </a:rPr>
              <a:t> 人本主义</a:t>
            </a:r>
            <a:r>
              <a:rPr lang="zh-CN" altLang="en-US" sz="4400" b="1" dirty="0">
                <a:latin typeface="微软雅黑" panose="020B0503020204020204" pitchFamily="34" charset="-122"/>
                <a:ea typeface="微软雅黑" panose="020B0503020204020204" pitchFamily="34" charset="-122"/>
              </a:rPr>
              <a:t>教学理论</a:t>
            </a:r>
          </a:p>
          <a:p>
            <a:pPr algn="ctr" latinLnBrk="1">
              <a:spcBef>
                <a:spcPct val="0"/>
              </a:spcBef>
            </a:pPr>
            <a:endParaRPr lang="zh-CN" altLang="en-US" sz="4400" b="1" dirty="0">
              <a:latin typeface="宋体" panose="02010600030101010101" pitchFamily="2" charset="-122"/>
            </a:endParaRPr>
          </a:p>
          <a:p>
            <a:pPr algn="ctr" latinLnBrk="1">
              <a:spcBef>
                <a:spcPct val="0"/>
              </a:spcBef>
              <a:buFont typeface="Arial" panose="020B0604020202020204" pitchFamily="34" charset="0"/>
              <a:buNone/>
            </a:pPr>
            <a:endParaRPr lang="zh-CN" altLang="en-US" sz="4400" b="1" dirty="0">
              <a:latin typeface="Arial" panose="020B0604020202020204" pitchFamily="34" charset="0"/>
            </a:endParaRPr>
          </a:p>
        </p:txBody>
      </p:sp>
    </p:spTree>
    <p:extLst>
      <p:ext uri="{BB962C8B-B14F-4D97-AF65-F5344CB8AC3E}">
        <p14:creationId xmlns:p14="http://schemas.microsoft.com/office/powerpoint/2010/main" val="250329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11564" y="95526"/>
            <a:ext cx="8005713" cy="3476849"/>
          </a:xfrm>
          <a:prstGeom prst="rect">
            <a:avLst/>
          </a:prstGeom>
        </p:spPr>
        <p:txBody>
          <a:bodyPr wrap="square">
            <a:spAutoFit/>
          </a:bodyPr>
          <a:lstStyle/>
          <a:p>
            <a:pPr latinLnBrk="1">
              <a:spcBef>
                <a:spcPct val="0"/>
              </a:spcBef>
            </a:pP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latinLnBrk="1">
              <a:spcBef>
                <a:spcPct val="0"/>
              </a:spcBef>
            </a:pPr>
            <a:r>
              <a:rPr lang="en-US" altLang="zh-CN" sz="4000" b="1" dirty="0" smtClean="0">
                <a:solidFill>
                  <a:prstClr val="black"/>
                </a:solidFill>
                <a:latin typeface="微软雅黑" panose="020B0503020204020204" pitchFamily="34" charset="-122"/>
                <a:ea typeface="微软雅黑" panose="020B0503020204020204" pitchFamily="34" charset="-122"/>
              </a:rPr>
              <a:t>A.</a:t>
            </a:r>
            <a:r>
              <a:rPr lang="zh-CN" altLang="en-US" sz="4000" b="1" dirty="0" smtClean="0">
                <a:solidFill>
                  <a:prstClr val="black"/>
                </a:solidFill>
                <a:latin typeface="微软雅黑" panose="020B0503020204020204" pitchFamily="34" charset="-122"/>
                <a:ea typeface="微软雅黑" panose="020B0503020204020204" pitchFamily="34" charset="-122"/>
              </a:rPr>
              <a:t> 行为主义</a:t>
            </a:r>
            <a:r>
              <a:rPr lang="zh-CN" altLang="en-US" sz="4000" b="1" dirty="0">
                <a:solidFill>
                  <a:prstClr val="black"/>
                </a:solidFill>
                <a:latin typeface="微软雅黑" panose="020B0503020204020204" pitchFamily="34" charset="-122"/>
                <a:ea typeface="微软雅黑" panose="020B0503020204020204" pitchFamily="34" charset="-122"/>
              </a:rPr>
              <a:t>教学</a:t>
            </a:r>
            <a:r>
              <a:rPr lang="zh-CN" altLang="en-US" sz="4000" b="1" dirty="0" smtClean="0">
                <a:solidFill>
                  <a:prstClr val="black"/>
                </a:solidFill>
                <a:latin typeface="微软雅黑" panose="020B0503020204020204" pitchFamily="34" charset="-122"/>
                <a:ea typeface="微软雅黑" panose="020B0503020204020204" pitchFamily="34" charset="-122"/>
              </a:rPr>
              <a:t>理论</a:t>
            </a: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4000" dirty="0" smtClean="0">
                <a:latin typeface="微软雅黑" panose="020B0503020204020204" pitchFamily="34" charset="-122"/>
                <a:ea typeface="微软雅黑" panose="020B0503020204020204" pitchFamily="34" charset="-122"/>
              </a:rPr>
              <a:t>行为主义</a:t>
            </a:r>
            <a:r>
              <a:rPr lang="zh-CN" altLang="en-US" sz="4000" dirty="0">
                <a:latin typeface="微软雅黑" panose="020B0503020204020204" pitchFamily="34" charset="-122"/>
                <a:ea typeface="微软雅黑" panose="020B0503020204020204" pitchFamily="34" charset="-122"/>
              </a:rPr>
              <a:t>理论又称</a:t>
            </a:r>
            <a:r>
              <a:rPr lang="zh-CN" altLang="en-US" sz="4000" b="1" dirty="0">
                <a:latin typeface="微软雅黑" panose="020B0503020204020204" pitchFamily="34" charset="-122"/>
                <a:ea typeface="微软雅黑" panose="020B0503020204020204" pitchFamily="34" charset="-122"/>
              </a:rPr>
              <a:t>刺激</a:t>
            </a: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反应</a:t>
            </a:r>
            <a:r>
              <a:rPr lang="zh-CN" altLang="en-US" sz="4000" dirty="0">
                <a:latin typeface="微软雅黑" panose="020B0503020204020204" pitchFamily="34" charset="-122"/>
                <a:ea typeface="微软雅黑" panose="020B0503020204020204" pitchFamily="34" charset="-122"/>
              </a:rPr>
              <a:t>理论，行为主义的教学理论以斯金纳的程序教学理论影响最大</a:t>
            </a:r>
            <a:r>
              <a:rPr lang="zh-CN" altLang="en-US" sz="4000" dirty="0" smtClean="0">
                <a:latin typeface="微软雅黑" panose="020B0503020204020204" pitchFamily="34" charset="-122"/>
                <a:ea typeface="微软雅黑" panose="020B0503020204020204" pitchFamily="34" charset="-122"/>
              </a:rPr>
              <a:t>。</a:t>
            </a:r>
            <a:endParaRPr lang="zh-CN" altLang="en-US"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572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42387" y="1112668"/>
            <a:ext cx="8005713" cy="3613297"/>
          </a:xfrm>
          <a:prstGeom prst="rect">
            <a:avLst/>
          </a:prstGeom>
        </p:spPr>
        <p:txBody>
          <a:bodyPr wrap="square">
            <a:spAutoFit/>
          </a:bodyPr>
          <a:lstStyle/>
          <a:p>
            <a:pPr algn="ctr" latinLnBrk="1">
              <a:spcBef>
                <a:spcPct val="0"/>
              </a:spcBef>
            </a:pPr>
            <a:r>
              <a:rPr lang="zh-CN" altLang="en-US" sz="4400" dirty="0" smtClean="0">
                <a:solidFill>
                  <a:prstClr val="black"/>
                </a:solidFill>
                <a:latin typeface="微软雅黑" panose="020B0503020204020204" pitchFamily="34" charset="-122"/>
                <a:ea typeface="微软雅黑" panose="020B0503020204020204" pitchFamily="34" charset="-122"/>
              </a:rPr>
              <a:t>把</a:t>
            </a:r>
            <a:r>
              <a:rPr lang="zh-CN" altLang="en-US" sz="4400" dirty="0">
                <a:solidFill>
                  <a:prstClr val="black"/>
                </a:solidFill>
                <a:latin typeface="微软雅黑" panose="020B0503020204020204" pitchFamily="34" charset="-122"/>
                <a:ea typeface="微软雅黑" panose="020B0503020204020204" pitchFamily="34" charset="-122"/>
              </a:rPr>
              <a:t>刺激</a:t>
            </a:r>
            <a:r>
              <a:rPr lang="en-US" altLang="zh-CN" sz="4400" dirty="0">
                <a:solidFill>
                  <a:prstClr val="black"/>
                </a:solidFill>
                <a:latin typeface="微软雅黑" panose="020B0503020204020204" pitchFamily="34" charset="-122"/>
                <a:ea typeface="微软雅黑" panose="020B0503020204020204" pitchFamily="34" charset="-122"/>
              </a:rPr>
              <a:t>——</a:t>
            </a:r>
            <a:r>
              <a:rPr lang="zh-CN" altLang="en-US" sz="4400" dirty="0">
                <a:solidFill>
                  <a:prstClr val="black"/>
                </a:solidFill>
                <a:latin typeface="微软雅黑" panose="020B0503020204020204" pitchFamily="34" charset="-122"/>
                <a:ea typeface="微软雅黑" panose="020B0503020204020204" pitchFamily="34" charset="-122"/>
              </a:rPr>
              <a:t>反应作为行为的基本单位，学习即“刺激</a:t>
            </a:r>
            <a:r>
              <a:rPr lang="en-US" altLang="zh-CN" sz="4400" dirty="0">
                <a:solidFill>
                  <a:prstClr val="black"/>
                </a:solidFill>
                <a:latin typeface="微软雅黑" panose="020B0503020204020204" pitchFamily="34" charset="-122"/>
                <a:ea typeface="微软雅黑" panose="020B0503020204020204" pitchFamily="34" charset="-122"/>
              </a:rPr>
              <a:t>——</a:t>
            </a:r>
            <a:r>
              <a:rPr lang="zh-CN" altLang="en-US" sz="4400" dirty="0">
                <a:solidFill>
                  <a:prstClr val="black"/>
                </a:solidFill>
                <a:latin typeface="微软雅黑" panose="020B0503020204020204" pitchFamily="34" charset="-122"/>
                <a:ea typeface="微软雅黑" panose="020B0503020204020204" pitchFamily="34" charset="-122"/>
              </a:rPr>
              <a:t>反应”之间联结的加强，教学的艺术在于如何安排强化。</a:t>
            </a:r>
          </a:p>
          <a:p>
            <a:pPr>
              <a:lnSpc>
                <a:spcPct val="120000"/>
              </a:lnSpc>
              <a:spcBef>
                <a:spcPct val="0"/>
              </a:spcBef>
              <a:buFont typeface="Arial" panose="020B0604020202020204" pitchFamily="34" charset="0"/>
              <a:buNone/>
            </a:pPr>
            <a:r>
              <a:rPr lang="zh-CN" altLang="en-US" sz="4400" dirty="0">
                <a:solidFill>
                  <a:prstClr val="black"/>
                </a:solidFill>
                <a:latin typeface="宋体" panose="02010600030101010101" pitchFamily="2" charset="-122"/>
              </a:rPr>
              <a:t>    </a:t>
            </a: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4691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65094" y="346313"/>
            <a:ext cx="7540776" cy="4093428"/>
          </a:xfrm>
          <a:prstGeom prst="rect">
            <a:avLst/>
          </a:prstGeom>
        </p:spPr>
        <p:txBody>
          <a:bodyPr wrap="square">
            <a:spAutoFit/>
          </a:bodyPr>
          <a:lstStyle/>
          <a:p>
            <a:pPr algn="ctr" latinLnBrk="1">
              <a:spcBef>
                <a:spcPct val="0"/>
              </a:spcBef>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r>
              <a:rPr lang="zh-CN" altLang="en-US" sz="3600" dirty="0" smtClean="0">
                <a:solidFill>
                  <a:prstClr val="black"/>
                </a:solidFill>
                <a:latin typeface="微软雅黑" panose="020B0503020204020204" pitchFamily="34" charset="-122"/>
                <a:ea typeface="微软雅黑" panose="020B0503020204020204" pitchFamily="34" charset="-122"/>
              </a:rPr>
              <a:t>其</a:t>
            </a:r>
            <a:r>
              <a:rPr lang="zh-CN" altLang="en-US" sz="3600" dirty="0">
                <a:solidFill>
                  <a:prstClr val="black"/>
                </a:solidFill>
                <a:latin typeface="微软雅黑" panose="020B0503020204020204" pitchFamily="34" charset="-122"/>
                <a:ea typeface="微软雅黑" panose="020B0503020204020204" pitchFamily="34" charset="-122"/>
              </a:rPr>
              <a:t>理论的基本主张为</a:t>
            </a:r>
            <a:r>
              <a:rPr lang="zh-CN" altLang="en-US" sz="3600" dirty="0" smtClean="0">
                <a:solidFill>
                  <a:prstClr val="black"/>
                </a:solidFill>
                <a:latin typeface="微软雅黑" panose="020B0503020204020204" pitchFamily="34" charset="-122"/>
                <a:ea typeface="微软雅黑" panose="020B0503020204020204" pitchFamily="34" charset="-122"/>
              </a:rPr>
              <a:t>： </a:t>
            </a:r>
            <a:endParaRPr lang="en-US" altLang="zh-CN" sz="3600"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endParaRPr lang="en-US" altLang="zh-CN" sz="3600" dirty="0" smtClean="0">
              <a:solidFill>
                <a:prstClr val="black"/>
              </a:solidFill>
              <a:latin typeface="微软雅黑" panose="020B0503020204020204" pitchFamily="34" charset="-122"/>
              <a:ea typeface="微软雅黑" panose="020B0503020204020204" pitchFamily="34" charset="-122"/>
            </a:endParaRPr>
          </a:p>
          <a:p>
            <a:pPr latinLnBrk="1">
              <a:spcBef>
                <a:spcPct val="0"/>
              </a:spcBef>
            </a:pPr>
            <a:r>
              <a:rPr lang="en-US" altLang="zh-CN" sz="3600" dirty="0" smtClean="0">
                <a:solidFill>
                  <a:prstClr val="black"/>
                </a:solidFill>
                <a:latin typeface="微软雅黑" panose="020B0503020204020204" pitchFamily="34" charset="-122"/>
                <a:ea typeface="微软雅黑" panose="020B0503020204020204" pitchFamily="34" charset="-122"/>
              </a:rPr>
              <a:t>1</a:t>
            </a:r>
            <a:r>
              <a:rPr lang="en-US" altLang="zh-CN" sz="3600" dirty="0">
                <a:solidFill>
                  <a:prstClr val="black"/>
                </a:solidFill>
                <a:latin typeface="微软雅黑" panose="020B0503020204020204" pitchFamily="34" charset="-122"/>
                <a:ea typeface="微软雅黑" panose="020B0503020204020204" pitchFamily="34" charset="-122"/>
              </a:rPr>
              <a:t>.</a:t>
            </a:r>
            <a:r>
              <a:rPr lang="zh-CN" altLang="en-US" sz="3600" dirty="0">
                <a:solidFill>
                  <a:prstClr val="black"/>
                </a:solidFill>
                <a:latin typeface="微软雅黑" panose="020B0503020204020204" pitchFamily="34" charset="-122"/>
                <a:ea typeface="微软雅黑" panose="020B0503020204020204" pitchFamily="34" charset="-122"/>
              </a:rPr>
              <a:t>预期行为结果的教学目标，教学的目的就是提供特定的刺激，以便引起学生的特定反应</a:t>
            </a:r>
            <a:r>
              <a:rPr lang="zh-CN" altLang="en-US" sz="3600" dirty="0" smtClean="0">
                <a:solidFill>
                  <a:prstClr val="black"/>
                </a:solidFill>
                <a:latin typeface="微软雅黑" panose="020B0503020204020204" pitchFamily="34" charset="-122"/>
                <a:ea typeface="微软雅黑" panose="020B0503020204020204" pitchFamily="34" charset="-122"/>
              </a:rPr>
              <a:t>。</a:t>
            </a:r>
            <a:endParaRPr lang="zh-CN" altLang="en-US" sz="3600" b="1" dirty="0">
              <a:solidFill>
                <a:prstClr val="black"/>
              </a:solidFill>
              <a:latin typeface="微软雅黑" panose="020B0503020204020204" pitchFamily="34" charset="-122"/>
              <a:ea typeface="微软雅黑" panose="020B0503020204020204" pitchFamily="34" charset="-122"/>
            </a:endParaRPr>
          </a:p>
          <a:p>
            <a:pPr algn="ctr" latinLnBrk="1">
              <a:spcBef>
                <a:spcPct val="0"/>
              </a:spcBef>
              <a:buFont typeface="Arial" panose="020B0604020202020204" pitchFamily="34" charset="0"/>
              <a:buNone/>
            </a:pPr>
            <a:endParaRPr lang="zh-CN" altLang="en-US" sz="3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177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37511" y="0"/>
            <a:ext cx="7489861" cy="5755422"/>
          </a:xfrm>
          <a:prstGeom prst="rect">
            <a:avLst/>
          </a:prstGeom>
        </p:spPr>
        <p:txBody>
          <a:bodyPr wrap="square">
            <a:spAutoFit/>
          </a:bodyPr>
          <a:lstStyle/>
          <a:p>
            <a:pPr algn="ctr" latinLnBrk="1">
              <a:spcBef>
                <a:spcPct val="0"/>
              </a:spcBef>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latinLnBrk="1">
              <a:spcBef>
                <a:spcPct val="0"/>
              </a:spcBef>
            </a:pPr>
            <a:r>
              <a:rPr lang="en-US" altLang="zh-CN" sz="3600" dirty="0" smtClean="0">
                <a:solidFill>
                  <a:prstClr val="black"/>
                </a:solidFill>
                <a:latin typeface="微软雅黑" panose="020B0503020204020204" pitchFamily="34" charset="-122"/>
                <a:ea typeface="微软雅黑" panose="020B0503020204020204" pitchFamily="34" charset="-122"/>
              </a:rPr>
              <a:t>2</a:t>
            </a:r>
            <a:r>
              <a:rPr lang="en-US" altLang="zh-CN" sz="3600" dirty="0">
                <a:solidFill>
                  <a:prstClr val="black"/>
                </a:solidFill>
                <a:latin typeface="微软雅黑" panose="020B0503020204020204" pitchFamily="34" charset="-122"/>
                <a:ea typeface="微软雅黑" panose="020B0503020204020204" pitchFamily="34" charset="-122"/>
              </a:rPr>
              <a:t>.</a:t>
            </a:r>
            <a:r>
              <a:rPr lang="zh-CN" altLang="en-US" sz="3600" dirty="0">
                <a:solidFill>
                  <a:prstClr val="black"/>
                </a:solidFill>
                <a:latin typeface="微软雅黑" panose="020B0503020204020204" pitchFamily="34" charset="-122"/>
                <a:ea typeface="微软雅黑" panose="020B0503020204020204" pitchFamily="34" charset="-122"/>
              </a:rPr>
              <a:t>组织教学过程。对学习环境的设置、课程材料的设计和学生行为的管理做出了系统的安排</a:t>
            </a:r>
            <a:r>
              <a:rPr lang="zh-CN" altLang="en-US" sz="3600" dirty="0" smtClean="0">
                <a:solidFill>
                  <a:prstClr val="black"/>
                </a:solidFill>
                <a:latin typeface="微软雅黑" panose="020B0503020204020204" pitchFamily="34" charset="-122"/>
                <a:ea typeface="微软雅黑" panose="020B0503020204020204" pitchFamily="34" charset="-122"/>
              </a:rPr>
              <a:t>。</a:t>
            </a:r>
            <a:endParaRPr lang="en-US" altLang="zh-CN" sz="3600" dirty="0" smtClean="0">
              <a:solidFill>
                <a:prstClr val="black"/>
              </a:solidFill>
              <a:latin typeface="微软雅黑" panose="020B0503020204020204" pitchFamily="34" charset="-122"/>
              <a:ea typeface="微软雅黑" panose="020B0503020204020204" pitchFamily="34" charset="-122"/>
            </a:endParaRPr>
          </a:p>
          <a:p>
            <a:pPr latinLnBrk="1">
              <a:spcBef>
                <a:spcPct val="0"/>
              </a:spcBef>
            </a:pPr>
            <a:endParaRPr lang="en-US" altLang="zh-CN" sz="3600" dirty="0" smtClean="0">
              <a:solidFill>
                <a:prstClr val="black"/>
              </a:solidFill>
              <a:latin typeface="微软雅黑" panose="020B0503020204020204" pitchFamily="34" charset="-122"/>
              <a:ea typeface="微软雅黑" panose="020B0503020204020204" pitchFamily="34" charset="-122"/>
            </a:endParaRPr>
          </a:p>
          <a:p>
            <a:pPr latinLnBrk="1">
              <a:spcBef>
                <a:spcPct val="0"/>
              </a:spcBef>
            </a:pPr>
            <a:r>
              <a:rPr lang="en-US" altLang="zh-CN" sz="3600" dirty="0" smtClean="0">
                <a:solidFill>
                  <a:prstClr val="black"/>
                </a:solidFill>
                <a:latin typeface="微软雅黑" panose="020B0503020204020204" pitchFamily="34" charset="-122"/>
                <a:ea typeface="微软雅黑" panose="020B0503020204020204" pitchFamily="34" charset="-122"/>
              </a:rPr>
              <a:t>3</a:t>
            </a:r>
            <a:r>
              <a:rPr lang="en-US" altLang="zh-CN" sz="3600" dirty="0">
                <a:solidFill>
                  <a:prstClr val="black"/>
                </a:solidFill>
                <a:latin typeface="微软雅黑" panose="020B0503020204020204" pitchFamily="34" charset="-122"/>
                <a:ea typeface="微软雅黑" panose="020B0503020204020204" pitchFamily="34" charset="-122"/>
              </a:rPr>
              <a:t>.</a:t>
            </a:r>
            <a:r>
              <a:rPr lang="zh-CN" altLang="en-US" sz="3600" dirty="0">
                <a:solidFill>
                  <a:prstClr val="black"/>
                </a:solidFill>
                <a:latin typeface="微软雅黑" panose="020B0503020204020204" pitchFamily="34" charset="-122"/>
                <a:ea typeface="微软雅黑" panose="020B0503020204020204" pitchFamily="34" charset="-122"/>
              </a:rPr>
              <a:t>程序教学的方法。小步骤进行；呈现明显的反应；及时反馈；自定步骤学习。</a:t>
            </a:r>
          </a:p>
          <a:p>
            <a:pPr algn="ctr" latinLnBrk="1">
              <a:spcBef>
                <a:spcPct val="0"/>
              </a:spcBef>
            </a:pPr>
            <a:endParaRPr lang="zh-CN" altLang="en-US" sz="3600" b="1" dirty="0">
              <a:solidFill>
                <a:prstClr val="black"/>
              </a:solidFill>
              <a:latin typeface="微软雅黑" panose="020B0503020204020204" pitchFamily="34" charset="-122"/>
              <a:ea typeface="微软雅黑" panose="020B0503020204020204" pitchFamily="34" charset="-122"/>
            </a:endParaRPr>
          </a:p>
          <a:p>
            <a:pPr algn="ctr" latinLnBrk="1">
              <a:spcBef>
                <a:spcPct val="0"/>
              </a:spcBef>
              <a:buFont typeface="Arial" panose="020B0604020202020204" pitchFamily="34" charset="0"/>
              <a:buNone/>
            </a:pPr>
            <a:endParaRPr lang="zh-CN" altLang="en-US" sz="3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165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70561" y="896766"/>
            <a:ext cx="7489861" cy="2707472"/>
          </a:xfrm>
          <a:prstGeom prst="rect">
            <a:avLst/>
          </a:prstGeom>
        </p:spPr>
        <p:txBody>
          <a:bodyPr wrap="square">
            <a:spAutoFit/>
          </a:bodyPr>
          <a:lstStyle/>
          <a:p>
            <a:pPr algn="ctr" latinLnBrk="1">
              <a:spcBef>
                <a:spcPct val="0"/>
              </a:spcBef>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3600" dirty="0">
                <a:latin typeface="微软雅黑" panose="020B0503020204020204" pitchFamily="34" charset="-122"/>
                <a:ea typeface="微软雅黑" panose="020B0503020204020204" pitchFamily="34" charset="-122"/>
              </a:rPr>
              <a:t>行为主义教学理论促进了视听教学、程序教学及早期</a:t>
            </a:r>
            <a:r>
              <a:rPr lang="en-US" altLang="zh-CN" sz="3600" dirty="0">
                <a:latin typeface="微软雅黑" panose="020B0503020204020204" pitchFamily="34" charset="-122"/>
                <a:ea typeface="微软雅黑" panose="020B0503020204020204" pitchFamily="34" charset="-122"/>
              </a:rPr>
              <a:t>CAI</a:t>
            </a:r>
            <a:r>
              <a:rPr lang="zh-CN" altLang="en-US" sz="3600" dirty="0">
                <a:latin typeface="微软雅黑" panose="020B0503020204020204" pitchFamily="34" charset="-122"/>
                <a:ea typeface="微软雅黑" panose="020B0503020204020204" pitchFamily="34" charset="-122"/>
              </a:rPr>
              <a:t>的发展。但其理论有很多不足</a:t>
            </a:r>
            <a:r>
              <a:rPr lang="zh-CN" altLang="en-US" sz="3600" dirty="0" smtClean="0">
                <a:latin typeface="微软雅黑" panose="020B0503020204020204" pitchFamily="34" charset="-122"/>
                <a:ea typeface="微软雅黑" panose="020B0503020204020204" pitchFamily="34" charset="-122"/>
              </a:rPr>
              <a:t>。</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388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42480" y="0"/>
            <a:ext cx="7489861" cy="5866221"/>
          </a:xfrm>
          <a:prstGeom prst="rect">
            <a:avLst/>
          </a:prstGeom>
        </p:spPr>
        <p:txBody>
          <a:bodyPr wrap="square">
            <a:spAutoFit/>
          </a:bodyPr>
          <a:lstStyle/>
          <a:p>
            <a:pPr algn="ctr" latinLnBrk="1">
              <a:spcBef>
                <a:spcPct val="0"/>
              </a:spcBef>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3600" dirty="0" smtClean="0">
                <a:solidFill>
                  <a:prstClr val="black"/>
                </a:solidFill>
                <a:latin typeface="微软雅黑" panose="020B0503020204020204" pitchFamily="34" charset="-122"/>
                <a:ea typeface="微软雅黑" panose="020B0503020204020204" pitchFamily="34" charset="-122"/>
              </a:rPr>
              <a:t>它</a:t>
            </a:r>
            <a:r>
              <a:rPr lang="zh-CN" altLang="en-US" sz="3600" dirty="0">
                <a:solidFill>
                  <a:prstClr val="black"/>
                </a:solidFill>
                <a:latin typeface="微软雅黑" panose="020B0503020204020204" pitchFamily="34" charset="-122"/>
                <a:ea typeface="微软雅黑" panose="020B0503020204020204" pitchFamily="34" charset="-122"/>
              </a:rPr>
              <a:t>完全否认人类学习的内在心理机制，把动物实验的结果生硬外推至人类的学习，忽视了人类的主观能动性，难免走向机械主义和环境决定论</a:t>
            </a:r>
            <a:r>
              <a:rPr lang="en-US" altLang="zh-CN" sz="3600" dirty="0">
                <a:solidFill>
                  <a:prstClr val="black"/>
                </a:solidFill>
                <a:latin typeface="微软雅黑" panose="020B0503020204020204" pitchFamily="34" charset="-122"/>
                <a:ea typeface="微软雅黑" panose="020B0503020204020204" pitchFamily="34" charset="-122"/>
              </a:rPr>
              <a:t>,</a:t>
            </a:r>
            <a:r>
              <a:rPr lang="zh-CN" altLang="en-US" sz="3600" dirty="0">
                <a:solidFill>
                  <a:prstClr val="black"/>
                </a:solidFill>
                <a:latin typeface="微软雅黑" panose="020B0503020204020204" pitchFamily="34" charset="-122"/>
                <a:ea typeface="微软雅黑" panose="020B0503020204020204" pitchFamily="34" charset="-122"/>
              </a:rPr>
              <a:t>受到认知主义等学习流派的批判。</a:t>
            </a:r>
          </a:p>
          <a:p>
            <a:pPr algn="ctr" latinLnBrk="1">
              <a:spcBef>
                <a:spcPct val="0"/>
              </a:spcBef>
            </a:pPr>
            <a:endParaRPr lang="zh-CN" altLang="en-US" sz="3600" b="1" dirty="0">
              <a:solidFill>
                <a:prstClr val="black"/>
              </a:solidFill>
              <a:latin typeface="微软雅黑" panose="020B0503020204020204" pitchFamily="34" charset="-122"/>
              <a:ea typeface="微软雅黑" panose="020B0503020204020204" pitchFamily="34" charset="-122"/>
            </a:endParaRPr>
          </a:p>
          <a:p>
            <a:pPr algn="ctr" latinLnBrk="1">
              <a:spcBef>
                <a:spcPct val="0"/>
              </a:spcBef>
              <a:buFont typeface="Arial" panose="020B0604020202020204" pitchFamily="34" charset="0"/>
              <a:buNone/>
            </a:pPr>
            <a:endParaRPr lang="zh-CN" altLang="en-US" sz="3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285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360029" y="210192"/>
            <a:ext cx="8420895" cy="3970318"/>
          </a:xfrm>
          <a:prstGeom prst="rect">
            <a:avLst/>
          </a:prstGeom>
          <a:noFill/>
        </p:spPr>
        <p:txBody>
          <a:bodyPr wrap="none" rtlCol="0">
            <a:spAutoFit/>
          </a:bodyPr>
          <a:lstStyle/>
          <a:p>
            <a:pPr algn="ctr">
              <a:lnSpc>
                <a:spcPct val="150000"/>
              </a:lnSpc>
            </a:pPr>
            <a:r>
              <a:rPr lang="zh-CN" altLang="en-US" sz="4000" b="1" dirty="0" smtClean="0">
                <a:solidFill>
                  <a:srgbClr val="FF0000"/>
                </a:solidFill>
                <a:latin typeface="微软雅黑" pitchFamily="34" charset="-122"/>
                <a:ea typeface="微软雅黑" pitchFamily="34" charset="-122"/>
              </a:rPr>
              <a:t>               </a:t>
            </a:r>
            <a:endParaRPr lang="en-US" altLang="zh-CN" sz="4400" b="1" dirty="0" smtClean="0">
              <a:solidFill>
                <a:srgbClr val="00B0F0"/>
              </a:solidFill>
              <a:latin typeface="微软雅黑" pitchFamily="34" charset="-122"/>
              <a:ea typeface="微软雅黑" pitchFamily="34" charset="-122"/>
            </a:endParaRPr>
          </a:p>
          <a:p>
            <a:pPr>
              <a:lnSpc>
                <a:spcPct val="150000"/>
              </a:lnSpc>
            </a:pPr>
            <a:r>
              <a:rPr lang="zh-CN" altLang="en-US" sz="4400" b="1" dirty="0" smtClean="0">
                <a:solidFill>
                  <a:srgbClr val="0070C0"/>
                </a:solidFill>
                <a:latin typeface="微软雅黑" pitchFamily="34" charset="-122"/>
                <a:ea typeface="微软雅黑" pitchFamily="34" charset="-122"/>
              </a:rPr>
              <a:t>第一章  中学思想政治学科教学论</a:t>
            </a:r>
            <a:endParaRPr lang="en-US" altLang="zh-CN" sz="4400" b="1" dirty="0" smtClean="0">
              <a:solidFill>
                <a:srgbClr val="0070C0"/>
              </a:solidFill>
              <a:latin typeface="微软雅黑" pitchFamily="34" charset="-122"/>
              <a:ea typeface="微软雅黑" pitchFamily="34" charset="-122"/>
            </a:endParaRPr>
          </a:p>
          <a:p>
            <a:pPr>
              <a:lnSpc>
                <a:spcPct val="150000"/>
              </a:lnSpc>
            </a:pPr>
            <a:r>
              <a:rPr lang="en-US" altLang="zh-CN" sz="4400" b="1" dirty="0">
                <a:solidFill>
                  <a:srgbClr val="0070C0"/>
                </a:solidFill>
                <a:latin typeface="微软雅黑" pitchFamily="34" charset="-122"/>
                <a:ea typeface="微软雅黑" pitchFamily="34" charset="-122"/>
              </a:rPr>
              <a:t> </a:t>
            </a:r>
            <a:r>
              <a:rPr lang="en-US" altLang="zh-CN" sz="4400" b="1" dirty="0" smtClean="0">
                <a:solidFill>
                  <a:srgbClr val="0070C0"/>
                </a:solidFill>
                <a:latin typeface="微软雅黑" pitchFamily="34" charset="-122"/>
                <a:ea typeface="微软雅黑" pitchFamily="34" charset="-122"/>
              </a:rPr>
              <a:t>     </a:t>
            </a:r>
            <a:r>
              <a:rPr lang="zh-CN" altLang="en-US" sz="4000" b="1" dirty="0" smtClean="0">
                <a:solidFill>
                  <a:srgbClr val="FF0000"/>
                </a:solidFill>
                <a:latin typeface="微软雅黑" pitchFamily="34" charset="-122"/>
                <a:ea typeface="微软雅黑" pitchFamily="34" charset="-122"/>
              </a:rPr>
              <a:t>知识</a:t>
            </a:r>
            <a:r>
              <a:rPr lang="zh-CN" altLang="en-US" sz="4000" b="1" dirty="0">
                <a:solidFill>
                  <a:srgbClr val="FF0000"/>
                </a:solidFill>
                <a:latin typeface="微软雅黑" pitchFamily="34" charset="-122"/>
                <a:ea typeface="微软雅黑" pitchFamily="34" charset="-122"/>
              </a:rPr>
              <a:t>点一</a:t>
            </a:r>
            <a:r>
              <a:rPr lang="zh-CN" altLang="en-US" sz="4000" b="1" dirty="0" smtClean="0">
                <a:solidFill>
                  <a:srgbClr val="FF0000"/>
                </a:solidFill>
                <a:latin typeface="微软雅黑" pitchFamily="34" charset="-122"/>
                <a:ea typeface="微软雅黑" pitchFamily="34" charset="-122"/>
              </a:rPr>
              <a:t>： 引言</a:t>
            </a:r>
            <a:endParaRPr lang="en-US" altLang="zh-CN" sz="4000" b="1" dirty="0">
              <a:solidFill>
                <a:srgbClr val="FF0000"/>
              </a:solidFill>
              <a:latin typeface="微软雅黑" pitchFamily="34" charset="-122"/>
              <a:ea typeface="微软雅黑" pitchFamily="34" charset="-122"/>
            </a:endParaRPr>
          </a:p>
          <a:p>
            <a:pPr>
              <a:lnSpc>
                <a:spcPct val="150000"/>
              </a:lnSpc>
            </a:pPr>
            <a:r>
              <a:rPr lang="en-US" altLang="zh-CN" sz="4000" b="1" dirty="0" smtClean="0">
                <a:solidFill>
                  <a:srgbClr val="FF0000"/>
                </a:solidFill>
                <a:latin typeface="微软雅黑" pitchFamily="34" charset="-122"/>
                <a:ea typeface="微软雅黑" pitchFamily="34" charset="-122"/>
              </a:rPr>
              <a:t>      </a:t>
            </a:r>
            <a:r>
              <a:rPr lang="zh-CN" altLang="en-US" sz="3600" b="1" dirty="0" smtClean="0">
                <a:latin typeface="微软雅黑" pitchFamily="34" charset="-122"/>
                <a:ea typeface="微软雅黑" pitchFamily="34" charset="-122"/>
              </a:rPr>
              <a:t>一、什么</a:t>
            </a:r>
            <a:r>
              <a:rPr lang="zh-CN" altLang="en-US" sz="3600" b="1" dirty="0">
                <a:latin typeface="微软雅黑" pitchFamily="34" charset="-122"/>
                <a:ea typeface="微软雅黑" pitchFamily="34" charset="-122"/>
              </a:rPr>
              <a:t>是教学论</a:t>
            </a:r>
            <a:r>
              <a:rPr lang="zh-CN" altLang="en-US" sz="3600" b="1" dirty="0" smtClean="0">
                <a:latin typeface="微软雅黑" pitchFamily="34" charset="-122"/>
                <a:ea typeface="微软雅黑" pitchFamily="34" charset="-122"/>
              </a:rPr>
              <a:t>？</a:t>
            </a:r>
            <a:endParaRPr lang="en-US" altLang="zh-CN" sz="3600" b="1" dirty="0">
              <a:latin typeface="微软雅黑" pitchFamily="34" charset="-122"/>
              <a:ea typeface="微软雅黑" pitchFamily="34" charset="-122"/>
            </a:endParaRPr>
          </a:p>
        </p:txBody>
      </p:sp>
    </p:spTree>
    <p:extLst>
      <p:ext uri="{BB962C8B-B14F-4D97-AF65-F5344CB8AC3E}">
        <p14:creationId xmlns:p14="http://schemas.microsoft.com/office/powerpoint/2010/main" val="120402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98549" y="742798"/>
            <a:ext cx="8005713" cy="4893647"/>
          </a:xfrm>
          <a:prstGeom prst="rect">
            <a:avLst/>
          </a:prstGeom>
        </p:spPr>
        <p:txBody>
          <a:bodyPr wrap="square">
            <a:spAutoFit/>
          </a:bodyPr>
          <a:lstStyle/>
          <a:p>
            <a:pPr algn="ctr" latinLnBrk="1">
              <a:spcBef>
                <a:spcPct val="0"/>
              </a:spcBef>
              <a:buFont typeface="Arial" panose="020B0604020202020204" pitchFamily="34" charset="0"/>
              <a:buNone/>
            </a:pPr>
            <a:r>
              <a:rPr lang="en-US" altLang="zh-CN" sz="4800" b="1" dirty="0" smtClean="0">
                <a:solidFill>
                  <a:prstClr val="black"/>
                </a:solidFill>
                <a:latin typeface="微软雅黑" panose="020B0503020204020204" pitchFamily="34" charset="-122"/>
                <a:ea typeface="微软雅黑" panose="020B0503020204020204" pitchFamily="34" charset="-122"/>
              </a:rPr>
              <a:t>(2)</a:t>
            </a:r>
            <a:r>
              <a:rPr lang="zh-CN" altLang="en-US" sz="4800" b="1" dirty="0" smtClean="0">
                <a:solidFill>
                  <a:prstClr val="black"/>
                </a:solidFill>
                <a:latin typeface="微软雅黑" panose="020B0503020204020204" pitchFamily="34" charset="-122"/>
                <a:ea typeface="微软雅黑" panose="020B0503020204020204" pitchFamily="34" charset="-122"/>
              </a:rPr>
              <a:t>当代</a:t>
            </a:r>
            <a:r>
              <a:rPr lang="zh-CN" altLang="en-US" sz="4800" b="1" dirty="0">
                <a:solidFill>
                  <a:prstClr val="black"/>
                </a:solidFill>
                <a:latin typeface="微软雅黑" panose="020B0503020204020204" pitchFamily="34" charset="-122"/>
                <a:ea typeface="微软雅黑" panose="020B0503020204020204" pitchFamily="34" charset="-122"/>
              </a:rPr>
              <a:t>主要教学理论</a:t>
            </a:r>
            <a:r>
              <a:rPr lang="zh-CN" altLang="en-US" sz="4800" b="1" dirty="0" smtClean="0">
                <a:solidFill>
                  <a:prstClr val="black"/>
                </a:solidFill>
                <a:latin typeface="微软雅黑" panose="020B0503020204020204" pitchFamily="34" charset="-122"/>
                <a:ea typeface="微软雅黑" panose="020B0503020204020204" pitchFamily="34" charset="-122"/>
              </a:rPr>
              <a:t>流派</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r>
              <a:rPr lang="en-US" altLang="zh-CN" sz="4400" b="1" dirty="0" smtClean="0">
                <a:solidFill>
                  <a:prstClr val="black"/>
                </a:solidFill>
                <a:latin typeface="微软雅黑" panose="020B0503020204020204" pitchFamily="34" charset="-122"/>
                <a:ea typeface="微软雅黑" panose="020B0503020204020204" pitchFamily="34" charset="-122"/>
              </a:rPr>
              <a:t>A.</a:t>
            </a:r>
            <a:r>
              <a:rPr lang="zh-CN" altLang="en-US" sz="4400" b="1" dirty="0" smtClean="0">
                <a:solidFill>
                  <a:prstClr val="black"/>
                </a:solidFill>
                <a:latin typeface="微软雅黑" panose="020B0503020204020204" pitchFamily="34" charset="-122"/>
                <a:ea typeface="微软雅黑" panose="020B0503020204020204" pitchFamily="34" charset="-122"/>
              </a:rPr>
              <a:t> 行为主义</a:t>
            </a:r>
            <a:r>
              <a:rPr lang="zh-CN" altLang="en-US" sz="4400" b="1" dirty="0">
                <a:solidFill>
                  <a:prstClr val="black"/>
                </a:solidFill>
                <a:latin typeface="微软雅黑" panose="020B0503020204020204" pitchFamily="34" charset="-122"/>
                <a:ea typeface="微软雅黑" panose="020B0503020204020204" pitchFamily="34" charset="-122"/>
              </a:rPr>
              <a:t>教学</a:t>
            </a:r>
            <a:r>
              <a:rPr lang="zh-CN" altLang="en-US" sz="4400" b="1" dirty="0" smtClean="0">
                <a:solidFill>
                  <a:prstClr val="black"/>
                </a:solidFill>
                <a:latin typeface="微软雅黑" panose="020B0503020204020204" pitchFamily="34" charset="-122"/>
                <a:ea typeface="微软雅黑" panose="020B0503020204020204" pitchFamily="34" charset="-122"/>
              </a:rPr>
              <a:t>理论</a:t>
            </a: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r>
              <a:rPr lang="en-US" altLang="zh-CN" sz="4400" b="1" dirty="0" smtClean="0">
                <a:solidFill>
                  <a:srgbClr val="FF0000"/>
                </a:solidFill>
                <a:latin typeface="微软雅黑" panose="020B0503020204020204" pitchFamily="34" charset="-122"/>
                <a:ea typeface="微软雅黑" panose="020B0503020204020204" pitchFamily="34" charset="-122"/>
              </a:rPr>
              <a:t>B.</a:t>
            </a:r>
            <a:r>
              <a:rPr lang="zh-CN" altLang="en-US" sz="4400" b="1" dirty="0" smtClean="0">
                <a:solidFill>
                  <a:srgbClr val="FF0000"/>
                </a:solidFill>
                <a:latin typeface="微软雅黑" panose="020B0503020204020204" pitchFamily="34" charset="-122"/>
                <a:ea typeface="微软雅黑" panose="020B0503020204020204" pitchFamily="34" charset="-122"/>
              </a:rPr>
              <a:t> 认知</a:t>
            </a:r>
            <a:r>
              <a:rPr lang="zh-CN" altLang="en-US" sz="4400" b="1" dirty="0">
                <a:solidFill>
                  <a:srgbClr val="FF0000"/>
                </a:solidFill>
                <a:latin typeface="微软雅黑" panose="020B0503020204020204" pitchFamily="34" charset="-122"/>
                <a:ea typeface="微软雅黑" panose="020B0503020204020204" pitchFamily="34" charset="-122"/>
              </a:rPr>
              <a:t>主义教学理论</a:t>
            </a:r>
          </a:p>
          <a:p>
            <a:pPr algn="ctr" latinLnBrk="1">
              <a:spcBef>
                <a:spcPct val="0"/>
              </a:spcBef>
            </a:pPr>
            <a:r>
              <a:rPr lang="en-US" altLang="zh-CN" sz="4400" b="1" dirty="0" smtClean="0">
                <a:solidFill>
                  <a:prstClr val="black"/>
                </a:solidFill>
                <a:latin typeface="微软雅黑" panose="020B0503020204020204" pitchFamily="34" charset="-122"/>
                <a:ea typeface="微软雅黑" panose="020B0503020204020204" pitchFamily="34" charset="-122"/>
              </a:rPr>
              <a:t>C.</a:t>
            </a:r>
            <a:r>
              <a:rPr lang="zh-CN" altLang="en-US" sz="4400" b="1" dirty="0" smtClean="0">
                <a:solidFill>
                  <a:prstClr val="black"/>
                </a:solidFill>
                <a:latin typeface="微软雅黑" panose="020B0503020204020204" pitchFamily="34" charset="-122"/>
                <a:ea typeface="微软雅黑" panose="020B0503020204020204" pitchFamily="34" charset="-122"/>
              </a:rPr>
              <a:t> 人本主义</a:t>
            </a:r>
            <a:r>
              <a:rPr lang="zh-CN" altLang="en-US" sz="4400" b="1" dirty="0">
                <a:solidFill>
                  <a:prstClr val="black"/>
                </a:solidFill>
                <a:latin typeface="微软雅黑" panose="020B0503020204020204" pitchFamily="34" charset="-122"/>
                <a:ea typeface="微软雅黑" panose="020B0503020204020204" pitchFamily="34" charset="-122"/>
              </a:rPr>
              <a:t>教学理论</a:t>
            </a:r>
          </a:p>
          <a:p>
            <a:pPr algn="ctr" latinLnBrk="1">
              <a:spcBef>
                <a:spcPct val="0"/>
              </a:spcBef>
            </a:pPr>
            <a:endParaRPr lang="zh-CN" altLang="en-US" sz="4400" b="1" dirty="0">
              <a:solidFill>
                <a:prstClr val="black"/>
              </a:solidFill>
              <a:latin typeface="宋体" panose="02010600030101010101" pitchFamily="2" charset="-122"/>
            </a:endParaRPr>
          </a:p>
          <a:p>
            <a:pPr algn="ctr" latinLnBrk="1">
              <a:spcBef>
                <a:spcPct val="0"/>
              </a:spcBef>
              <a:buFont typeface="Arial" panose="020B0604020202020204" pitchFamily="34" charset="0"/>
              <a:buNone/>
            </a:pP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6301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88967" y="948281"/>
            <a:ext cx="8005713" cy="4992136"/>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4800" dirty="0">
                <a:latin typeface="微软雅黑" panose="020B0503020204020204" pitchFamily="34" charset="-122"/>
                <a:ea typeface="微软雅黑" panose="020B0503020204020204" pitchFamily="34" charset="-122"/>
              </a:rPr>
              <a:t>提出认知教学理论的是美国教育心理学家布鲁纳和奥苏伯尔等，其中影响较大的是布鲁纳的认知结构教学理论。</a:t>
            </a:r>
          </a:p>
          <a:p>
            <a:pPr algn="ctr" latinLnBrk="1">
              <a:spcBef>
                <a:spcPct val="0"/>
              </a:spcBef>
            </a:pPr>
            <a:endParaRPr lang="zh-CN" altLang="en-US" sz="4400" b="1" dirty="0">
              <a:solidFill>
                <a:prstClr val="black"/>
              </a:solidFill>
              <a:latin typeface="宋体" panose="02010600030101010101" pitchFamily="2" charset="-122"/>
            </a:endParaRPr>
          </a:p>
          <a:p>
            <a:pPr algn="ctr" latinLnBrk="1">
              <a:spcBef>
                <a:spcPct val="0"/>
              </a:spcBef>
              <a:buFont typeface="Arial" panose="020B0604020202020204" pitchFamily="34" charset="0"/>
              <a:buNone/>
            </a:pP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8850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17276" y="413157"/>
            <a:ext cx="8005713" cy="5730800"/>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4000" dirty="0">
                <a:latin typeface="微软雅黑" panose="020B0503020204020204" pitchFamily="34" charset="-122"/>
                <a:ea typeface="微软雅黑" panose="020B0503020204020204" pitchFamily="34" charset="-122"/>
              </a:rPr>
              <a:t>其理论的基本主张为：</a:t>
            </a:r>
          </a:p>
          <a:p>
            <a:pPr>
              <a:lnSpc>
                <a:spcPct val="120000"/>
              </a:lnSpc>
              <a:spcBef>
                <a:spcPct val="0"/>
              </a:spcBef>
              <a:buFont typeface="Arial" panose="020B0604020202020204" pitchFamily="34" charset="0"/>
              <a:buNone/>
            </a:pPr>
            <a:r>
              <a:rPr lang="zh-CN" altLang="en-US" sz="3200" dirty="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理智发展的教学目标。发展学生的智力是教学的主要目标。</a:t>
            </a:r>
          </a:p>
          <a:p>
            <a:pPr>
              <a:lnSpc>
                <a:spcPct val="120000"/>
              </a:lnSpc>
              <a:spcBef>
                <a:spcPct val="0"/>
              </a:spcBef>
              <a:buFont typeface="Arial" panose="020B0604020202020204" pitchFamily="34" charset="0"/>
              <a:buNone/>
            </a:pPr>
            <a:r>
              <a:rPr lang="zh-CN" altLang="en-US" sz="3200" dirty="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rPr>
              <a:t>动机原则、结构原则、序列原则、强化原则。</a:t>
            </a:r>
          </a:p>
          <a:p>
            <a:pPr>
              <a:lnSpc>
                <a:spcPct val="120000"/>
              </a:lnSpc>
              <a:spcBef>
                <a:spcPct val="0"/>
              </a:spcBef>
              <a:buFont typeface="Arial" panose="020B0604020202020204" pitchFamily="34" charset="0"/>
              <a:buNone/>
            </a:pPr>
            <a:r>
              <a:rPr lang="zh-CN" altLang="en-US" sz="3200" dirty="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rPr>
              <a:t>学科</a:t>
            </a:r>
            <a:r>
              <a:rPr lang="zh-CN" altLang="en-US" sz="3200" dirty="0" smtClean="0">
                <a:latin typeface="微软雅黑" panose="020B0503020204020204" pitchFamily="34" charset="-122"/>
                <a:ea typeface="微软雅黑" panose="020B0503020204020204" pitchFamily="34" charset="-122"/>
              </a:rPr>
              <a:t>知识结构。   </a:t>
            </a:r>
            <a:endParaRPr lang="en-US" altLang="zh-CN" sz="3200" dirty="0" smtClean="0">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3200" dirty="0" smtClean="0">
                <a:latin typeface="微软雅黑" panose="020B0503020204020204" pitchFamily="34" charset="-122"/>
                <a:ea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rPr>
              <a:t>发现教学方法。</a:t>
            </a:r>
          </a:p>
          <a:p>
            <a:pPr algn="ctr" latinLnBrk="1">
              <a:spcBef>
                <a:spcPct val="0"/>
              </a:spcBef>
            </a:pPr>
            <a:endParaRPr lang="zh-CN" altLang="en-US" sz="4400" b="1" dirty="0">
              <a:solidFill>
                <a:prstClr val="black"/>
              </a:solidFill>
              <a:latin typeface="宋体" panose="02010600030101010101" pitchFamily="2" charset="-122"/>
            </a:endParaRPr>
          </a:p>
          <a:p>
            <a:pPr algn="ctr" latinLnBrk="1">
              <a:spcBef>
                <a:spcPct val="0"/>
              </a:spcBef>
              <a:buFont typeface="Arial" panose="020B0604020202020204" pitchFamily="34" charset="0"/>
              <a:buNone/>
            </a:pP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4286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98549" y="742798"/>
            <a:ext cx="8005713" cy="4893647"/>
          </a:xfrm>
          <a:prstGeom prst="rect">
            <a:avLst/>
          </a:prstGeom>
        </p:spPr>
        <p:txBody>
          <a:bodyPr wrap="square">
            <a:spAutoFit/>
          </a:bodyPr>
          <a:lstStyle/>
          <a:p>
            <a:pPr algn="ctr" latinLnBrk="1">
              <a:spcBef>
                <a:spcPct val="0"/>
              </a:spcBef>
              <a:buFont typeface="Arial" panose="020B0604020202020204" pitchFamily="34" charset="0"/>
              <a:buNone/>
            </a:pPr>
            <a:r>
              <a:rPr lang="en-US" altLang="zh-CN" sz="4800" b="1" dirty="0" smtClean="0">
                <a:solidFill>
                  <a:prstClr val="black"/>
                </a:solidFill>
                <a:latin typeface="微软雅黑" panose="020B0503020204020204" pitchFamily="34" charset="-122"/>
                <a:ea typeface="微软雅黑" panose="020B0503020204020204" pitchFamily="34" charset="-122"/>
              </a:rPr>
              <a:t>(2)</a:t>
            </a:r>
            <a:r>
              <a:rPr lang="zh-CN" altLang="en-US" sz="4800" b="1" dirty="0" smtClean="0">
                <a:solidFill>
                  <a:prstClr val="black"/>
                </a:solidFill>
                <a:latin typeface="微软雅黑" panose="020B0503020204020204" pitchFamily="34" charset="-122"/>
                <a:ea typeface="微软雅黑" panose="020B0503020204020204" pitchFamily="34" charset="-122"/>
              </a:rPr>
              <a:t>当代</a:t>
            </a:r>
            <a:r>
              <a:rPr lang="zh-CN" altLang="en-US" sz="4800" b="1" dirty="0">
                <a:solidFill>
                  <a:prstClr val="black"/>
                </a:solidFill>
                <a:latin typeface="微软雅黑" panose="020B0503020204020204" pitchFamily="34" charset="-122"/>
                <a:ea typeface="微软雅黑" panose="020B0503020204020204" pitchFamily="34" charset="-122"/>
              </a:rPr>
              <a:t>主要教学理论</a:t>
            </a:r>
            <a:r>
              <a:rPr lang="zh-CN" altLang="en-US" sz="4800" b="1" dirty="0" smtClean="0">
                <a:solidFill>
                  <a:prstClr val="black"/>
                </a:solidFill>
                <a:latin typeface="微软雅黑" panose="020B0503020204020204" pitchFamily="34" charset="-122"/>
                <a:ea typeface="微软雅黑" panose="020B0503020204020204" pitchFamily="34" charset="-122"/>
              </a:rPr>
              <a:t>流派</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r>
              <a:rPr lang="en-US" altLang="zh-CN" sz="4400" b="1" dirty="0" smtClean="0">
                <a:solidFill>
                  <a:prstClr val="black"/>
                </a:solidFill>
                <a:latin typeface="微软雅黑" panose="020B0503020204020204" pitchFamily="34" charset="-122"/>
                <a:ea typeface="微软雅黑" panose="020B0503020204020204" pitchFamily="34" charset="-122"/>
              </a:rPr>
              <a:t>A.</a:t>
            </a:r>
            <a:r>
              <a:rPr lang="zh-CN" altLang="en-US" sz="4400" b="1" dirty="0" smtClean="0">
                <a:solidFill>
                  <a:prstClr val="black"/>
                </a:solidFill>
                <a:latin typeface="微软雅黑" panose="020B0503020204020204" pitchFamily="34" charset="-122"/>
                <a:ea typeface="微软雅黑" panose="020B0503020204020204" pitchFamily="34" charset="-122"/>
              </a:rPr>
              <a:t> 行为主义</a:t>
            </a:r>
            <a:r>
              <a:rPr lang="zh-CN" altLang="en-US" sz="4400" b="1" dirty="0">
                <a:solidFill>
                  <a:prstClr val="black"/>
                </a:solidFill>
                <a:latin typeface="微软雅黑" panose="020B0503020204020204" pitchFamily="34" charset="-122"/>
                <a:ea typeface="微软雅黑" panose="020B0503020204020204" pitchFamily="34" charset="-122"/>
              </a:rPr>
              <a:t>教学</a:t>
            </a:r>
            <a:r>
              <a:rPr lang="zh-CN" altLang="en-US" sz="4400" b="1" dirty="0" smtClean="0">
                <a:solidFill>
                  <a:prstClr val="black"/>
                </a:solidFill>
                <a:latin typeface="微软雅黑" panose="020B0503020204020204" pitchFamily="34" charset="-122"/>
                <a:ea typeface="微软雅黑" panose="020B0503020204020204" pitchFamily="34" charset="-122"/>
              </a:rPr>
              <a:t>理论</a:t>
            </a: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gn="ctr" latinLnBrk="1">
              <a:spcBef>
                <a:spcPct val="0"/>
              </a:spcBef>
            </a:pPr>
            <a:r>
              <a:rPr lang="en-US" altLang="zh-CN" sz="4400" b="1" dirty="0" smtClean="0">
                <a:solidFill>
                  <a:prstClr val="black"/>
                </a:solidFill>
                <a:latin typeface="微软雅黑" panose="020B0503020204020204" pitchFamily="34" charset="-122"/>
                <a:ea typeface="微软雅黑" panose="020B0503020204020204" pitchFamily="34" charset="-122"/>
              </a:rPr>
              <a:t>B.</a:t>
            </a:r>
            <a:r>
              <a:rPr lang="zh-CN" altLang="en-US" sz="4400" b="1" dirty="0" smtClean="0">
                <a:solidFill>
                  <a:prstClr val="black"/>
                </a:solidFill>
                <a:latin typeface="微软雅黑" panose="020B0503020204020204" pitchFamily="34" charset="-122"/>
                <a:ea typeface="微软雅黑" panose="020B0503020204020204" pitchFamily="34" charset="-122"/>
              </a:rPr>
              <a:t> 认知</a:t>
            </a:r>
            <a:r>
              <a:rPr lang="zh-CN" altLang="en-US" sz="4400" b="1" dirty="0">
                <a:solidFill>
                  <a:prstClr val="black"/>
                </a:solidFill>
                <a:latin typeface="微软雅黑" panose="020B0503020204020204" pitchFamily="34" charset="-122"/>
                <a:ea typeface="微软雅黑" panose="020B0503020204020204" pitchFamily="34" charset="-122"/>
              </a:rPr>
              <a:t>主义教学理论</a:t>
            </a:r>
          </a:p>
          <a:p>
            <a:pPr algn="ctr" latinLnBrk="1">
              <a:spcBef>
                <a:spcPct val="0"/>
              </a:spcBef>
            </a:pPr>
            <a:r>
              <a:rPr lang="en-US" altLang="zh-CN" sz="4400" b="1" dirty="0" smtClean="0">
                <a:solidFill>
                  <a:srgbClr val="FF0000"/>
                </a:solidFill>
                <a:latin typeface="微软雅黑" panose="020B0503020204020204" pitchFamily="34" charset="-122"/>
                <a:ea typeface="微软雅黑" panose="020B0503020204020204" pitchFamily="34" charset="-122"/>
              </a:rPr>
              <a:t>C.</a:t>
            </a:r>
            <a:r>
              <a:rPr lang="zh-CN" altLang="en-US" sz="4400" b="1" dirty="0" smtClean="0">
                <a:solidFill>
                  <a:srgbClr val="FF0000"/>
                </a:solidFill>
                <a:latin typeface="微软雅黑" panose="020B0503020204020204" pitchFamily="34" charset="-122"/>
                <a:ea typeface="微软雅黑" panose="020B0503020204020204" pitchFamily="34" charset="-122"/>
              </a:rPr>
              <a:t> 人本主义</a:t>
            </a:r>
            <a:r>
              <a:rPr lang="zh-CN" altLang="en-US" sz="4400" b="1" dirty="0">
                <a:solidFill>
                  <a:srgbClr val="FF0000"/>
                </a:solidFill>
                <a:latin typeface="微软雅黑" panose="020B0503020204020204" pitchFamily="34" charset="-122"/>
                <a:ea typeface="微软雅黑" panose="020B0503020204020204" pitchFamily="34" charset="-122"/>
              </a:rPr>
              <a:t>教学理论</a:t>
            </a:r>
          </a:p>
          <a:p>
            <a:pPr algn="ctr" latinLnBrk="1">
              <a:spcBef>
                <a:spcPct val="0"/>
              </a:spcBef>
            </a:pPr>
            <a:endParaRPr lang="zh-CN" altLang="en-US" sz="4400" b="1" dirty="0">
              <a:solidFill>
                <a:prstClr val="black"/>
              </a:solidFill>
              <a:latin typeface="宋体" panose="02010600030101010101" pitchFamily="2" charset="-122"/>
            </a:endParaRPr>
          </a:p>
          <a:p>
            <a:pPr algn="ctr" latinLnBrk="1">
              <a:spcBef>
                <a:spcPct val="0"/>
              </a:spcBef>
              <a:buFont typeface="Arial" panose="020B0604020202020204" pitchFamily="34" charset="0"/>
              <a:buNone/>
            </a:pP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81485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98549" y="742798"/>
            <a:ext cx="8005713" cy="3970318"/>
          </a:xfrm>
          <a:prstGeom prst="rect">
            <a:avLst/>
          </a:prstGeom>
        </p:spPr>
        <p:txBody>
          <a:bodyPr wrap="square">
            <a:spAutoFit/>
          </a:bodyPr>
          <a:lstStyle/>
          <a:p>
            <a:pPr algn="ctr" latinLnBrk="1">
              <a:spcBef>
                <a:spcPct val="0"/>
              </a:spcBef>
            </a:pPr>
            <a:r>
              <a:rPr lang="en-US" altLang="zh-CN" sz="4400" b="1" dirty="0" smtClean="0">
                <a:solidFill>
                  <a:srgbClr val="FF0000"/>
                </a:solidFill>
                <a:latin typeface="微软雅黑" panose="020B0503020204020204" pitchFamily="34" charset="-122"/>
                <a:ea typeface="微软雅黑" panose="020B0503020204020204" pitchFamily="34" charset="-122"/>
              </a:rPr>
              <a:t>C.</a:t>
            </a:r>
            <a:r>
              <a:rPr lang="zh-CN" altLang="en-US" sz="4400" b="1" dirty="0" smtClean="0">
                <a:solidFill>
                  <a:srgbClr val="FF0000"/>
                </a:solidFill>
                <a:latin typeface="微软雅黑" panose="020B0503020204020204" pitchFamily="34" charset="-122"/>
                <a:ea typeface="微软雅黑" panose="020B0503020204020204" pitchFamily="34" charset="-122"/>
              </a:rPr>
              <a:t>人本主义教学理论</a:t>
            </a:r>
          </a:p>
          <a:p>
            <a:pPr algn="ctr" latinLnBrk="1">
              <a:spcBef>
                <a:spcPct val="0"/>
              </a:spcBef>
            </a:pPr>
            <a:endParaRPr lang="zh-CN" altLang="en-US" sz="4400" b="1" dirty="0">
              <a:solidFill>
                <a:prstClr val="black"/>
              </a:solidFill>
              <a:latin typeface="微软雅黑" panose="020B0503020204020204" pitchFamily="34" charset="-122"/>
              <a:ea typeface="微软雅黑" panose="020B0503020204020204" pitchFamily="34" charset="-122"/>
            </a:endParaRPr>
          </a:p>
          <a:p>
            <a:pPr algn="ctr" latinLnBrk="1">
              <a:spcBef>
                <a:spcPct val="0"/>
              </a:spcBef>
            </a:pPr>
            <a:r>
              <a:rPr lang="zh-CN" altLang="en-US" sz="4000" dirty="0">
                <a:latin typeface="微软雅黑" panose="020B0503020204020204" pitchFamily="34" charset="-122"/>
                <a:ea typeface="微软雅黑" panose="020B0503020204020204" pitchFamily="34" charset="-122"/>
              </a:rPr>
              <a:t>人本主义的教学理论又称“非指导性教学”理论，其思想源于人本主义心理学。代表人物是罗杰斯。</a:t>
            </a:r>
          </a:p>
          <a:p>
            <a:pPr algn="ctr" latinLnBrk="1">
              <a:spcBef>
                <a:spcPct val="0"/>
              </a:spcBef>
              <a:buFont typeface="Arial" panose="020B0604020202020204" pitchFamily="34" charset="0"/>
              <a:buNone/>
            </a:pP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51489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50612" y="619508"/>
            <a:ext cx="7676939" cy="4084964"/>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4400" dirty="0">
                <a:latin typeface="微软雅黑" panose="020B0503020204020204" pitchFamily="34" charset="-122"/>
                <a:ea typeface="微软雅黑" panose="020B0503020204020204" pitchFamily="34" charset="-122"/>
              </a:rPr>
              <a:t>人本主义的教学理论的基本观点</a:t>
            </a:r>
          </a:p>
          <a:p>
            <a:pPr>
              <a:lnSpc>
                <a:spcPct val="120000"/>
              </a:lnSpc>
              <a:spcBef>
                <a:spcPct val="0"/>
              </a:spcBef>
              <a:buFont typeface="Arial" pitchFamily="34" charset="0"/>
              <a:buChar char="•"/>
            </a:pPr>
            <a:r>
              <a:rPr lang="zh-CN" altLang="en-US" sz="4000" b="1" dirty="0">
                <a:latin typeface="微软雅黑" panose="020B0503020204020204" pitchFamily="34" charset="-122"/>
                <a:ea typeface="微软雅黑" panose="020B0503020204020204" pitchFamily="34" charset="-122"/>
              </a:rPr>
              <a:t>   </a:t>
            </a:r>
            <a:r>
              <a:rPr lang="zh-CN" altLang="en-US" sz="4000" b="1" dirty="0" smtClean="0">
                <a:latin typeface="微软雅黑" panose="020B0503020204020204" pitchFamily="34" charset="-122"/>
                <a:ea typeface="微软雅黑" panose="020B0503020204020204" pitchFamily="34" charset="-122"/>
              </a:rPr>
              <a:t> 教学</a:t>
            </a:r>
            <a:r>
              <a:rPr lang="zh-CN" altLang="en-US" sz="4000" b="1" dirty="0">
                <a:latin typeface="微软雅黑" panose="020B0503020204020204" pitchFamily="34" charset="-122"/>
                <a:ea typeface="微软雅黑" panose="020B0503020204020204" pitchFamily="34" charset="-122"/>
              </a:rPr>
              <a:t>必须以人为中心</a:t>
            </a:r>
          </a:p>
          <a:p>
            <a:pPr>
              <a:lnSpc>
                <a:spcPct val="120000"/>
              </a:lnSpc>
              <a:spcBef>
                <a:spcPct val="0"/>
              </a:spcBef>
              <a:buFont typeface="Arial" panose="020B0604020202020204" pitchFamily="34" charset="0"/>
              <a:buNone/>
            </a:pPr>
            <a:r>
              <a:rPr lang="zh-CN" altLang="en-US" sz="4400" dirty="0">
                <a:latin typeface="微软雅黑" panose="020B0503020204020204" pitchFamily="34" charset="-122"/>
                <a:ea typeface="微软雅黑" panose="020B0503020204020204" pitchFamily="34" charset="-122"/>
              </a:rPr>
              <a:t>   </a:t>
            </a:r>
            <a:r>
              <a:rPr lang="zh-CN" altLang="en-US" sz="3600" dirty="0">
                <a:latin typeface="微软雅黑" panose="020B0503020204020204" pitchFamily="34" charset="-122"/>
                <a:ea typeface="微软雅黑" panose="020B0503020204020204" pitchFamily="34" charset="-122"/>
              </a:rPr>
              <a:t>罗杰斯提出了“以学生为中心的”的教学观</a:t>
            </a:r>
            <a:r>
              <a:rPr lang="zh-CN" altLang="en-US" sz="3600" dirty="0" smtClean="0">
                <a:latin typeface="微软雅黑" panose="020B0503020204020204" pitchFamily="34" charset="-122"/>
                <a:ea typeface="微软雅黑" panose="020B0503020204020204" pitchFamily="34" charset="-122"/>
              </a:rPr>
              <a:t>。</a:t>
            </a:r>
            <a:endParaRPr lang="zh-CN" altLang="en-US" sz="36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1402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06774" y="455122"/>
            <a:ext cx="8005713" cy="4832092"/>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4400" dirty="0" smtClean="0">
                <a:solidFill>
                  <a:prstClr val="black"/>
                </a:solidFill>
                <a:latin typeface="微软雅黑" panose="020B0503020204020204" pitchFamily="34" charset="-122"/>
                <a:ea typeface="微软雅黑" panose="020B0503020204020204" pitchFamily="34" charset="-122"/>
              </a:rPr>
              <a:t>他</a:t>
            </a:r>
            <a:r>
              <a:rPr lang="zh-CN" altLang="en-US" sz="4400" dirty="0">
                <a:solidFill>
                  <a:prstClr val="black"/>
                </a:solidFill>
                <a:latin typeface="微软雅黑" panose="020B0503020204020204" pitchFamily="34" charset="-122"/>
                <a:ea typeface="微软雅黑" panose="020B0503020204020204" pitchFamily="34" charset="-122"/>
              </a:rPr>
              <a:t>主张创造一种良好的人际关系范围，使学生信任自己的体验和价值，形成真实的自我概念。在这样的条件下，学生的创造性潜能才能充分的发挥。</a:t>
            </a:r>
          </a:p>
          <a:p>
            <a:pPr algn="ctr" latinLnBrk="1">
              <a:spcBef>
                <a:spcPct val="0"/>
              </a:spcBef>
              <a:buFont typeface="Arial" panose="020B0604020202020204" pitchFamily="34" charset="0"/>
              <a:buNone/>
            </a:pPr>
            <a:endParaRPr lang="zh-CN" altLang="en-US"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89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06774" y="455122"/>
            <a:ext cx="8005713" cy="3933384"/>
          </a:xfrm>
          <a:prstGeom prst="rect">
            <a:avLst/>
          </a:prstGeom>
        </p:spPr>
        <p:txBody>
          <a:bodyPr wrap="square">
            <a:spAutoFit/>
          </a:bodyPr>
          <a:lstStyle/>
          <a:p>
            <a:pPr>
              <a:lnSpc>
                <a:spcPct val="120000"/>
              </a:lnSpc>
              <a:spcBef>
                <a:spcPct val="0"/>
              </a:spcBef>
              <a:buFont typeface="Arial" pitchFamily="34" charset="0"/>
              <a:buChar char="•"/>
            </a:pPr>
            <a:r>
              <a:rPr lang="en-US" altLang="zh-CN" sz="4400" dirty="0">
                <a:latin typeface="宋体" panose="02010600030101010101" pitchFamily="2" charset="-122"/>
              </a:rPr>
              <a:t> </a:t>
            </a:r>
            <a:r>
              <a:rPr lang="zh-CN" altLang="en-US" sz="4400" dirty="0" smtClean="0">
                <a:latin typeface="宋体" panose="02010600030101010101" pitchFamily="2" charset="-122"/>
              </a:rPr>
              <a:t> </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目标 </a:t>
            </a:r>
          </a:p>
          <a:p>
            <a:pPr>
              <a:lnSpc>
                <a:spcPct val="120000"/>
              </a:lnSpc>
              <a:spcBef>
                <a:spcPct val="0"/>
              </a:spcBef>
              <a:buFont typeface="Arial" panose="020B0604020202020204" pitchFamily="34" charset="0"/>
              <a:buNone/>
            </a:pPr>
            <a:r>
              <a:rPr lang="zh-CN" altLang="en-US" sz="4400"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罗杰斯认为教学的最终目标是使人成为真正自由独立的人，成为有主见、适应性强、具有鲜明个性的人。 </a:t>
            </a:r>
            <a:endParaRPr lang="zh-CN" altLang="en-US"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284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88967" y="1071572"/>
            <a:ext cx="8005713" cy="3342453"/>
          </a:xfrm>
          <a:prstGeom prst="rect">
            <a:avLst/>
          </a:prstGeom>
        </p:spPr>
        <p:txBody>
          <a:bodyPr wrap="square">
            <a:spAutoFit/>
          </a:bodyPr>
          <a:lstStyle/>
          <a:p>
            <a:pPr>
              <a:lnSpc>
                <a:spcPct val="120000"/>
              </a:lnSpc>
              <a:spcBef>
                <a:spcPct val="0"/>
              </a:spcBef>
              <a:buFont typeface="Arial" pitchFamily="34" charset="0"/>
              <a:buChar char="•"/>
            </a:pPr>
            <a:r>
              <a:rPr lang="en-US" altLang="zh-CN" sz="4400" dirty="0">
                <a:solidFill>
                  <a:prstClr val="black"/>
                </a:solidFill>
                <a:latin typeface="微软雅黑" panose="020B0503020204020204" pitchFamily="34" charset="-122"/>
                <a:ea typeface="微软雅黑" panose="020B0503020204020204" pitchFamily="34" charset="-122"/>
              </a:rPr>
              <a:t> </a:t>
            </a:r>
            <a:r>
              <a:rPr lang="zh-CN" altLang="en-US" sz="4400" dirty="0" smtClean="0">
                <a:solidFill>
                  <a:prstClr val="black"/>
                </a:solidFill>
                <a:latin typeface="微软雅黑" panose="020B0503020204020204" pitchFamily="34" charset="-122"/>
                <a:ea typeface="微软雅黑" panose="020B0503020204020204" pitchFamily="34" charset="-122"/>
              </a:rPr>
              <a:t> </a:t>
            </a:r>
            <a:r>
              <a:rPr lang="zh-CN" altLang="en-US" sz="4400" b="1" dirty="0" smtClean="0">
                <a:latin typeface="微软雅黑" panose="020B0503020204020204" pitchFamily="34" charset="-122"/>
                <a:ea typeface="微软雅黑" panose="020B0503020204020204" pitchFamily="34" charset="-122"/>
              </a:rPr>
              <a:t>非</a:t>
            </a:r>
            <a:r>
              <a:rPr lang="zh-CN" altLang="en-US" sz="4400" b="1" dirty="0">
                <a:latin typeface="微软雅黑" panose="020B0503020204020204" pitchFamily="34" charset="-122"/>
                <a:ea typeface="微软雅黑" panose="020B0503020204020204" pitchFamily="34" charset="-122"/>
              </a:rPr>
              <a:t>指导性教学过程</a:t>
            </a:r>
            <a:endParaRPr lang="zh-CN" altLang="en-US" sz="4400" dirty="0">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    </a:t>
            </a:r>
            <a:r>
              <a:rPr lang="zh-CN" altLang="en-US" sz="4400" dirty="0">
                <a:latin typeface="微软雅黑" panose="020B0503020204020204" pitchFamily="34" charset="-122"/>
                <a:ea typeface="微软雅黑" panose="020B0503020204020204" pitchFamily="34" charset="-122"/>
              </a:rPr>
              <a:t>以解决学生的情感问题为目标， 包括五个阶段：</a:t>
            </a:r>
          </a:p>
          <a:p>
            <a:pPr>
              <a:lnSpc>
                <a:spcPct val="120000"/>
              </a:lnSpc>
              <a:spcBef>
                <a:spcPct val="0"/>
              </a:spcBef>
              <a:buFont typeface="Arial" panose="020B0604020202020204" pitchFamily="34" charset="0"/>
              <a:buNone/>
            </a:pPr>
            <a:r>
              <a:rPr lang="zh-CN" altLang="en-US" sz="4400" dirty="0">
                <a:latin typeface="宋体" panose="02010600030101010101" pitchFamily="2" charset="-122"/>
              </a:rPr>
              <a:t>   </a:t>
            </a:r>
          </a:p>
        </p:txBody>
      </p:sp>
    </p:spTree>
    <p:extLst>
      <p:ext uri="{BB962C8B-B14F-4D97-AF65-F5344CB8AC3E}">
        <p14:creationId xmlns:p14="http://schemas.microsoft.com/office/powerpoint/2010/main" val="302941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138287" y="532240"/>
            <a:ext cx="8005713" cy="4154984"/>
          </a:xfrm>
          <a:prstGeom prst="rect">
            <a:avLst/>
          </a:prstGeom>
        </p:spPr>
        <p:txBody>
          <a:bodyPr wrap="square">
            <a:spAutoFit/>
          </a:bodyPr>
          <a:lstStyle/>
          <a:p>
            <a:pPr>
              <a:lnSpc>
                <a:spcPct val="120000"/>
              </a:lnSpc>
              <a:spcBef>
                <a:spcPct val="0"/>
              </a:spcBef>
              <a:buFont typeface="Wingdings" pitchFamily="2" charset="2"/>
              <a:buChar char="Ø"/>
            </a:pPr>
            <a:r>
              <a:rPr lang="zh-CN" altLang="en-US" sz="4400" dirty="0" smtClean="0">
                <a:solidFill>
                  <a:prstClr val="black"/>
                </a:solidFill>
                <a:latin typeface="宋体" panose="02010600030101010101" pitchFamily="2" charset="-122"/>
              </a:rPr>
              <a:t>   </a:t>
            </a:r>
            <a:r>
              <a:rPr lang="zh-CN" altLang="en-US" sz="4400" dirty="0" smtClean="0">
                <a:solidFill>
                  <a:prstClr val="black"/>
                </a:solidFill>
                <a:latin typeface="微软雅黑" panose="020B0503020204020204" pitchFamily="34" charset="-122"/>
                <a:ea typeface="微软雅黑" panose="020B0503020204020204" pitchFamily="34" charset="-122"/>
              </a:rPr>
              <a:t>确定帮助的情境</a:t>
            </a:r>
          </a:p>
          <a:p>
            <a:pPr>
              <a:lnSpc>
                <a:spcPct val="120000"/>
              </a:lnSpc>
              <a:spcBef>
                <a:spcPct val="0"/>
              </a:spcBef>
              <a:buFont typeface="Wingdings" pitchFamily="2" charset="2"/>
              <a:buChar char="Ø"/>
            </a:pPr>
            <a:r>
              <a:rPr lang="zh-CN" altLang="en-US" sz="4400" dirty="0" smtClean="0">
                <a:solidFill>
                  <a:prstClr val="black"/>
                </a:solidFill>
                <a:latin typeface="微软雅黑" panose="020B0503020204020204" pitchFamily="34" charset="-122"/>
                <a:ea typeface="微软雅黑" panose="020B0503020204020204" pitchFamily="34" charset="-122"/>
              </a:rPr>
              <a:t>     探索问题</a:t>
            </a:r>
          </a:p>
          <a:p>
            <a:pPr>
              <a:lnSpc>
                <a:spcPct val="120000"/>
              </a:lnSpc>
              <a:spcBef>
                <a:spcPct val="0"/>
              </a:spcBef>
              <a:buFont typeface="Wingdings" pitchFamily="2" charset="2"/>
              <a:buChar char="Ø"/>
            </a:pPr>
            <a:r>
              <a:rPr lang="zh-CN" altLang="en-US" sz="4400" dirty="0" smtClean="0">
                <a:solidFill>
                  <a:prstClr val="black"/>
                </a:solidFill>
                <a:latin typeface="微软雅黑" panose="020B0503020204020204" pitchFamily="34" charset="-122"/>
                <a:ea typeface="微软雅黑" panose="020B0503020204020204" pitchFamily="34" charset="-122"/>
              </a:rPr>
              <a:t>     形成见识</a:t>
            </a:r>
          </a:p>
          <a:p>
            <a:pPr>
              <a:lnSpc>
                <a:spcPct val="120000"/>
              </a:lnSpc>
              <a:spcBef>
                <a:spcPct val="0"/>
              </a:spcBef>
              <a:buFont typeface="Wingdings" pitchFamily="2" charset="2"/>
              <a:buChar char="Ø"/>
            </a:pPr>
            <a:r>
              <a:rPr lang="zh-CN" altLang="en-US" sz="4400" dirty="0" smtClean="0">
                <a:solidFill>
                  <a:prstClr val="black"/>
                </a:solidFill>
                <a:latin typeface="微软雅黑" panose="020B0503020204020204" pitchFamily="34" charset="-122"/>
                <a:ea typeface="微软雅黑" panose="020B0503020204020204" pitchFamily="34" charset="-122"/>
              </a:rPr>
              <a:t>     计划和抉择</a:t>
            </a:r>
          </a:p>
          <a:p>
            <a:pPr>
              <a:lnSpc>
                <a:spcPct val="120000"/>
              </a:lnSpc>
              <a:spcBef>
                <a:spcPct val="0"/>
              </a:spcBef>
              <a:buFont typeface="Wingdings" pitchFamily="2" charset="2"/>
              <a:buChar char="Ø"/>
            </a:pPr>
            <a:r>
              <a:rPr lang="zh-CN" altLang="en-US" sz="4400" dirty="0" smtClean="0">
                <a:solidFill>
                  <a:prstClr val="black"/>
                </a:solidFill>
                <a:latin typeface="微软雅黑" panose="020B0503020204020204" pitchFamily="34" charset="-122"/>
                <a:ea typeface="微软雅黑" panose="020B0503020204020204" pitchFamily="34" charset="-122"/>
              </a:rPr>
              <a:t>     整合 </a:t>
            </a:r>
            <a:endParaRPr lang="zh-CN" altLang="en-US" sz="44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798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51257" y="836914"/>
            <a:ext cx="8143422" cy="2862322"/>
          </a:xfrm>
          <a:prstGeom prst="rect">
            <a:avLst/>
          </a:prstGeom>
          <a:noFill/>
        </p:spPr>
        <p:txBody>
          <a:bodyPr wrap="square" rtlCol="0">
            <a:spAutoFit/>
          </a:bodyPr>
          <a:lstStyle/>
          <a:p>
            <a:pPr>
              <a:spcBef>
                <a:spcPct val="0"/>
              </a:spcBef>
              <a:buFont typeface="Arial" panose="020B0604020202020204" pitchFamily="34" charset="0"/>
              <a:buNone/>
            </a:pPr>
            <a:r>
              <a:rPr lang="zh-CN" altLang="en-US" sz="3600" b="1" dirty="0">
                <a:latin typeface="微软雅黑" panose="020B0503020204020204" pitchFamily="34" charset="-122"/>
                <a:ea typeface="微软雅黑" panose="020B0503020204020204" pitchFamily="34" charset="-122"/>
              </a:rPr>
              <a:t>教学论</a:t>
            </a:r>
          </a:p>
          <a:p>
            <a:pPr>
              <a:spcBef>
                <a:spcPct val="0"/>
              </a:spcBef>
              <a:buFont typeface="Arial" panose="020B0604020202020204" pitchFamily="34" charset="0"/>
              <a:buNone/>
            </a:pPr>
            <a:endParaRPr lang="en-US" altLang="zh-CN" sz="3600"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en-US" altLang="zh-CN" sz="3600" dirty="0">
                <a:latin typeface="微软雅黑" panose="020B0503020204020204" pitchFamily="34" charset="-122"/>
                <a:ea typeface="微软雅黑" panose="020B0503020204020204" pitchFamily="34" charset="-122"/>
              </a:rPr>
              <a:t> </a:t>
            </a:r>
            <a:r>
              <a:rPr lang="en-US" altLang="zh-CN" sz="3600" dirty="0" smtClean="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“教什么”</a:t>
            </a:r>
            <a:endParaRPr lang="zh-CN" altLang="en-US" sz="3600"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zh-CN" altLang="en-US" sz="3600" dirty="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           “怎么教”</a:t>
            </a:r>
            <a:endParaRPr lang="en-US" altLang="zh-CN" sz="3600"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zh-CN" altLang="en-US" sz="3600" dirty="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                 “怎么学”</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366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47871" y="701702"/>
            <a:ext cx="8005713" cy="3477875"/>
          </a:xfrm>
          <a:prstGeom prst="rect">
            <a:avLst/>
          </a:prstGeom>
        </p:spPr>
        <p:txBody>
          <a:bodyPr wrap="square">
            <a:spAutoFit/>
          </a:bodyPr>
          <a:lstStyle/>
          <a:p>
            <a:pPr>
              <a:spcBef>
                <a:spcPct val="0"/>
              </a:spcBef>
              <a:buFont typeface="Arial" pitchFamily="34" charset="0"/>
              <a:buChar char="•"/>
            </a:pPr>
            <a:r>
              <a:rPr lang="en-US" altLang="zh-CN" sz="4400" dirty="0">
                <a:solidFill>
                  <a:prstClr val="black"/>
                </a:solidFill>
                <a:latin typeface="宋体" panose="02010600030101010101" pitchFamily="2" charset="-122"/>
              </a:rPr>
              <a:t> </a:t>
            </a:r>
            <a:r>
              <a:rPr lang="zh-CN" altLang="en-US" sz="4400" dirty="0" smtClean="0">
                <a:solidFill>
                  <a:prstClr val="black"/>
                </a:solidFill>
                <a:latin typeface="宋体" panose="02010600030101010101" pitchFamily="2" charset="-122"/>
              </a:rPr>
              <a:t> </a:t>
            </a:r>
            <a:r>
              <a:rPr lang="zh-CN" altLang="en-US" sz="4400" b="1" dirty="0" smtClean="0">
                <a:latin typeface="微软雅黑" panose="020B0503020204020204" pitchFamily="34" charset="-122"/>
                <a:ea typeface="微软雅黑" panose="020B0503020204020204" pitchFamily="34" charset="-122"/>
              </a:rPr>
              <a:t>学习过程</a:t>
            </a:r>
            <a:endParaRPr lang="en-US" altLang="zh-CN" sz="4400" b="1"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4400" b="1"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en-US" altLang="zh-CN" sz="4400" dirty="0">
                <a:latin typeface="微软雅黑" panose="020B0503020204020204" pitchFamily="34" charset="-122"/>
                <a:ea typeface="微软雅黑" panose="020B0503020204020204" pitchFamily="34" charset="-122"/>
              </a:rPr>
              <a:t> </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真切学习”是指所学的知识能够一起变化，全面渗入个性和个人的行为之中的行为。</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74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06774" y="670879"/>
            <a:ext cx="8005713" cy="4016484"/>
          </a:xfrm>
          <a:prstGeom prst="rect">
            <a:avLst/>
          </a:prstGeom>
        </p:spPr>
        <p:txBody>
          <a:bodyPr wrap="square">
            <a:spAutoFit/>
          </a:bodyPr>
          <a:lstStyle/>
          <a:p>
            <a:pPr>
              <a:lnSpc>
                <a:spcPct val="125000"/>
              </a:lnSpc>
              <a:spcBef>
                <a:spcPct val="0"/>
              </a:spcBef>
              <a:buFont typeface="Wingdings" pitchFamily="2" charset="2"/>
              <a:buChar char="Ø"/>
            </a:pPr>
            <a:r>
              <a:rPr lang="en-US" altLang="zh-CN" sz="4400" dirty="0">
                <a:solidFill>
                  <a:prstClr val="black"/>
                </a:solidFill>
                <a:latin typeface="宋体" panose="02010600030101010101" pitchFamily="2" charset="-122"/>
              </a:rPr>
              <a:t> </a:t>
            </a:r>
            <a:r>
              <a:rPr lang="zh-CN" altLang="en-US" sz="4400" dirty="0" smtClean="0">
                <a:solidFill>
                  <a:prstClr val="black"/>
                </a:solidFill>
                <a:latin typeface="宋体" panose="02010600030101010101" pitchFamily="2" charset="-122"/>
              </a:rPr>
              <a:t> </a:t>
            </a:r>
            <a:r>
              <a:rPr lang="zh-CN" altLang="en-US" sz="4000" dirty="0" smtClean="0">
                <a:latin typeface="微软雅黑" panose="020B0503020204020204" pitchFamily="34" charset="-122"/>
                <a:ea typeface="微软雅黑" panose="020B0503020204020204" pitchFamily="34" charset="-122"/>
              </a:rPr>
              <a:t>他</a:t>
            </a:r>
            <a:r>
              <a:rPr lang="zh-CN" altLang="en-US" sz="4000" dirty="0">
                <a:latin typeface="微软雅黑" panose="020B0503020204020204" pitchFamily="34" charset="-122"/>
                <a:ea typeface="微软雅黑" panose="020B0503020204020204" pitchFamily="34" charset="-122"/>
              </a:rPr>
              <a:t>认为“只有当知识是和被视为知识的那些情境相连时”，才能做到真切的  学习。</a:t>
            </a:r>
          </a:p>
          <a:p>
            <a:pPr>
              <a:lnSpc>
                <a:spcPct val="125000"/>
              </a:lnSpc>
              <a:spcBef>
                <a:spcPct val="0"/>
              </a:spcBef>
              <a:buFont typeface="Wingdings" pitchFamily="2" charset="2"/>
              <a:buChar char="Ø"/>
            </a:pPr>
            <a:r>
              <a:rPr lang="zh-CN" altLang="en-US" sz="4000" dirty="0" smtClean="0">
                <a:latin typeface="微软雅黑" panose="020B0503020204020204" pitchFamily="34" charset="-122"/>
                <a:ea typeface="微软雅黑" panose="020B0503020204020204" pitchFamily="34" charset="-122"/>
              </a:rPr>
              <a:t>  罗杰斯</a:t>
            </a:r>
            <a:r>
              <a:rPr lang="zh-CN" altLang="en-US" sz="4000" dirty="0">
                <a:latin typeface="微软雅黑" panose="020B0503020204020204" pitchFamily="34" charset="-122"/>
                <a:ea typeface="微软雅黑" panose="020B0503020204020204" pitchFamily="34" charset="-122"/>
              </a:rPr>
              <a:t>认为人类具有学习的自然倾向</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58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4855" y="753018"/>
            <a:ext cx="8005713" cy="3554819"/>
          </a:xfrm>
          <a:prstGeom prst="rect">
            <a:avLst/>
          </a:prstGeom>
        </p:spPr>
        <p:txBody>
          <a:bodyPr wrap="square">
            <a:spAutoFit/>
          </a:bodyPr>
          <a:lstStyle/>
          <a:p>
            <a:pPr>
              <a:lnSpc>
                <a:spcPct val="125000"/>
              </a:lnSpc>
              <a:spcBef>
                <a:spcPct val="0"/>
              </a:spcBef>
              <a:buFont typeface="Wingdings" pitchFamily="2" charset="2"/>
              <a:buChar char="Ø"/>
            </a:pPr>
            <a:r>
              <a:rPr lang="zh-CN" altLang="en-US" sz="3600" dirty="0" smtClean="0">
                <a:solidFill>
                  <a:prstClr val="black"/>
                </a:solidFill>
                <a:latin typeface="微软雅黑" panose="020B0503020204020204" pitchFamily="34" charset="-122"/>
                <a:ea typeface="微软雅黑" panose="020B0503020204020204" pitchFamily="34" charset="-122"/>
              </a:rPr>
              <a:t> 罗杰斯</a:t>
            </a:r>
            <a:r>
              <a:rPr lang="zh-CN" altLang="en-US" sz="3600" dirty="0">
                <a:solidFill>
                  <a:prstClr val="black"/>
                </a:solidFill>
                <a:latin typeface="微软雅黑" panose="020B0503020204020204" pitchFamily="34" charset="-122"/>
                <a:ea typeface="微软雅黑" panose="020B0503020204020204" pitchFamily="34" charset="-122"/>
              </a:rPr>
              <a:t>认为要使真切学习得以顺利的实现，需要教师在课堂上创造一种便于学习的真切知识的气氛。</a:t>
            </a:r>
          </a:p>
          <a:p>
            <a:pPr>
              <a:lnSpc>
                <a:spcPct val="125000"/>
              </a:lnSpc>
              <a:spcBef>
                <a:spcPct val="0"/>
              </a:spcBef>
              <a:buFont typeface="Wingdings" pitchFamily="2" charset="2"/>
              <a:buChar char="Ø"/>
            </a:pPr>
            <a:r>
              <a:rPr lang="zh-CN" altLang="en-US" sz="3600" dirty="0" smtClean="0">
                <a:solidFill>
                  <a:prstClr val="black"/>
                </a:solidFill>
                <a:latin typeface="微软雅黑" panose="020B0503020204020204" pitchFamily="34" charset="-122"/>
                <a:ea typeface="微软雅黑" panose="020B0503020204020204" pitchFamily="34" charset="-122"/>
              </a:rPr>
              <a:t> 真切</a:t>
            </a:r>
            <a:r>
              <a:rPr lang="zh-CN" altLang="en-US" sz="3600" dirty="0">
                <a:solidFill>
                  <a:prstClr val="black"/>
                </a:solidFill>
                <a:latin typeface="微软雅黑" panose="020B0503020204020204" pitchFamily="34" charset="-122"/>
                <a:ea typeface="微软雅黑" panose="020B0503020204020204" pitchFamily="34" charset="-122"/>
              </a:rPr>
              <a:t>学习时一个变化发展的过程，它没有终结也没有结论。</a:t>
            </a:r>
          </a:p>
        </p:txBody>
      </p:sp>
    </p:spTree>
    <p:extLst>
      <p:ext uri="{BB962C8B-B14F-4D97-AF65-F5344CB8AC3E}">
        <p14:creationId xmlns:p14="http://schemas.microsoft.com/office/powerpoint/2010/main" val="124690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73903" y="588686"/>
            <a:ext cx="7440633" cy="3933384"/>
          </a:xfrm>
          <a:prstGeom prst="rect">
            <a:avLst/>
          </a:prstGeom>
        </p:spPr>
        <p:txBody>
          <a:bodyPr wrap="square">
            <a:spAutoFit/>
          </a:bodyPr>
          <a:lstStyle/>
          <a:p>
            <a:pPr>
              <a:lnSpc>
                <a:spcPct val="120000"/>
              </a:lnSpc>
              <a:spcBef>
                <a:spcPct val="0"/>
              </a:spcBef>
              <a:buFont typeface="Arial" pitchFamily="34" charset="0"/>
              <a:buChar char="•"/>
            </a:pPr>
            <a:r>
              <a:rPr lang="en-US" altLang="zh-CN" sz="4400" dirty="0">
                <a:solidFill>
                  <a:prstClr val="black"/>
                </a:solidFill>
                <a:latin typeface="宋体" panose="02010600030101010101" pitchFamily="2" charset="-122"/>
              </a:rPr>
              <a:t> </a:t>
            </a:r>
            <a:r>
              <a:rPr lang="zh-CN" altLang="en-US" sz="4400" dirty="0" smtClean="0">
                <a:solidFill>
                  <a:prstClr val="black"/>
                </a:solidFill>
                <a:latin typeface="宋体" panose="02010600030101010101" pitchFamily="2" charset="-122"/>
              </a:rPr>
              <a:t> </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评价</a:t>
            </a:r>
            <a:endParaRPr lang="zh-CN" altLang="en-US" sz="4400" dirty="0">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4400" dirty="0">
                <a:latin typeface="微软雅黑" panose="020B0503020204020204" pitchFamily="34" charset="-122"/>
                <a:ea typeface="微软雅黑" panose="020B0503020204020204" pitchFamily="34" charset="-122"/>
              </a:rPr>
              <a:t> </a:t>
            </a:r>
            <a:r>
              <a:rPr lang="zh-CN" altLang="en-US" sz="4000" dirty="0" smtClean="0">
                <a:latin typeface="微软雅黑" panose="020B0503020204020204" pitchFamily="34" charset="-122"/>
                <a:ea typeface="微软雅黑" panose="020B0503020204020204" pitchFamily="34" charset="-122"/>
              </a:rPr>
              <a:t>罗杰斯</a:t>
            </a:r>
            <a:r>
              <a:rPr lang="zh-CN" altLang="en-US" sz="4000" dirty="0">
                <a:latin typeface="微软雅黑" panose="020B0503020204020204" pitchFamily="34" charset="-122"/>
                <a:ea typeface="微软雅黑" panose="020B0503020204020204" pitchFamily="34" charset="-122"/>
              </a:rPr>
              <a:t>认不反对教学评价，但他认为在“非指导性教学”中的评价应由学生自己做出，他反对外部评价</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246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17048" y="691427"/>
            <a:ext cx="8005713" cy="3859518"/>
          </a:xfrm>
          <a:prstGeom prst="rect">
            <a:avLst/>
          </a:prstGeom>
        </p:spPr>
        <p:txBody>
          <a:bodyPr wrap="square">
            <a:spAutoFit/>
          </a:bodyPr>
          <a:lstStyle/>
          <a:p>
            <a:pPr>
              <a:lnSpc>
                <a:spcPct val="120000"/>
              </a:lnSpc>
              <a:spcBef>
                <a:spcPct val="0"/>
              </a:spcBef>
              <a:buFont typeface="Arial" pitchFamily="34" charset="0"/>
              <a:buChar char="•"/>
            </a:pPr>
            <a:r>
              <a:rPr lang="en-US" altLang="zh-CN" sz="4400" dirty="0">
                <a:solidFill>
                  <a:prstClr val="black"/>
                </a:solidFill>
                <a:latin typeface="宋体" panose="02010600030101010101" pitchFamily="2" charset="-122"/>
              </a:rPr>
              <a:t> </a:t>
            </a:r>
            <a:r>
              <a:rPr lang="zh-CN" altLang="en-US" sz="4400" dirty="0" smtClean="0">
                <a:solidFill>
                  <a:prstClr val="black"/>
                </a:solidFill>
                <a:latin typeface="宋体" panose="02010600030101010101" pitchFamily="2" charset="-122"/>
              </a:rPr>
              <a:t> </a:t>
            </a:r>
            <a:r>
              <a:rPr lang="zh-CN" altLang="en-US" sz="4400" b="1" dirty="0" smtClean="0">
                <a:solidFill>
                  <a:prstClr val="black"/>
                </a:solidFill>
                <a:latin typeface="微软雅黑" panose="020B0503020204020204" pitchFamily="34" charset="-122"/>
                <a:ea typeface="微软雅黑" panose="020B0503020204020204" pitchFamily="34" charset="-122"/>
              </a:rPr>
              <a:t>教学</a:t>
            </a:r>
            <a:r>
              <a:rPr lang="zh-CN" altLang="en-US" sz="4400" b="1" dirty="0">
                <a:solidFill>
                  <a:prstClr val="black"/>
                </a:solidFill>
                <a:latin typeface="微软雅黑" panose="020B0503020204020204" pitchFamily="34" charset="-122"/>
                <a:ea typeface="微软雅黑" panose="020B0503020204020204" pitchFamily="34" charset="-122"/>
              </a:rPr>
              <a:t>评价</a:t>
            </a:r>
            <a:endParaRPr lang="zh-CN" altLang="en-US" sz="4400" dirty="0">
              <a:solidFill>
                <a:prstClr val="black"/>
              </a:solidFill>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4000" dirty="0" smtClean="0">
                <a:solidFill>
                  <a:prstClr val="black"/>
                </a:solidFill>
                <a:latin typeface="微软雅黑" panose="020B0503020204020204" pitchFamily="34" charset="-122"/>
                <a:ea typeface="微软雅黑" panose="020B0503020204020204" pitchFamily="34" charset="-122"/>
              </a:rPr>
              <a:t>学生</a:t>
            </a:r>
            <a:r>
              <a:rPr lang="zh-CN" altLang="en-US" sz="4000" dirty="0">
                <a:solidFill>
                  <a:prstClr val="black"/>
                </a:solidFill>
                <a:latin typeface="微软雅黑" panose="020B0503020204020204" pitchFamily="34" charset="-122"/>
                <a:ea typeface="微软雅黑" panose="020B0503020204020204" pitchFamily="34" charset="-122"/>
              </a:rPr>
              <a:t>的自我评价是罗杰斯“非指导性教学”的重要特点，它不是一种抽象空洞的口号，而有具体的评价方式。</a:t>
            </a:r>
          </a:p>
        </p:txBody>
      </p:sp>
    </p:spTree>
    <p:extLst>
      <p:ext uri="{BB962C8B-B14F-4D97-AF65-F5344CB8AC3E}">
        <p14:creationId xmlns:p14="http://schemas.microsoft.com/office/powerpoint/2010/main" val="380661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452063" y="863029"/>
            <a:ext cx="7911101" cy="2769989"/>
          </a:xfrm>
          <a:prstGeom prst="rect">
            <a:avLst/>
          </a:prstGeom>
          <a:noFill/>
        </p:spPr>
        <p:txBody>
          <a:bodyPr wrap="square" rtlCol="0">
            <a:spAutoFit/>
          </a:bodyPr>
          <a:lstStyle/>
          <a:p>
            <a:pPr algn="ctr">
              <a:lnSpc>
                <a:spcPct val="150000"/>
              </a:lnSpc>
            </a:pPr>
            <a:r>
              <a:rPr lang="zh-CN" altLang="en-US" sz="4400" b="1" dirty="0" smtClean="0">
                <a:solidFill>
                  <a:srgbClr val="FF0000"/>
                </a:solidFill>
                <a:latin typeface="微软雅黑" pitchFamily="34" charset="-122"/>
                <a:ea typeface="微软雅黑" pitchFamily="34" charset="-122"/>
              </a:rPr>
              <a:t>知识点一： 引言</a:t>
            </a:r>
            <a:endParaRPr lang="en-US" altLang="zh-CN" sz="4400" b="1" dirty="0" smtClean="0">
              <a:solidFill>
                <a:srgbClr val="FF0000"/>
              </a:solidFill>
              <a:latin typeface="微软雅黑" pitchFamily="34" charset="-122"/>
              <a:ea typeface="微软雅黑" pitchFamily="34" charset="-122"/>
            </a:endParaRPr>
          </a:p>
          <a:p>
            <a:pPr algn="ctr">
              <a:lnSpc>
                <a:spcPct val="150000"/>
              </a:lnSpc>
            </a:pPr>
            <a:r>
              <a:rPr lang="zh-CN" altLang="en-US" sz="3600" b="1" dirty="0" smtClean="0">
                <a:solidFill>
                  <a:prstClr val="black"/>
                </a:solidFill>
                <a:latin typeface="微软雅黑" pitchFamily="34" charset="-122"/>
                <a:ea typeface="微软雅黑" pitchFamily="34" charset="-122"/>
              </a:rPr>
              <a:t>二、什么是思想政治学科教学</a:t>
            </a:r>
            <a:r>
              <a:rPr lang="zh-CN" altLang="en-US" sz="3600" b="1" dirty="0">
                <a:solidFill>
                  <a:prstClr val="black"/>
                </a:solidFill>
                <a:latin typeface="微软雅黑" pitchFamily="34" charset="-122"/>
                <a:ea typeface="微软雅黑" pitchFamily="34" charset="-122"/>
              </a:rPr>
              <a:t>论？</a:t>
            </a:r>
            <a:endParaRPr lang="en-US" altLang="zh-CN" sz="3600" b="1" dirty="0">
              <a:solidFill>
                <a:prstClr val="black"/>
              </a:solidFill>
              <a:latin typeface="微软雅黑" pitchFamily="34" charset="-122"/>
              <a:ea typeface="微软雅黑" pitchFamily="34" charset="-122"/>
            </a:endParaRPr>
          </a:p>
          <a:p>
            <a:pPr algn="ctr">
              <a:lnSpc>
                <a:spcPct val="150000"/>
              </a:lnSpc>
            </a:pPr>
            <a:endParaRPr lang="en-US" altLang="zh-CN" sz="3600" b="1" dirty="0" smtClean="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15660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498827" y="205483"/>
            <a:ext cx="7670690" cy="4708981"/>
          </a:xfrm>
          <a:prstGeom prst="rect">
            <a:avLst/>
          </a:prstGeom>
          <a:noFill/>
        </p:spPr>
        <p:txBody>
          <a:bodyPr wrap="none" rtlCol="0">
            <a:spAutoFit/>
          </a:bodyPr>
          <a:lstStyle/>
          <a:p>
            <a:pPr algn="ctr">
              <a:lnSpc>
                <a:spcPct val="150000"/>
              </a:lnSpc>
            </a:pPr>
            <a:r>
              <a:rPr lang="zh-CN" altLang="en-US" sz="4000" b="1" dirty="0" smtClean="0">
                <a:solidFill>
                  <a:srgbClr val="FF0000"/>
                </a:solidFill>
                <a:latin typeface="微软雅黑" pitchFamily="34" charset="-122"/>
                <a:ea typeface="微软雅黑" pitchFamily="34" charset="-122"/>
              </a:rPr>
              <a:t>               </a:t>
            </a:r>
            <a:endParaRPr lang="en-US" altLang="zh-CN" sz="4400" b="1" dirty="0" smtClean="0">
              <a:solidFill>
                <a:srgbClr val="00B0F0"/>
              </a:solidFill>
              <a:latin typeface="微软雅黑" pitchFamily="34" charset="-122"/>
              <a:ea typeface="微软雅黑" pitchFamily="34" charset="-122"/>
            </a:endParaRPr>
          </a:p>
          <a:p>
            <a:pPr>
              <a:lnSpc>
                <a:spcPct val="150000"/>
              </a:lnSpc>
            </a:pPr>
            <a:r>
              <a:rPr lang="zh-CN" altLang="en-US" sz="4000" b="1" dirty="0" smtClean="0">
                <a:solidFill>
                  <a:srgbClr val="0070C0"/>
                </a:solidFill>
                <a:latin typeface="微软雅黑" pitchFamily="34" charset="-122"/>
                <a:ea typeface="微软雅黑" pitchFamily="34" charset="-122"/>
              </a:rPr>
              <a:t>第一章  中学思想政治学科教学论</a:t>
            </a:r>
            <a:endParaRPr lang="en-US" altLang="zh-CN" sz="4000" b="1" dirty="0" smtClean="0">
              <a:solidFill>
                <a:srgbClr val="0070C0"/>
              </a:solidFill>
              <a:latin typeface="微软雅黑" pitchFamily="34" charset="-122"/>
              <a:ea typeface="微软雅黑" pitchFamily="34" charset="-122"/>
            </a:endParaRPr>
          </a:p>
          <a:p>
            <a:pPr algn="ctr">
              <a:lnSpc>
                <a:spcPct val="150000"/>
              </a:lnSpc>
            </a:pPr>
            <a:r>
              <a:rPr lang="zh-CN" altLang="en-US" sz="4000" b="1" dirty="0" smtClean="0">
                <a:solidFill>
                  <a:srgbClr val="FF0000"/>
                </a:solidFill>
                <a:latin typeface="微软雅黑" pitchFamily="34" charset="-122"/>
                <a:ea typeface="微软雅黑" pitchFamily="34" charset="-122"/>
              </a:rPr>
              <a:t>知识点二</a:t>
            </a:r>
            <a:r>
              <a:rPr lang="zh-CN" altLang="en-US" sz="4000" b="1" dirty="0">
                <a:solidFill>
                  <a:srgbClr val="FF0000"/>
                </a:solidFill>
                <a:latin typeface="微软雅黑" pitchFamily="34" charset="-122"/>
                <a:ea typeface="微软雅黑" pitchFamily="34" charset="-122"/>
              </a:rPr>
              <a:t>：</a:t>
            </a:r>
            <a:r>
              <a:rPr lang="zh-CN" altLang="en-US" sz="4000" b="1" dirty="0" smtClean="0">
                <a:solidFill>
                  <a:srgbClr val="FF0000"/>
                </a:solidFill>
                <a:latin typeface="微软雅黑" pitchFamily="34" charset="-122"/>
                <a:ea typeface="微软雅黑" pitchFamily="34" charset="-122"/>
              </a:rPr>
              <a:t>学科发展简史</a:t>
            </a:r>
            <a:endParaRPr lang="en-US" altLang="zh-CN" sz="4000" b="1" dirty="0" smtClean="0">
              <a:solidFill>
                <a:srgbClr val="FF0000"/>
              </a:solidFill>
              <a:latin typeface="微软雅黑" pitchFamily="34" charset="-122"/>
              <a:ea typeface="微软雅黑" pitchFamily="34" charset="-122"/>
            </a:endParaRPr>
          </a:p>
          <a:p>
            <a:pPr algn="ctr">
              <a:lnSpc>
                <a:spcPct val="150000"/>
              </a:lnSpc>
            </a:pPr>
            <a:endParaRPr lang="zh-CN" altLang="en-US" sz="4000" b="1" dirty="0" smtClean="0">
              <a:solidFill>
                <a:srgbClr val="FF0000"/>
              </a:solidFill>
              <a:latin typeface="微软雅黑" pitchFamily="34" charset="-122"/>
              <a:ea typeface="微软雅黑" pitchFamily="34" charset="-122"/>
            </a:endParaRPr>
          </a:p>
          <a:p>
            <a:pPr algn="ctr">
              <a:lnSpc>
                <a:spcPct val="150000"/>
              </a:lnSpc>
            </a:pPr>
            <a:endParaRPr lang="en-US" altLang="zh-CN" sz="3600" b="1" dirty="0" smtClean="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77053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1209149" y="1213009"/>
            <a:ext cx="8366395" cy="2585323"/>
          </a:xfrm>
          <a:prstGeom prst="rect">
            <a:avLst/>
          </a:prstGeom>
          <a:noFill/>
        </p:spPr>
        <p:txBody>
          <a:bodyPr wrap="square" rtlCol="0">
            <a:spAutoFit/>
          </a:bodyPr>
          <a:lstStyle/>
          <a:p>
            <a:pPr>
              <a:lnSpc>
                <a:spcPct val="150000"/>
              </a:lnSpc>
            </a:pPr>
            <a:r>
              <a:rPr lang="zh-CN" altLang="en-US" sz="4000" b="1" dirty="0" smtClean="0">
                <a:solidFill>
                  <a:srgbClr val="FF0000"/>
                </a:solidFill>
                <a:latin typeface="微软雅黑" pitchFamily="34" charset="-122"/>
                <a:ea typeface="微软雅黑" pitchFamily="34" charset="-122"/>
              </a:rPr>
              <a:t>   知识点二：</a:t>
            </a:r>
            <a:r>
              <a:rPr lang="zh-CN" altLang="zh-CN" sz="4000" b="1" dirty="0" smtClean="0">
                <a:solidFill>
                  <a:srgbClr val="FF0000"/>
                </a:solidFill>
                <a:latin typeface="微软雅黑" panose="020B0503020204020204" pitchFamily="34" charset="-122"/>
                <a:ea typeface="微软雅黑" panose="020B0503020204020204" pitchFamily="34" charset="-122"/>
              </a:rPr>
              <a:t>学科发展简史</a:t>
            </a:r>
            <a:endParaRPr lang="en-US" altLang="zh-CN" sz="4000" b="1"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b="1" dirty="0" smtClean="0">
                <a:solidFill>
                  <a:prstClr val="black"/>
                </a:solidFill>
                <a:latin typeface="微软雅黑" pitchFamily="34" charset="-122"/>
                <a:ea typeface="微软雅黑" pitchFamily="34" charset="-122"/>
              </a:rPr>
              <a:t>        一、教学</a:t>
            </a:r>
            <a:r>
              <a:rPr lang="zh-CN" altLang="en-US" sz="3200" b="1" dirty="0">
                <a:solidFill>
                  <a:prstClr val="black"/>
                </a:solidFill>
                <a:latin typeface="微软雅黑" pitchFamily="34" charset="-122"/>
                <a:ea typeface="微软雅黑" pitchFamily="34" charset="-122"/>
              </a:rPr>
              <a:t>论</a:t>
            </a:r>
            <a:r>
              <a:rPr lang="zh-CN" altLang="en-US" sz="3200" b="1" dirty="0" smtClean="0">
                <a:solidFill>
                  <a:prstClr val="black"/>
                </a:solidFill>
                <a:latin typeface="微软雅黑" pitchFamily="34" charset="-122"/>
                <a:ea typeface="微软雅黑" pitchFamily="34" charset="-122"/>
              </a:rPr>
              <a:t>学科发展简史</a:t>
            </a:r>
            <a:endParaRPr lang="en-US" altLang="zh-CN" sz="3200" b="1" dirty="0">
              <a:solidFill>
                <a:prstClr val="black"/>
              </a:solidFill>
              <a:latin typeface="微软雅黑" pitchFamily="34" charset="-122"/>
              <a:ea typeface="微软雅黑" pitchFamily="34" charset="-122"/>
            </a:endParaRPr>
          </a:p>
          <a:p>
            <a:pPr>
              <a:lnSpc>
                <a:spcPct val="150000"/>
              </a:lnSpc>
            </a:pPr>
            <a:r>
              <a:rPr lang="zh-CN" altLang="en-US" sz="3200" b="1" dirty="0" smtClean="0">
                <a:solidFill>
                  <a:prstClr val="black"/>
                </a:solidFill>
                <a:latin typeface="微软雅黑" pitchFamily="34" charset="-122"/>
                <a:ea typeface="微软雅黑" pitchFamily="34" charset="-122"/>
              </a:rPr>
              <a:t>        二、中学</a:t>
            </a:r>
            <a:r>
              <a:rPr lang="zh-CN" altLang="en-US" sz="3200" b="1" dirty="0">
                <a:solidFill>
                  <a:prstClr val="black"/>
                </a:solidFill>
                <a:latin typeface="微软雅黑" pitchFamily="34" charset="-122"/>
                <a:ea typeface="微软雅黑" pitchFamily="34" charset="-122"/>
              </a:rPr>
              <a:t>思政</a:t>
            </a:r>
            <a:r>
              <a:rPr lang="zh-CN" altLang="en-US" sz="3200" b="1" dirty="0" smtClean="0">
                <a:solidFill>
                  <a:prstClr val="black"/>
                </a:solidFill>
                <a:latin typeface="微软雅黑" pitchFamily="34" charset="-122"/>
                <a:ea typeface="微软雅黑" pitchFamily="34" charset="-122"/>
              </a:rPr>
              <a:t>学科发展简史</a:t>
            </a:r>
            <a:endParaRPr lang="zh-CN" altLang="en-US" sz="32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3367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1527618" y="1203332"/>
            <a:ext cx="8366395" cy="1569660"/>
          </a:xfrm>
          <a:prstGeom prst="rect">
            <a:avLst/>
          </a:prstGeom>
          <a:noFill/>
        </p:spPr>
        <p:txBody>
          <a:bodyPr wrap="square" rtlCol="0">
            <a:spAutoFit/>
          </a:bodyPr>
          <a:lstStyle/>
          <a:p>
            <a:pPr>
              <a:lnSpc>
                <a:spcPct val="150000"/>
              </a:lnSpc>
            </a:pPr>
            <a:r>
              <a:rPr lang="zh-CN" altLang="en-US" sz="3200" b="1" dirty="0" smtClean="0">
                <a:solidFill>
                  <a:prstClr val="black"/>
                </a:solidFill>
                <a:latin typeface="微软雅黑" pitchFamily="34" charset="-122"/>
                <a:ea typeface="微软雅黑" pitchFamily="34" charset="-122"/>
              </a:rPr>
              <a:t>一、教学</a:t>
            </a:r>
            <a:r>
              <a:rPr lang="zh-CN" altLang="en-US" sz="3200" b="1" dirty="0">
                <a:solidFill>
                  <a:prstClr val="black"/>
                </a:solidFill>
                <a:latin typeface="微软雅黑" pitchFamily="34" charset="-122"/>
                <a:ea typeface="微软雅黑" pitchFamily="34" charset="-122"/>
              </a:rPr>
              <a:t>论</a:t>
            </a:r>
            <a:r>
              <a:rPr lang="zh-CN" altLang="en-US" sz="3200" b="1" dirty="0" smtClean="0">
                <a:solidFill>
                  <a:prstClr val="black"/>
                </a:solidFill>
                <a:latin typeface="微软雅黑" pitchFamily="34" charset="-122"/>
                <a:ea typeface="微软雅黑" pitchFamily="34" charset="-122"/>
              </a:rPr>
              <a:t>学科发展简史</a:t>
            </a:r>
            <a:endParaRPr lang="en-US" altLang="zh-CN" sz="3200" b="1" dirty="0">
              <a:solidFill>
                <a:prstClr val="black"/>
              </a:solidFill>
              <a:latin typeface="微软雅黑" pitchFamily="34" charset="-122"/>
              <a:ea typeface="微软雅黑" pitchFamily="34" charset="-122"/>
            </a:endParaRPr>
          </a:p>
          <a:p>
            <a:pPr>
              <a:lnSpc>
                <a:spcPct val="150000"/>
              </a:lnSpc>
            </a:pPr>
            <a:r>
              <a:rPr lang="zh-CN" altLang="en-US" sz="3200" b="1" dirty="0" smtClean="0">
                <a:solidFill>
                  <a:prstClr val="black"/>
                </a:solidFill>
                <a:latin typeface="微软雅黑" pitchFamily="34" charset="-122"/>
                <a:ea typeface="微软雅黑" pitchFamily="34" charset="-122"/>
              </a:rPr>
              <a:t>          </a:t>
            </a:r>
            <a:endParaRPr lang="zh-CN" altLang="en-US" sz="32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31286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1044732" y="1614299"/>
            <a:ext cx="8366395" cy="830997"/>
          </a:xfrm>
          <a:prstGeom prst="rect">
            <a:avLst/>
          </a:prstGeom>
          <a:noFill/>
        </p:spPr>
        <p:txBody>
          <a:bodyPr wrap="square" rtlCol="0">
            <a:spAutoFit/>
          </a:bodyPr>
          <a:lstStyle/>
          <a:p>
            <a:pPr>
              <a:lnSpc>
                <a:spcPct val="150000"/>
              </a:lnSpc>
            </a:pPr>
            <a:r>
              <a:rPr lang="zh-CN" altLang="en-US" sz="3200" b="1" dirty="0" smtClean="0">
                <a:solidFill>
                  <a:prstClr val="black"/>
                </a:solidFill>
                <a:latin typeface="微软雅黑" pitchFamily="34" charset="-122"/>
                <a:ea typeface="微软雅黑" pitchFamily="34" charset="-122"/>
              </a:rPr>
              <a:t>二、中学</a:t>
            </a:r>
            <a:r>
              <a:rPr lang="zh-CN" altLang="en-US" sz="3200" b="1" dirty="0">
                <a:solidFill>
                  <a:prstClr val="black"/>
                </a:solidFill>
                <a:latin typeface="微软雅黑" pitchFamily="34" charset="-122"/>
                <a:ea typeface="微软雅黑" pitchFamily="34" charset="-122"/>
              </a:rPr>
              <a:t>思政</a:t>
            </a:r>
            <a:r>
              <a:rPr lang="zh-CN" altLang="en-US" sz="3200" b="1" dirty="0" smtClean="0">
                <a:solidFill>
                  <a:prstClr val="black"/>
                </a:solidFill>
                <a:latin typeface="微软雅黑" pitchFamily="34" charset="-122"/>
                <a:ea typeface="微软雅黑" pitchFamily="34" charset="-122"/>
              </a:rPr>
              <a:t>学科发展简史</a:t>
            </a:r>
            <a:endParaRPr lang="zh-CN" altLang="en-US" sz="32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33804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00578" y="615729"/>
            <a:ext cx="8143422" cy="3541482"/>
          </a:xfrm>
          <a:prstGeom prst="rect">
            <a:avLst/>
          </a:prstGeom>
          <a:noFill/>
        </p:spPr>
        <p:txBody>
          <a:bodyPr wrap="square" rtlCol="0">
            <a:spAutoFit/>
          </a:bodyPr>
          <a:lstStyle/>
          <a:p>
            <a:pPr>
              <a:lnSpc>
                <a:spcPct val="120000"/>
              </a:lnSpc>
            </a:pPr>
            <a:r>
              <a:rPr lang="zh-CN" altLang="en-US" sz="3800" b="1" dirty="0" smtClean="0">
                <a:latin typeface="微软雅黑" panose="020B0503020204020204" pitchFamily="34" charset="-122"/>
                <a:ea typeface="微软雅黑" panose="020B0503020204020204" pitchFamily="34" charset="-122"/>
              </a:rPr>
              <a:t>（一）概念</a:t>
            </a:r>
            <a:endParaRPr lang="en-US" altLang="zh-CN" sz="3800" b="1" dirty="0" smtClean="0">
              <a:latin typeface="微软雅黑" panose="020B0503020204020204" pitchFamily="34" charset="-122"/>
              <a:ea typeface="微软雅黑" panose="020B0503020204020204" pitchFamily="34" charset="-122"/>
            </a:endParaRPr>
          </a:p>
          <a:p>
            <a:pPr>
              <a:lnSpc>
                <a:spcPct val="120000"/>
              </a:lnSpc>
            </a:pPr>
            <a:r>
              <a:rPr lang="zh-CN" altLang="en-US" sz="3800" b="1" dirty="0" smtClean="0">
                <a:latin typeface="微软雅黑" panose="020B0503020204020204" pitchFamily="34" charset="-122"/>
                <a:ea typeface="微软雅黑" panose="020B0503020204020204" pitchFamily="34" charset="-122"/>
              </a:rPr>
              <a:t>（二）基本要素</a:t>
            </a:r>
            <a:endParaRPr lang="en-US" altLang="zh-CN" sz="3800" b="1" dirty="0" smtClean="0">
              <a:latin typeface="微软雅黑" panose="020B0503020204020204" pitchFamily="34" charset="-122"/>
              <a:ea typeface="微软雅黑" panose="020B0503020204020204" pitchFamily="34" charset="-122"/>
            </a:endParaRPr>
          </a:p>
          <a:p>
            <a:pPr>
              <a:lnSpc>
                <a:spcPct val="120000"/>
              </a:lnSpc>
            </a:pPr>
            <a:r>
              <a:rPr lang="zh-CN" altLang="en-US" sz="3800" b="1" dirty="0" smtClean="0">
                <a:latin typeface="微软雅黑" panose="020B0503020204020204" pitchFamily="34" charset="-122"/>
                <a:ea typeface="微软雅黑" panose="020B0503020204020204" pitchFamily="34" charset="-122"/>
              </a:rPr>
              <a:t>（三</a:t>
            </a:r>
            <a:r>
              <a:rPr lang="zh-CN" altLang="en-US" sz="3800" b="1" dirty="0">
                <a:latin typeface="微软雅黑" panose="020B0503020204020204" pitchFamily="34" charset="-122"/>
                <a:ea typeface="微软雅黑" panose="020B0503020204020204" pitchFamily="34" charset="-122"/>
              </a:rPr>
              <a:t>）</a:t>
            </a:r>
            <a:r>
              <a:rPr lang="zh-CN" altLang="en-US" sz="3800" b="1" dirty="0" smtClean="0">
                <a:latin typeface="微软雅黑" panose="020B0503020204020204" pitchFamily="34" charset="-122"/>
                <a:ea typeface="微软雅黑" panose="020B0503020204020204" pitchFamily="34" charset="-122"/>
              </a:rPr>
              <a:t>易混淆的关系</a:t>
            </a:r>
            <a:endParaRPr lang="en-US" altLang="zh-CN" sz="3800" b="1" dirty="0">
              <a:latin typeface="微软雅黑" panose="020B0503020204020204" pitchFamily="34" charset="-122"/>
              <a:ea typeface="微软雅黑" panose="020B0503020204020204" pitchFamily="34" charset="-122"/>
            </a:endParaRPr>
          </a:p>
          <a:p>
            <a:pPr>
              <a:lnSpc>
                <a:spcPct val="120000"/>
              </a:lnSpc>
            </a:pPr>
            <a:r>
              <a:rPr lang="zh-CN" altLang="en-US" sz="3800" b="1" dirty="0" smtClean="0">
                <a:latin typeface="微软雅黑" panose="020B0503020204020204" pitchFamily="34" charset="-122"/>
                <a:ea typeface="微软雅黑" panose="020B0503020204020204" pitchFamily="34" charset="-122"/>
              </a:rPr>
              <a:t>（四）教学论的研究对象和研究任务</a:t>
            </a:r>
          </a:p>
          <a:p>
            <a:pPr>
              <a:lnSpc>
                <a:spcPct val="120000"/>
              </a:lnSpc>
            </a:pPr>
            <a:r>
              <a:rPr lang="zh-CN" altLang="en-US" sz="3800" b="1" dirty="0" smtClean="0">
                <a:latin typeface="微软雅黑" panose="020B0503020204020204" pitchFamily="34" charset="-122"/>
                <a:ea typeface="微软雅黑" panose="020B0503020204020204" pitchFamily="34" charset="-122"/>
              </a:rPr>
              <a:t>（五）教学理论和流派简介</a:t>
            </a:r>
            <a:endParaRPr lang="en-US" altLang="zh-CN" sz="3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409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497556" y="1026622"/>
            <a:ext cx="8541056" cy="2677656"/>
          </a:xfrm>
          <a:prstGeom prst="rect">
            <a:avLst/>
          </a:prstGeom>
          <a:noFill/>
        </p:spPr>
        <p:txBody>
          <a:bodyPr wrap="square" rtlCol="0">
            <a:spAutoFit/>
          </a:bodyPr>
          <a:lstStyle/>
          <a:p>
            <a:pPr>
              <a:lnSpc>
                <a:spcPct val="150000"/>
              </a:lnSpc>
            </a:pPr>
            <a:r>
              <a:rPr lang="zh-CN" altLang="en-US" sz="4000" b="1" dirty="0" smtClean="0">
                <a:solidFill>
                  <a:srgbClr val="FF0000"/>
                </a:solidFill>
                <a:latin typeface="微软雅黑" pitchFamily="34" charset="-122"/>
                <a:ea typeface="微软雅黑" pitchFamily="34" charset="-122"/>
              </a:rPr>
              <a:t>知识点三</a:t>
            </a:r>
            <a:r>
              <a:rPr lang="zh-CN" altLang="en-US" sz="4000" b="1" dirty="0">
                <a:solidFill>
                  <a:srgbClr val="FF0000"/>
                </a:solidFill>
                <a:latin typeface="微软雅黑" pitchFamily="34" charset="-122"/>
                <a:ea typeface="微软雅黑" pitchFamily="34" charset="-122"/>
              </a:rPr>
              <a:t>：德育教学思想与素质教育</a:t>
            </a:r>
            <a:endParaRPr lang="en-US" altLang="zh-CN" sz="3200" b="1" dirty="0" smtClean="0">
              <a:solidFill>
                <a:prstClr val="black"/>
              </a:solidFill>
              <a:latin typeface="微软雅黑" pitchFamily="34" charset="-122"/>
              <a:ea typeface="微软雅黑" pitchFamily="34" charset="-122"/>
            </a:endParaRPr>
          </a:p>
          <a:p>
            <a:endParaRPr lang="en-US" altLang="zh-CN" sz="3600" b="1" dirty="0" smtClean="0">
              <a:solidFill>
                <a:srgbClr val="FF0000"/>
              </a:solidFill>
              <a:latin typeface="微软雅黑" panose="020B0503020204020204" pitchFamily="34" charset="-122"/>
              <a:ea typeface="微软雅黑" panose="020B0503020204020204" pitchFamily="34" charset="-122"/>
            </a:endParaRPr>
          </a:p>
          <a:p>
            <a:r>
              <a:rPr lang="zh-CN" altLang="zh-CN" sz="3600" b="1" dirty="0" smtClean="0">
                <a:solidFill>
                  <a:prstClr val="black"/>
                </a:solidFill>
                <a:latin typeface="微软雅黑" panose="020B0503020204020204" pitchFamily="34" charset="-122"/>
                <a:ea typeface="微软雅黑" panose="020B0503020204020204" pitchFamily="34" charset="-122"/>
              </a:rPr>
              <a:t>一</a:t>
            </a:r>
            <a:r>
              <a:rPr lang="zh-CN" altLang="en-US" sz="3600" b="1" dirty="0" smtClean="0">
                <a:solidFill>
                  <a:prstClr val="black"/>
                </a:solidFill>
                <a:latin typeface="微软雅黑" panose="020B0503020204020204" pitchFamily="34" charset="-122"/>
                <a:ea typeface="微软雅黑" panose="020B0503020204020204" pitchFamily="34" charset="-122"/>
              </a:rPr>
              <a:t>、</a:t>
            </a:r>
            <a:r>
              <a:rPr lang="zh-CN" altLang="zh-CN" sz="3600" b="1" dirty="0" smtClean="0">
                <a:solidFill>
                  <a:prstClr val="black"/>
                </a:solidFill>
                <a:latin typeface="微软雅黑" panose="020B0503020204020204" pitchFamily="34" charset="-122"/>
                <a:ea typeface="微软雅黑" panose="020B0503020204020204" pitchFamily="34" charset="-122"/>
              </a:rPr>
              <a:t>中华民族</a:t>
            </a:r>
            <a:r>
              <a:rPr lang="zh-CN" altLang="zh-CN" sz="3600" b="1" dirty="0">
                <a:solidFill>
                  <a:prstClr val="black"/>
                </a:solidFill>
                <a:latin typeface="微软雅黑" panose="020B0503020204020204" pitchFamily="34" charset="-122"/>
                <a:ea typeface="微软雅黑" panose="020B0503020204020204" pitchFamily="34" charset="-122"/>
              </a:rPr>
              <a:t>优秀的德育</a:t>
            </a:r>
            <a:r>
              <a:rPr lang="zh-CN" altLang="zh-CN" sz="3600" b="1" dirty="0" smtClean="0">
                <a:solidFill>
                  <a:prstClr val="black"/>
                </a:solidFill>
                <a:latin typeface="微软雅黑" panose="020B0503020204020204" pitchFamily="34" charset="-122"/>
                <a:ea typeface="微软雅黑" panose="020B0503020204020204" pitchFamily="34" charset="-122"/>
              </a:rPr>
              <a:t>教学思想</a:t>
            </a:r>
            <a:endParaRPr lang="zh-CN" altLang="zh-CN" sz="3600" dirty="0">
              <a:solidFill>
                <a:prstClr val="black"/>
              </a:solidFill>
              <a:latin typeface="微软雅黑" panose="020B0503020204020204" pitchFamily="34" charset="-122"/>
              <a:ea typeface="微软雅黑" panose="020B0503020204020204" pitchFamily="34" charset="-122"/>
            </a:endParaRPr>
          </a:p>
          <a:p>
            <a:r>
              <a:rPr lang="zh-CN" altLang="zh-CN" sz="3600" b="1" dirty="0" smtClean="0">
                <a:solidFill>
                  <a:prstClr val="black"/>
                </a:solidFill>
                <a:latin typeface="微软雅黑" panose="020B0503020204020204" pitchFamily="34" charset="-122"/>
                <a:ea typeface="微软雅黑" panose="020B0503020204020204" pitchFamily="34" charset="-122"/>
              </a:rPr>
              <a:t>二</a:t>
            </a:r>
            <a:r>
              <a:rPr lang="zh-CN" altLang="en-US" sz="3600" b="1" dirty="0" smtClean="0">
                <a:solidFill>
                  <a:prstClr val="black"/>
                </a:solidFill>
                <a:latin typeface="微软雅黑" panose="020B0503020204020204" pitchFamily="34" charset="-122"/>
                <a:ea typeface="微软雅黑" panose="020B0503020204020204" pitchFamily="34" charset="-122"/>
              </a:rPr>
              <a:t>、</a:t>
            </a:r>
            <a:r>
              <a:rPr lang="zh-CN" altLang="zh-CN" sz="3600" b="1" dirty="0" smtClean="0">
                <a:solidFill>
                  <a:prstClr val="black"/>
                </a:solidFill>
                <a:latin typeface="微软雅黑" panose="020B0503020204020204" pitchFamily="34" charset="-122"/>
                <a:ea typeface="微软雅黑" panose="020B0503020204020204" pitchFamily="34" charset="-122"/>
              </a:rPr>
              <a:t>与</a:t>
            </a:r>
            <a:r>
              <a:rPr lang="zh-CN" altLang="zh-CN" sz="3600" b="1" dirty="0">
                <a:solidFill>
                  <a:prstClr val="black"/>
                </a:solidFill>
                <a:latin typeface="微软雅黑" panose="020B0503020204020204" pitchFamily="34" charset="-122"/>
                <a:ea typeface="微软雅黑" panose="020B0503020204020204" pitchFamily="34" charset="-122"/>
              </a:rPr>
              <a:t>时俱进，全面推进</a:t>
            </a:r>
            <a:r>
              <a:rPr lang="zh-CN" altLang="zh-CN" sz="3600" b="1" dirty="0" smtClean="0">
                <a:solidFill>
                  <a:prstClr val="black"/>
                </a:solidFill>
                <a:latin typeface="微软雅黑" panose="020B0503020204020204" pitchFamily="34" charset="-122"/>
                <a:ea typeface="微软雅黑" panose="020B0503020204020204" pitchFamily="34" charset="-122"/>
              </a:rPr>
              <a:t>素质教育</a:t>
            </a:r>
            <a:endParaRPr lang="zh-CN" altLang="zh-CN"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027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497556" y="1403152"/>
            <a:ext cx="8541056" cy="2677656"/>
          </a:xfrm>
          <a:prstGeom prst="rect">
            <a:avLst/>
          </a:prstGeom>
          <a:noFill/>
        </p:spPr>
        <p:txBody>
          <a:bodyPr wrap="square" rtlCol="0">
            <a:spAutoFit/>
          </a:bodyPr>
          <a:lstStyle/>
          <a:p>
            <a:pPr>
              <a:lnSpc>
                <a:spcPct val="150000"/>
              </a:lnSpc>
            </a:pPr>
            <a:r>
              <a:rPr lang="zh-CN" altLang="en-US" sz="4000" b="1" dirty="0" smtClean="0">
                <a:solidFill>
                  <a:srgbClr val="FF0000"/>
                </a:solidFill>
                <a:latin typeface="微软雅黑" pitchFamily="34" charset="-122"/>
                <a:ea typeface="微软雅黑" pitchFamily="34" charset="-122"/>
              </a:rPr>
              <a:t>知识点三</a:t>
            </a:r>
            <a:r>
              <a:rPr lang="zh-CN" altLang="en-US" sz="4000" b="1" dirty="0">
                <a:solidFill>
                  <a:srgbClr val="FF0000"/>
                </a:solidFill>
                <a:latin typeface="微软雅黑" pitchFamily="34" charset="-122"/>
                <a:ea typeface="微软雅黑" pitchFamily="34" charset="-122"/>
              </a:rPr>
              <a:t>：德育教学思想与素质教育</a:t>
            </a:r>
            <a:endParaRPr lang="en-US" altLang="zh-CN" sz="3200" b="1" dirty="0" smtClean="0">
              <a:solidFill>
                <a:prstClr val="black"/>
              </a:solidFill>
              <a:latin typeface="微软雅黑" pitchFamily="34" charset="-122"/>
              <a:ea typeface="微软雅黑" pitchFamily="34" charset="-122"/>
            </a:endParaRPr>
          </a:p>
          <a:p>
            <a:endParaRPr lang="en-US" altLang="zh-CN" sz="3600" b="1" dirty="0" smtClean="0">
              <a:solidFill>
                <a:srgbClr val="FF0000"/>
              </a:solidFill>
              <a:latin typeface="微软雅黑" panose="020B0503020204020204" pitchFamily="34" charset="-122"/>
              <a:ea typeface="微软雅黑" panose="020B0503020204020204" pitchFamily="34" charset="-122"/>
            </a:endParaRPr>
          </a:p>
          <a:p>
            <a:r>
              <a:rPr lang="zh-CN" altLang="zh-CN" sz="3600" b="1" dirty="0" smtClean="0">
                <a:solidFill>
                  <a:prstClr val="black"/>
                </a:solidFill>
                <a:latin typeface="微软雅黑" panose="020B0503020204020204" pitchFamily="34" charset="-122"/>
                <a:ea typeface="微软雅黑" panose="020B0503020204020204" pitchFamily="34" charset="-122"/>
              </a:rPr>
              <a:t>一</a:t>
            </a:r>
            <a:r>
              <a:rPr lang="zh-CN" altLang="en-US" sz="3600" b="1" dirty="0" smtClean="0">
                <a:solidFill>
                  <a:prstClr val="black"/>
                </a:solidFill>
                <a:latin typeface="微软雅黑" panose="020B0503020204020204" pitchFamily="34" charset="-122"/>
                <a:ea typeface="微软雅黑" panose="020B0503020204020204" pitchFamily="34" charset="-122"/>
              </a:rPr>
              <a:t>、</a:t>
            </a:r>
            <a:r>
              <a:rPr lang="zh-CN" altLang="zh-CN" sz="3600" b="1" dirty="0" smtClean="0">
                <a:solidFill>
                  <a:prstClr val="black"/>
                </a:solidFill>
                <a:latin typeface="微软雅黑" panose="020B0503020204020204" pitchFamily="34" charset="-122"/>
                <a:ea typeface="微软雅黑" panose="020B0503020204020204" pitchFamily="34" charset="-122"/>
              </a:rPr>
              <a:t>中华民族</a:t>
            </a:r>
            <a:r>
              <a:rPr lang="zh-CN" altLang="zh-CN" sz="3600" b="1" dirty="0">
                <a:solidFill>
                  <a:prstClr val="black"/>
                </a:solidFill>
                <a:latin typeface="微软雅黑" panose="020B0503020204020204" pitchFamily="34" charset="-122"/>
                <a:ea typeface="微软雅黑" panose="020B0503020204020204" pitchFamily="34" charset="-122"/>
              </a:rPr>
              <a:t>优秀的德育</a:t>
            </a:r>
            <a:r>
              <a:rPr lang="zh-CN" altLang="zh-CN" sz="3600" b="1" dirty="0" smtClean="0">
                <a:solidFill>
                  <a:prstClr val="black"/>
                </a:solidFill>
                <a:latin typeface="微软雅黑" panose="020B0503020204020204" pitchFamily="34" charset="-122"/>
                <a:ea typeface="微软雅黑" panose="020B0503020204020204" pitchFamily="34" charset="-122"/>
              </a:rPr>
              <a:t>教学思想</a:t>
            </a:r>
            <a:endParaRPr lang="zh-CN" altLang="zh-CN" sz="3600" dirty="0">
              <a:solidFill>
                <a:prstClr val="black"/>
              </a:solidFill>
              <a:latin typeface="微软雅黑" panose="020B0503020204020204" pitchFamily="34" charset="-122"/>
              <a:ea typeface="微软雅黑" panose="020B0503020204020204" pitchFamily="34" charset="-122"/>
            </a:endParaRPr>
          </a:p>
          <a:p>
            <a:r>
              <a:rPr lang="en-US" altLang="zh-CN" sz="3600" b="1" dirty="0" smtClean="0">
                <a:solidFill>
                  <a:prstClr val="black"/>
                </a:solidFill>
                <a:latin typeface="微软雅黑" panose="020B0503020204020204" pitchFamily="34" charset="-122"/>
                <a:ea typeface="微软雅黑" panose="020B0503020204020204" pitchFamily="34" charset="-122"/>
              </a:rPr>
              <a:t>     </a:t>
            </a:r>
            <a:endParaRPr lang="zh-CN" altLang="zh-CN"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850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389976" y="1510732"/>
            <a:ext cx="8541056" cy="2123658"/>
          </a:xfrm>
          <a:prstGeom prst="rect">
            <a:avLst/>
          </a:prstGeom>
          <a:noFill/>
        </p:spPr>
        <p:txBody>
          <a:bodyPr wrap="square" rtlCol="0">
            <a:spAutoFit/>
          </a:bodyPr>
          <a:lstStyle/>
          <a:p>
            <a:pPr>
              <a:lnSpc>
                <a:spcPct val="150000"/>
              </a:lnSpc>
            </a:pPr>
            <a:r>
              <a:rPr lang="zh-CN" altLang="en-US" sz="4000" b="1" dirty="0" smtClean="0">
                <a:solidFill>
                  <a:srgbClr val="FF0000"/>
                </a:solidFill>
                <a:latin typeface="微软雅黑" pitchFamily="34" charset="-122"/>
                <a:ea typeface="微软雅黑" pitchFamily="34" charset="-122"/>
              </a:rPr>
              <a:t>知识点三</a:t>
            </a:r>
            <a:r>
              <a:rPr lang="zh-CN" altLang="en-US" sz="4000" b="1" dirty="0">
                <a:solidFill>
                  <a:srgbClr val="FF0000"/>
                </a:solidFill>
                <a:latin typeface="微软雅黑" pitchFamily="34" charset="-122"/>
                <a:ea typeface="微软雅黑" pitchFamily="34" charset="-122"/>
              </a:rPr>
              <a:t>：德育教学思想与素质教育</a:t>
            </a:r>
            <a:endParaRPr lang="en-US" altLang="zh-CN" sz="3200" b="1" dirty="0" smtClean="0">
              <a:solidFill>
                <a:prstClr val="black"/>
              </a:solidFill>
              <a:latin typeface="微软雅黑" pitchFamily="34" charset="-122"/>
              <a:ea typeface="微软雅黑" pitchFamily="34" charset="-122"/>
            </a:endParaRPr>
          </a:p>
          <a:p>
            <a:endParaRPr lang="en-US" altLang="zh-CN" sz="3600" b="1" dirty="0" smtClean="0">
              <a:solidFill>
                <a:srgbClr val="FF0000"/>
              </a:solidFill>
              <a:latin typeface="微软雅黑" panose="020B0503020204020204" pitchFamily="34" charset="-122"/>
              <a:ea typeface="微软雅黑" panose="020B0503020204020204" pitchFamily="34" charset="-122"/>
            </a:endParaRPr>
          </a:p>
          <a:p>
            <a:r>
              <a:rPr lang="zh-CN" altLang="en-US" sz="3600" b="1" dirty="0" smtClean="0">
                <a:solidFill>
                  <a:prstClr val="black"/>
                </a:solidFill>
                <a:latin typeface="微软雅黑" panose="020B0503020204020204" pitchFamily="34" charset="-122"/>
                <a:ea typeface="微软雅黑" panose="020B0503020204020204" pitchFamily="34" charset="-122"/>
              </a:rPr>
              <a:t>     </a:t>
            </a:r>
            <a:r>
              <a:rPr lang="zh-CN" altLang="zh-CN" sz="3600" b="1" dirty="0" smtClean="0">
                <a:solidFill>
                  <a:prstClr val="black"/>
                </a:solidFill>
                <a:latin typeface="微软雅黑" panose="020B0503020204020204" pitchFamily="34" charset="-122"/>
                <a:ea typeface="微软雅黑" panose="020B0503020204020204" pitchFamily="34" charset="-122"/>
              </a:rPr>
              <a:t>二</a:t>
            </a:r>
            <a:r>
              <a:rPr lang="zh-CN" altLang="en-US" sz="3600" b="1" dirty="0" smtClean="0">
                <a:solidFill>
                  <a:prstClr val="black"/>
                </a:solidFill>
                <a:latin typeface="微软雅黑" panose="020B0503020204020204" pitchFamily="34" charset="-122"/>
                <a:ea typeface="微软雅黑" panose="020B0503020204020204" pitchFamily="34" charset="-122"/>
              </a:rPr>
              <a:t>、</a:t>
            </a:r>
            <a:r>
              <a:rPr lang="zh-CN" altLang="zh-CN" sz="3600" b="1" dirty="0" smtClean="0">
                <a:solidFill>
                  <a:prstClr val="black"/>
                </a:solidFill>
                <a:latin typeface="微软雅黑" panose="020B0503020204020204" pitchFamily="34" charset="-122"/>
                <a:ea typeface="微软雅黑" panose="020B0503020204020204" pitchFamily="34" charset="-122"/>
              </a:rPr>
              <a:t>与</a:t>
            </a:r>
            <a:r>
              <a:rPr lang="zh-CN" altLang="zh-CN" sz="3600" b="1" dirty="0">
                <a:solidFill>
                  <a:prstClr val="black"/>
                </a:solidFill>
                <a:latin typeface="微软雅黑" panose="020B0503020204020204" pitchFamily="34" charset="-122"/>
                <a:ea typeface="微软雅黑" panose="020B0503020204020204" pitchFamily="34" charset="-122"/>
              </a:rPr>
              <a:t>时俱进，全面推进</a:t>
            </a:r>
            <a:r>
              <a:rPr lang="zh-CN" altLang="zh-CN" sz="3600" b="1" dirty="0" smtClean="0">
                <a:solidFill>
                  <a:prstClr val="black"/>
                </a:solidFill>
                <a:latin typeface="微软雅黑" panose="020B0503020204020204" pitchFamily="34" charset="-122"/>
                <a:ea typeface="微软雅黑" panose="020B0503020204020204" pitchFamily="34" charset="-122"/>
              </a:rPr>
              <a:t>素质教育</a:t>
            </a:r>
            <a:endParaRPr lang="zh-CN" altLang="zh-CN"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323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2079" y="508141"/>
            <a:ext cx="2316660" cy="1107996"/>
          </a:xfrm>
          <a:prstGeom prst="rect">
            <a:avLst/>
          </a:prstGeom>
          <a:noFill/>
        </p:spPr>
        <p:txBody>
          <a:bodyPr wrap="none" rtlCol="0">
            <a:spAutoFit/>
          </a:bodyPr>
          <a:lstStyle/>
          <a:p>
            <a:pPr>
              <a:lnSpc>
                <a:spcPct val="150000"/>
              </a:lnSpc>
            </a:pPr>
            <a:r>
              <a:rPr lang="en-US" altLang="zh-CN" sz="4400" b="1" dirty="0" smtClean="0">
                <a:latin typeface="微软雅黑" pitchFamily="34" charset="-122"/>
                <a:ea typeface="微软雅黑" pitchFamily="34" charset="-122"/>
              </a:rPr>
              <a:t>(</a:t>
            </a:r>
            <a:r>
              <a:rPr lang="zh-CN" altLang="en-US" sz="4400" b="1" dirty="0" smtClean="0">
                <a:latin typeface="微软雅黑" pitchFamily="34" charset="-122"/>
                <a:ea typeface="微软雅黑" pitchFamily="34" charset="-122"/>
              </a:rPr>
              <a:t>一</a:t>
            </a:r>
            <a:r>
              <a:rPr lang="en-US" altLang="zh-CN" sz="4400" b="1" dirty="0" smtClean="0">
                <a:latin typeface="微软雅黑" pitchFamily="34" charset="-122"/>
                <a:ea typeface="微软雅黑" pitchFamily="34" charset="-122"/>
              </a:rPr>
              <a:t>)</a:t>
            </a:r>
            <a:r>
              <a:rPr lang="zh-CN" altLang="en-US" sz="4400" b="1" dirty="0" smtClean="0">
                <a:latin typeface="微软雅黑" pitchFamily="34" charset="-122"/>
                <a:ea typeface="微软雅黑" pitchFamily="34" charset="-122"/>
              </a:rPr>
              <a:t>概念</a:t>
            </a:r>
            <a:endParaRPr lang="zh-CN" altLang="en-US" sz="4400" b="1" dirty="0">
              <a:latin typeface="微软雅黑" pitchFamily="34" charset="-122"/>
              <a:ea typeface="微软雅黑" pitchFamily="34" charset="-122"/>
            </a:endParaRPr>
          </a:p>
        </p:txBody>
      </p:sp>
      <p:sp>
        <p:nvSpPr>
          <p:cNvPr id="4" name="TextBox 3"/>
          <p:cNvSpPr txBox="1"/>
          <p:nvPr/>
        </p:nvSpPr>
        <p:spPr>
          <a:xfrm>
            <a:off x="877287" y="1496488"/>
            <a:ext cx="7311897" cy="2874633"/>
          </a:xfrm>
          <a:prstGeom prst="rect">
            <a:avLst/>
          </a:prstGeom>
          <a:noFill/>
        </p:spPr>
        <p:txBody>
          <a:bodyPr wrap="square" rtlCol="0">
            <a:spAutoFit/>
          </a:bodyPr>
          <a:lstStyle/>
          <a:p>
            <a:r>
              <a:rPr lang="en-US" altLang="zh-CN" sz="4000" b="1" dirty="0" smtClean="0">
                <a:latin typeface="微软雅黑" panose="020B0503020204020204" pitchFamily="34" charset="-122"/>
                <a:ea typeface="微软雅黑" panose="020B0503020204020204" pitchFamily="34" charset="-122"/>
              </a:rPr>
              <a:t>1.</a:t>
            </a:r>
            <a:r>
              <a:rPr lang="zh-CN" altLang="en-US" sz="4000" b="1" dirty="0" smtClean="0">
                <a:latin typeface="微软雅黑" panose="020B0503020204020204" pitchFamily="34" charset="-122"/>
                <a:ea typeface="微软雅黑" panose="020B0503020204020204" pitchFamily="34" charset="-122"/>
              </a:rPr>
              <a:t>辞源学的释义</a:t>
            </a:r>
            <a:endParaRPr lang="en-US" altLang="zh-CN" sz="4000" b="1" dirty="0" smtClean="0">
              <a:latin typeface="微软雅黑" panose="020B0503020204020204" pitchFamily="34" charset="-122"/>
              <a:ea typeface="微软雅黑" panose="020B0503020204020204" pitchFamily="34" charset="-122"/>
            </a:endParaRPr>
          </a:p>
          <a:p>
            <a:pPr>
              <a:lnSpc>
                <a:spcPct val="80000"/>
              </a:lnSpc>
              <a:defRPr/>
            </a:pPr>
            <a:endParaRPr kumimoji="1" lang="en-US" altLang="zh-CN" sz="3200" dirty="0" smtClean="0">
              <a:latin typeface="微软雅黑" panose="020B0503020204020204" pitchFamily="34" charset="-122"/>
              <a:ea typeface="微软雅黑" panose="020B0503020204020204" pitchFamily="34" charset="-122"/>
            </a:endParaRPr>
          </a:p>
          <a:p>
            <a:pPr>
              <a:lnSpc>
                <a:spcPct val="80000"/>
              </a:lnSpc>
              <a:defRPr/>
            </a:pPr>
            <a:r>
              <a:rPr kumimoji="1" lang="zh-CN" altLang="en-US" sz="3600" dirty="0" smtClean="0">
                <a:latin typeface="微软雅黑" panose="020B0503020204020204" pitchFamily="34" charset="-122"/>
                <a:ea typeface="微软雅黑" panose="020B0503020204020204" pitchFamily="34" charset="-122"/>
              </a:rPr>
              <a:t>甲骨文：</a:t>
            </a:r>
            <a:endParaRPr kumimoji="1" lang="en-US" altLang="zh-CN" sz="3600" dirty="0" smtClean="0">
              <a:latin typeface="微软雅黑" panose="020B0503020204020204" pitchFamily="34" charset="-122"/>
              <a:ea typeface="微软雅黑" panose="020B0503020204020204" pitchFamily="34" charset="-122"/>
            </a:endParaRPr>
          </a:p>
          <a:p>
            <a:pPr>
              <a:lnSpc>
                <a:spcPct val="80000"/>
              </a:lnSpc>
              <a:defRPr/>
            </a:pPr>
            <a:r>
              <a:rPr kumimoji="1" lang="zh-CN" altLang="en-US" sz="3600" dirty="0" smtClean="0">
                <a:latin typeface="微软雅黑" panose="020B0503020204020204" pitchFamily="34" charset="-122"/>
                <a:ea typeface="微软雅黑" panose="020B0503020204020204" pitchFamily="34" charset="-122"/>
              </a:rPr>
              <a:t>“</a:t>
            </a:r>
            <a:r>
              <a:rPr kumimoji="1" lang="zh-CN" altLang="en-US" sz="3600" dirty="0">
                <a:latin typeface="微软雅黑" panose="020B0503020204020204" pitchFamily="34" charset="-122"/>
                <a:ea typeface="微软雅黑" panose="020B0503020204020204" pitchFamily="34" charset="-122"/>
              </a:rPr>
              <a:t>丁酉卜，其呼以多方小子小臣其教戒”</a:t>
            </a:r>
            <a:r>
              <a:rPr kumimoji="1" lang="zh-CN" altLang="en-US" sz="3600" dirty="0" smtClean="0">
                <a:latin typeface="微软雅黑" panose="020B0503020204020204" pitchFamily="34" charset="-122"/>
                <a:ea typeface="微软雅黑" panose="020B0503020204020204" pitchFamily="34" charset="-122"/>
              </a:rPr>
              <a:t>。</a:t>
            </a:r>
            <a:endParaRPr kumimoji="1" lang="en-US" altLang="zh-CN" sz="3600" dirty="0" smtClean="0">
              <a:latin typeface="微软雅黑" panose="020B0503020204020204" pitchFamily="34" charset="-122"/>
              <a:ea typeface="微软雅黑" panose="020B0503020204020204" pitchFamily="34" charset="-122"/>
            </a:endParaRPr>
          </a:p>
          <a:p>
            <a:pPr>
              <a:lnSpc>
                <a:spcPct val="80000"/>
              </a:lnSpc>
              <a:defRPr/>
            </a:pPr>
            <a:r>
              <a:rPr kumimoji="1" lang="zh-CN" altLang="en-US" sz="3600" dirty="0" smtClean="0">
                <a:latin typeface="微软雅黑" panose="020B0503020204020204" pitchFamily="34" charset="-122"/>
                <a:ea typeface="微软雅黑" panose="020B0503020204020204" pitchFamily="34" charset="-122"/>
              </a:rPr>
              <a:t>“</a:t>
            </a:r>
            <a:r>
              <a:rPr kumimoji="1" lang="zh-CN" altLang="en-US" sz="3600" dirty="0">
                <a:latin typeface="微软雅黑" panose="020B0503020204020204" pitchFamily="34" charset="-122"/>
                <a:ea typeface="微软雅黑" panose="020B0503020204020204" pitchFamily="34" charset="-122"/>
              </a:rPr>
              <a:t>壬子卜，弗酒小求，</a:t>
            </a:r>
            <a:r>
              <a:rPr kumimoji="1" lang="zh-CN" altLang="en-US" sz="3600" dirty="0" smtClean="0">
                <a:latin typeface="微软雅黑" panose="020B0503020204020204" pitchFamily="34" charset="-122"/>
                <a:ea typeface="微软雅黑" panose="020B0503020204020204" pitchFamily="34" charset="-122"/>
              </a:rPr>
              <a:t>学”。</a:t>
            </a:r>
            <a:endParaRPr lang="zh-CN" altLang="en-US" sz="32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25126" y="949929"/>
            <a:ext cx="6559809" cy="769441"/>
          </a:xfrm>
          <a:prstGeom prst="rect">
            <a:avLst/>
          </a:prstGeom>
          <a:noFill/>
        </p:spPr>
        <p:txBody>
          <a:bodyPr wrap="none" rtlCol="0">
            <a:spAutoFit/>
          </a:bodyPr>
          <a:lstStyle/>
          <a:p>
            <a:pPr algn="ctr">
              <a:spcBef>
                <a:spcPct val="0"/>
              </a:spcBef>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甲骨文中</a:t>
            </a:r>
            <a:r>
              <a:rPr lang="zh-CN" altLang="en-US" sz="4400" b="1" dirty="0" smtClean="0">
                <a:latin typeface="微软雅黑" panose="020B0503020204020204" pitchFamily="34" charset="-122"/>
                <a:ea typeface="微软雅黑" panose="020B0503020204020204" pitchFamily="34" charset="-122"/>
              </a:rPr>
              <a:t>“学”字的</a:t>
            </a:r>
            <a:r>
              <a:rPr lang="zh-CN" altLang="en-US" sz="4400" b="1" dirty="0">
                <a:latin typeface="微软雅黑" panose="020B0503020204020204" pitchFamily="34" charset="-122"/>
                <a:ea typeface="微软雅黑" panose="020B0503020204020204" pitchFamily="34" charset="-122"/>
              </a:rPr>
              <a:t>演变</a:t>
            </a:r>
          </a:p>
        </p:txBody>
      </p:sp>
      <p:pic>
        <p:nvPicPr>
          <p:cNvPr id="5" name="Picture 5" descr="甲骨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69" y="1870075"/>
            <a:ext cx="785973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81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0815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 y="-92467"/>
            <a:ext cx="9144000" cy="5235967"/>
          </a:xfrm>
          <a:prstGeom prst="rect">
            <a:avLst/>
          </a:prstGeom>
        </p:spPr>
      </p:pic>
    </p:spTree>
    <p:extLst>
      <p:ext uri="{BB962C8B-B14F-4D97-AF65-F5344CB8AC3E}">
        <p14:creationId xmlns:p14="http://schemas.microsoft.com/office/powerpoint/2010/main" val="415801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35010" y="856029"/>
            <a:ext cx="8036379" cy="3539430"/>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学记</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说文</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教，上所施，下所效也”</a:t>
            </a:r>
            <a:r>
              <a:rPr lang="zh-CN" altLang="en-US" sz="3200" b="1" dirty="0" smtClean="0">
                <a:latin typeface="微软雅黑" panose="020B0503020204020204" pitchFamily="34" charset="-122"/>
                <a:ea typeface="微软雅黑" panose="020B0503020204020204" pitchFamily="34" charset="-122"/>
              </a:rPr>
              <a:t>。</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建国君民，教学为先；化民成俗，其必由学。</a:t>
            </a:r>
          </a:p>
          <a:p>
            <a:r>
              <a:rPr lang="zh-CN" altLang="en-US" sz="3200" b="1" dirty="0">
                <a:latin typeface="微软雅黑" panose="020B0503020204020204" pitchFamily="34" charset="-122"/>
                <a:ea typeface="微软雅黑" panose="020B0503020204020204" pitchFamily="34" charset="-122"/>
              </a:rPr>
              <a:t>                  </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学然后知不足，教然后知困；知不足，然后能自反也；知困，然后能自强也。故曰：教学相长也</a:t>
            </a:r>
            <a:r>
              <a:rPr lang="zh-CN" altLang="en-US" sz="3200" b="1" dirty="0" smtClean="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396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13199" y="571641"/>
            <a:ext cx="6114238" cy="743986"/>
          </a:xfrm>
          <a:prstGeom prst="rect">
            <a:avLst/>
          </a:prstGeom>
          <a:noFill/>
        </p:spPr>
        <p:txBody>
          <a:bodyPr wrap="none" rtlCol="0">
            <a:spAutoFit/>
          </a:bodyPr>
          <a:lstStyle/>
          <a:p>
            <a:pPr>
              <a:lnSpc>
                <a:spcPct val="150000"/>
              </a:lnSpc>
            </a:pPr>
            <a:r>
              <a:rPr kumimoji="1" lang="en-US" altLang="zh-CN" sz="3200" b="1" dirty="0" smtClean="0">
                <a:latin typeface="微软雅黑" panose="020B0503020204020204" pitchFamily="34" charset="-122"/>
                <a:ea typeface="微软雅黑" panose="020B0503020204020204" pitchFamily="34" charset="-122"/>
              </a:rPr>
              <a:t>Teaching</a:t>
            </a:r>
            <a:r>
              <a:rPr kumimoji="1" lang="zh-CN" altLang="en-US" sz="3200" b="1" dirty="0" smtClean="0">
                <a:latin typeface="微软雅黑" panose="020B0503020204020204" pitchFamily="34" charset="-122"/>
                <a:ea typeface="微软雅黑" panose="020B0503020204020204" pitchFamily="34" charset="-122"/>
              </a:rPr>
              <a:t>、</a:t>
            </a:r>
            <a:r>
              <a:rPr kumimoji="1" lang="en-US" altLang="zh-CN" sz="3200" b="1" dirty="0" smtClean="0">
                <a:latin typeface="微软雅黑" panose="020B0503020204020204" pitchFamily="34" charset="-122"/>
                <a:ea typeface="微软雅黑" panose="020B0503020204020204" pitchFamily="34" charset="-122"/>
              </a:rPr>
              <a:t>instruction</a:t>
            </a:r>
            <a:r>
              <a:rPr kumimoji="1" lang="zh-CN" altLang="en-US" sz="3200" b="1" dirty="0" smtClean="0">
                <a:latin typeface="微软雅黑" panose="020B0503020204020204" pitchFamily="34" charset="-122"/>
                <a:ea typeface="微软雅黑" panose="020B0503020204020204" pitchFamily="34" charset="-122"/>
              </a:rPr>
              <a:t>、</a:t>
            </a:r>
            <a:r>
              <a:rPr kumimoji="1" lang="en-US" altLang="zh-CN" sz="3200" b="1" dirty="0" smtClean="0">
                <a:latin typeface="微软雅黑" panose="020B0503020204020204" pitchFamily="34" charset="-122"/>
                <a:ea typeface="微软雅黑" panose="020B0503020204020204" pitchFamily="34" charset="-122"/>
              </a:rPr>
              <a:t>learn</a:t>
            </a:r>
            <a:endParaRPr lang="zh-CN" altLang="en-US" sz="3000" b="1" dirty="0">
              <a:solidFill>
                <a:prstClr val="black"/>
              </a:solidFill>
              <a:latin typeface="微软雅黑" pitchFamily="34" charset="-122"/>
              <a:ea typeface="微软雅黑" pitchFamily="34" charset="-122"/>
            </a:endParaRPr>
          </a:p>
        </p:txBody>
      </p:sp>
      <p:sp>
        <p:nvSpPr>
          <p:cNvPr id="4" name="TextBox 3"/>
          <p:cNvSpPr txBox="1"/>
          <p:nvPr/>
        </p:nvSpPr>
        <p:spPr>
          <a:xfrm>
            <a:off x="1323732" y="1247038"/>
            <a:ext cx="6647974" cy="923330"/>
          </a:xfrm>
          <a:prstGeom prst="rect">
            <a:avLst/>
          </a:prstGeom>
          <a:noFill/>
        </p:spPr>
        <p:txBody>
          <a:bodyPr wrap="none" rtlCol="0">
            <a:spAutoFit/>
          </a:bodyPr>
          <a:lstStyle/>
          <a:p>
            <a:pPr>
              <a:lnSpc>
                <a:spcPct val="150000"/>
              </a:lnSpc>
            </a:pPr>
            <a:r>
              <a:rPr kumimoji="1" lang="zh-CN" altLang="en-US" sz="3600" dirty="0">
                <a:latin typeface="微软雅黑" panose="020B0503020204020204" pitchFamily="34" charset="-122"/>
                <a:ea typeface="微软雅黑" panose="020B0503020204020204" pitchFamily="34" charset="-122"/>
              </a:rPr>
              <a:t>同时强调教师的教和学生的</a:t>
            </a:r>
            <a:r>
              <a:rPr kumimoji="1" lang="zh-CN" altLang="en-US" sz="3600" dirty="0" smtClean="0">
                <a:latin typeface="微软雅黑" panose="020B0503020204020204" pitchFamily="34" charset="-122"/>
                <a:ea typeface="微软雅黑" panose="020B0503020204020204" pitchFamily="34" charset="-122"/>
              </a:rPr>
              <a:t>学。</a:t>
            </a:r>
            <a:endParaRPr lang="zh-CN" altLang="en-US" sz="3600" dirty="0">
              <a:solidFill>
                <a:prstClr val="black"/>
              </a:solidFill>
              <a:latin typeface="微软雅黑" pitchFamily="34" charset="-122"/>
              <a:ea typeface="微软雅黑" pitchFamily="34" charset="-122"/>
            </a:endParaRPr>
          </a:p>
        </p:txBody>
      </p:sp>
      <p:sp>
        <p:nvSpPr>
          <p:cNvPr id="5" name="TextBox 4"/>
          <p:cNvSpPr txBox="1"/>
          <p:nvPr/>
        </p:nvSpPr>
        <p:spPr>
          <a:xfrm>
            <a:off x="851905" y="1991024"/>
            <a:ext cx="7591627" cy="2799036"/>
          </a:xfrm>
          <a:prstGeom prst="rect">
            <a:avLst/>
          </a:prstGeom>
          <a:noFill/>
        </p:spPr>
        <p:txBody>
          <a:bodyPr wrap="square" rtlCol="0">
            <a:spAutoFit/>
          </a:bodyPr>
          <a:lstStyle/>
          <a:p>
            <a:pPr>
              <a:lnSpc>
                <a:spcPct val="125000"/>
              </a:lnSpc>
              <a:spcBef>
                <a:spcPct val="0"/>
              </a:spcBef>
              <a:buFont typeface="Arial" panose="020B0604020202020204" pitchFamily="34" charset="0"/>
              <a:buNone/>
            </a:pPr>
            <a:r>
              <a:rPr kumimoji="1" lang="zh-CN" altLang="en-US" sz="3600" dirty="0">
                <a:latin typeface="微软雅黑" panose="020B0503020204020204" pitchFamily="34" charset="-122"/>
                <a:ea typeface="微软雅黑" panose="020B0503020204020204" pitchFamily="34" charset="-122"/>
              </a:rPr>
              <a:t>从词源考证看，无论中外，“教”的基本含义是传授，“学”的基本含义是仿效。“教学”的基本含义是传授和学习。</a:t>
            </a:r>
          </a:p>
        </p:txBody>
      </p:sp>
    </p:spTree>
    <p:extLst>
      <p:ext uri="{BB962C8B-B14F-4D97-AF65-F5344CB8AC3E}">
        <p14:creationId xmlns:p14="http://schemas.microsoft.com/office/powerpoint/2010/main" val="70536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43986" y="2007563"/>
            <a:ext cx="8031366"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第一章 中学思想政治学科原理概论</a:t>
            </a:r>
            <a:endParaRPr lang="zh-CN" altLang="en-US" sz="4000" b="1" dirty="0">
              <a:solidFill>
                <a:prstClr val="black"/>
              </a:solidFill>
              <a:latin typeface="微软雅黑" pitchFamily="34" charset="-122"/>
              <a:ea typeface="微软雅黑" pitchFamily="34" charset="-122"/>
            </a:endParaRPr>
          </a:p>
        </p:txBody>
      </p:sp>
      <p:sp>
        <p:nvSpPr>
          <p:cNvPr id="7" name="TextBox 6"/>
          <p:cNvSpPr txBox="1"/>
          <p:nvPr/>
        </p:nvSpPr>
        <p:spPr>
          <a:xfrm>
            <a:off x="3649498" y="712615"/>
            <a:ext cx="1598515" cy="1069845"/>
          </a:xfrm>
          <a:prstGeom prst="rect">
            <a:avLst/>
          </a:prstGeom>
          <a:noFill/>
        </p:spPr>
        <p:txBody>
          <a:bodyPr wrap="non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目 录</a:t>
            </a:r>
            <a:endParaRPr lang="zh-CN" altLang="en-US" sz="4800" b="1" dirty="0">
              <a:solidFill>
                <a:prstClr val="black"/>
              </a:solidFill>
              <a:latin typeface="微软雅黑" pitchFamily="34" charset="-122"/>
              <a:ea typeface="微软雅黑" pitchFamily="34" charset="-122"/>
            </a:endParaRPr>
          </a:p>
        </p:txBody>
      </p:sp>
      <p:sp>
        <p:nvSpPr>
          <p:cNvPr id="4" name="TextBox 5"/>
          <p:cNvSpPr txBox="1"/>
          <p:nvPr/>
        </p:nvSpPr>
        <p:spPr>
          <a:xfrm>
            <a:off x="743986" y="3023226"/>
            <a:ext cx="8031366"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第二章 中学思想政治学科课程概论</a:t>
            </a:r>
            <a:endParaRPr lang="zh-CN" altLang="en-US" sz="40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83982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74932" y="602463"/>
            <a:ext cx="6288901" cy="1708160"/>
          </a:xfrm>
          <a:prstGeom prst="rect">
            <a:avLst/>
          </a:prstGeom>
          <a:noFill/>
        </p:spPr>
        <p:txBody>
          <a:bodyPr wrap="none" rtlCol="0">
            <a:spAutoFit/>
          </a:bodyPr>
          <a:lstStyle/>
          <a:p>
            <a:pPr>
              <a:lnSpc>
                <a:spcPct val="150000"/>
              </a:lnSpc>
            </a:pPr>
            <a:r>
              <a:rPr lang="en-US" altLang="zh-CN" sz="4000" b="1" dirty="0" smtClean="0">
                <a:solidFill>
                  <a:prstClr val="black"/>
                </a:solidFill>
                <a:latin typeface="微软雅黑" pitchFamily="34" charset="-122"/>
                <a:ea typeface="微软雅黑" pitchFamily="34" charset="-122"/>
              </a:rPr>
              <a:t>2.</a:t>
            </a:r>
            <a:r>
              <a:rPr lang="zh-CN" altLang="en-US" sz="4000" b="1" dirty="0" smtClean="0">
                <a:solidFill>
                  <a:prstClr val="black"/>
                </a:solidFill>
                <a:latin typeface="微软雅黑" pitchFamily="34" charset="-122"/>
                <a:ea typeface="微软雅黑" pitchFamily="34" charset="-122"/>
              </a:rPr>
              <a:t>教学</a:t>
            </a:r>
            <a:r>
              <a:rPr lang="zh-CN" altLang="en-US" sz="4000" b="1" dirty="0">
                <a:solidFill>
                  <a:prstClr val="black"/>
                </a:solidFill>
                <a:latin typeface="微软雅黑" pitchFamily="34" charset="-122"/>
                <a:ea typeface="微软雅黑" pitchFamily="34" charset="-122"/>
              </a:rPr>
              <a:t>的多种理解：王策三</a:t>
            </a:r>
          </a:p>
          <a:p>
            <a:pPr>
              <a:lnSpc>
                <a:spcPct val="150000"/>
              </a:lnSpc>
            </a:pPr>
            <a:endParaRPr lang="zh-CN" altLang="en-US" sz="3000" b="1" dirty="0">
              <a:solidFill>
                <a:prstClr val="black"/>
              </a:solidFill>
              <a:latin typeface="微软雅黑" pitchFamily="34" charset="-122"/>
              <a:ea typeface="微软雅黑" pitchFamily="34" charset="-122"/>
            </a:endParaRPr>
          </a:p>
        </p:txBody>
      </p:sp>
      <p:sp>
        <p:nvSpPr>
          <p:cNvPr id="5" name="TextBox 4"/>
          <p:cNvSpPr txBox="1"/>
          <p:nvPr/>
        </p:nvSpPr>
        <p:spPr>
          <a:xfrm>
            <a:off x="862177" y="1867735"/>
            <a:ext cx="7591627" cy="2308324"/>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第一种：最广义的教学。教学 </a:t>
            </a:r>
            <a:r>
              <a:rPr lang="en-US" altLang="zh-CN" sz="3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3600" dirty="0">
                <a:latin typeface="微软雅黑" panose="020B0503020204020204" pitchFamily="34" charset="-122"/>
                <a:ea typeface="微软雅黑" panose="020B0503020204020204" pitchFamily="34" charset="-122"/>
              </a:rPr>
              <a:t>生活</a:t>
            </a:r>
          </a:p>
          <a:p>
            <a:r>
              <a:rPr lang="zh-CN" altLang="en-US" sz="3600" dirty="0">
                <a:latin typeface="微软雅黑" panose="020B0503020204020204" pitchFamily="34" charset="-122"/>
                <a:ea typeface="微软雅黑" panose="020B0503020204020204" pitchFamily="34" charset="-122"/>
              </a:rPr>
              <a:t>第二种：广义的教学。教学 </a:t>
            </a:r>
            <a:r>
              <a:rPr lang="en-US" altLang="zh-CN" sz="3600" dirty="0">
                <a:latin typeface="微软雅黑" panose="020B0503020204020204" pitchFamily="34" charset="-122"/>
                <a:ea typeface="微软雅黑" panose="020B0503020204020204" pitchFamily="34" charset="-122"/>
              </a:rPr>
              <a:t>= </a:t>
            </a:r>
            <a:r>
              <a:rPr lang="zh-CN" altLang="en-US" sz="3600" dirty="0">
                <a:latin typeface="微软雅黑" panose="020B0503020204020204" pitchFamily="34" charset="-122"/>
                <a:ea typeface="微软雅黑" panose="020B0503020204020204" pitchFamily="34" charset="-122"/>
              </a:rPr>
              <a:t>教育</a:t>
            </a:r>
          </a:p>
          <a:p>
            <a:r>
              <a:rPr lang="zh-CN" altLang="en-US" sz="3600" dirty="0">
                <a:latin typeface="微软雅黑" panose="020B0503020204020204" pitchFamily="34" charset="-122"/>
                <a:ea typeface="微软雅黑" panose="020B0503020204020204" pitchFamily="34" charset="-122"/>
              </a:rPr>
              <a:t>第三种：学校教学。教育的基本</a:t>
            </a:r>
            <a:r>
              <a:rPr lang="zh-CN" altLang="en-US" sz="3600" dirty="0" smtClean="0">
                <a:latin typeface="微软雅黑" panose="020B0503020204020204" pitchFamily="34" charset="-122"/>
                <a:ea typeface="微软雅黑" panose="020B0503020204020204" pitchFamily="34" charset="-122"/>
              </a:rPr>
              <a:t>途径</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491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98643" y="1241010"/>
            <a:ext cx="8013842" cy="2862322"/>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第四种：狭义教学。学会各种技能方法</a:t>
            </a:r>
          </a:p>
          <a:p>
            <a:r>
              <a:rPr lang="zh-CN" altLang="en-US" sz="3600" dirty="0">
                <a:latin typeface="微软雅黑" panose="020B0503020204020204" pitchFamily="34" charset="-122"/>
                <a:ea typeface="微软雅黑" panose="020B0503020204020204" pitchFamily="34" charset="-122"/>
              </a:rPr>
              <a:t>第五种：具体教学。具体时空中的</a:t>
            </a:r>
            <a:r>
              <a:rPr lang="zh-CN" altLang="en-US" sz="3600" dirty="0" smtClean="0">
                <a:latin typeface="微软雅黑" panose="020B0503020204020204" pitchFamily="34" charset="-122"/>
                <a:ea typeface="微软雅黑" panose="020B0503020204020204" pitchFamily="34" charset="-122"/>
              </a:rPr>
              <a:t>活动</a:t>
            </a:r>
            <a:endParaRPr lang="en-US" altLang="zh-CN" sz="3600" dirty="0">
              <a:latin typeface="微软雅黑" panose="020B0503020204020204" pitchFamily="34" charset="-122"/>
              <a:ea typeface="微软雅黑" panose="020B0503020204020204" pitchFamily="34" charset="-122"/>
            </a:endParaRPr>
          </a:p>
          <a:p>
            <a:endParaRPr lang="en-US" altLang="zh-CN" sz="3600" dirty="0" smtClean="0">
              <a:latin typeface="微软雅黑" panose="020B0503020204020204" pitchFamily="34" charset="-122"/>
              <a:ea typeface="微软雅黑" panose="020B0503020204020204" pitchFamily="34" charset="-122"/>
            </a:endParaRPr>
          </a:p>
          <a:p>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论主要研究</a:t>
            </a:r>
            <a:r>
              <a:rPr lang="zh-CN" altLang="en-US" sz="3600" b="1" dirty="0">
                <a:latin typeface="微软雅黑" panose="020B0503020204020204" pitchFamily="34" charset="-122"/>
                <a:ea typeface="微软雅黑" panose="020B0503020204020204" pitchFamily="34" charset="-122"/>
              </a:rPr>
              <a:t>第三种意义</a:t>
            </a:r>
            <a:r>
              <a:rPr lang="zh-CN" altLang="en-US" sz="3600" dirty="0">
                <a:latin typeface="微软雅黑" panose="020B0503020204020204" pitchFamily="34" charset="-122"/>
                <a:ea typeface="微软雅黑" panose="020B0503020204020204" pitchFamily="34" charset="-122"/>
              </a:rPr>
              <a:t>上的教学概念</a:t>
            </a:r>
          </a:p>
        </p:txBody>
      </p:sp>
    </p:spTree>
    <p:extLst>
      <p:ext uri="{BB962C8B-B14F-4D97-AF65-F5344CB8AC3E}">
        <p14:creationId xmlns:p14="http://schemas.microsoft.com/office/powerpoint/2010/main" val="175977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3828" y="633764"/>
            <a:ext cx="7185621" cy="1400383"/>
          </a:xfrm>
          <a:prstGeom prst="rect">
            <a:avLst/>
          </a:prstGeom>
          <a:noFill/>
        </p:spPr>
        <p:txBody>
          <a:bodyPr wrap="none" rtlCol="0">
            <a:spAutoFit/>
          </a:bodyPr>
          <a:lstStyle/>
          <a:p>
            <a:r>
              <a:rPr lang="en-US" altLang="zh-CN" sz="4000" b="1" dirty="0" smtClean="0">
                <a:solidFill>
                  <a:prstClr val="black"/>
                </a:solidFill>
                <a:latin typeface="微软雅黑" pitchFamily="34" charset="-122"/>
                <a:ea typeface="微软雅黑" pitchFamily="34" charset="-122"/>
              </a:rPr>
              <a:t>2.</a:t>
            </a:r>
            <a:r>
              <a:rPr lang="zh-CN" altLang="en-US" sz="4000" b="1" dirty="0" smtClean="0">
                <a:solidFill>
                  <a:prstClr val="black"/>
                </a:solidFill>
                <a:latin typeface="微软雅黑" pitchFamily="34" charset="-122"/>
                <a:ea typeface="微软雅黑" pitchFamily="34" charset="-122"/>
              </a:rPr>
              <a:t>教学</a:t>
            </a:r>
            <a:r>
              <a:rPr lang="zh-CN" altLang="en-US" sz="4000" b="1" dirty="0">
                <a:solidFill>
                  <a:prstClr val="black"/>
                </a:solidFill>
                <a:latin typeface="微软雅黑" pitchFamily="34" charset="-122"/>
                <a:ea typeface="微软雅黑" pitchFamily="34" charset="-122"/>
              </a:rPr>
              <a:t>的多种理解</a:t>
            </a:r>
            <a:r>
              <a:rPr lang="zh-CN" altLang="en-US" sz="4000" b="1" dirty="0" smtClean="0">
                <a:solidFill>
                  <a:prstClr val="black"/>
                </a:solidFill>
                <a:latin typeface="微软雅黑" pitchFamily="34" charset="-122"/>
                <a:ea typeface="微软雅黑" pitchFamily="34" charset="-122"/>
              </a:rPr>
              <a:t>：</a:t>
            </a:r>
            <a:r>
              <a:rPr lang="en-US" altLang="zh-CN" sz="4000" b="1" dirty="0" smtClean="0"/>
              <a:t>B.O</a:t>
            </a:r>
            <a:r>
              <a:rPr lang="en-US" altLang="zh-CN" sz="4000" b="1" dirty="0"/>
              <a:t>.</a:t>
            </a:r>
            <a:r>
              <a:rPr lang="zh-CN" altLang="en-US" sz="4000" b="1" dirty="0"/>
              <a:t>史密斯</a:t>
            </a:r>
            <a:endParaRPr lang="en-US" altLang="zh-CN" sz="4000" b="1" dirty="0"/>
          </a:p>
          <a:p>
            <a:pPr>
              <a:lnSpc>
                <a:spcPct val="150000"/>
              </a:lnSpc>
            </a:pPr>
            <a:endParaRPr lang="zh-CN" altLang="en-US" sz="3000" b="1" dirty="0">
              <a:solidFill>
                <a:prstClr val="black"/>
              </a:solidFill>
              <a:latin typeface="微软雅黑" pitchFamily="34" charset="-122"/>
              <a:ea typeface="微软雅黑" pitchFamily="34" charset="-122"/>
            </a:endParaRPr>
          </a:p>
        </p:txBody>
      </p:sp>
      <p:sp>
        <p:nvSpPr>
          <p:cNvPr id="5" name="TextBox 4"/>
          <p:cNvSpPr txBox="1"/>
          <p:nvPr/>
        </p:nvSpPr>
        <p:spPr>
          <a:xfrm>
            <a:off x="760289" y="1744922"/>
            <a:ext cx="7926378" cy="2862322"/>
          </a:xfrm>
          <a:prstGeom prst="rect">
            <a:avLst/>
          </a:prstGeom>
          <a:noFill/>
        </p:spPr>
        <p:txBody>
          <a:bodyPr wrap="square" rtlCol="0">
            <a:spAutoFit/>
          </a:bodyPr>
          <a:lstStyle/>
          <a:p>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就是传授知识或技能</a:t>
            </a:r>
            <a:endParaRPr lang="en-US" altLang="zh-CN" sz="3600" dirty="0">
              <a:latin typeface="微软雅黑" panose="020B0503020204020204" pitchFamily="34" charset="-122"/>
              <a:ea typeface="微软雅黑" panose="020B0503020204020204" pitchFamily="34" charset="-122"/>
            </a:endParaRPr>
          </a:p>
          <a:p>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即掌握（某些内容）</a:t>
            </a:r>
            <a:endParaRPr lang="en-US" altLang="zh-CN" sz="3600" dirty="0">
              <a:latin typeface="微软雅黑" panose="020B0503020204020204" pitchFamily="34" charset="-122"/>
              <a:ea typeface="微软雅黑" panose="020B0503020204020204" pitchFamily="34" charset="-122"/>
            </a:endParaRPr>
          </a:p>
          <a:p>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即诱导学习的有意行为</a:t>
            </a:r>
            <a:endParaRPr lang="en-US" altLang="zh-CN" sz="3600" dirty="0">
              <a:latin typeface="微软雅黑" panose="020B0503020204020204" pitchFamily="34" charset="-122"/>
              <a:ea typeface="微软雅黑" panose="020B0503020204020204" pitchFamily="34" charset="-122"/>
            </a:endParaRPr>
          </a:p>
          <a:p>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是一种符合规定的行为</a:t>
            </a:r>
            <a:endParaRPr lang="en-US" altLang="zh-CN" sz="3600" dirty="0">
              <a:latin typeface="微软雅黑" panose="020B0503020204020204" pitchFamily="34" charset="-122"/>
              <a:ea typeface="微软雅黑" panose="020B0503020204020204" pitchFamily="34" charset="-122"/>
            </a:endParaRPr>
          </a:p>
          <a:p>
            <a:r>
              <a:rPr lang="zh-CN" altLang="en-US" sz="3600" dirty="0" smtClean="0">
                <a:latin typeface="微软雅黑" panose="020B0503020204020204" pitchFamily="34" charset="-122"/>
                <a:ea typeface="微软雅黑" panose="020B0503020204020204" pitchFamily="34" charset="-122"/>
              </a:rPr>
              <a:t>科学</a:t>
            </a:r>
            <a:r>
              <a:rPr lang="zh-CN" altLang="en-US" sz="3600" dirty="0">
                <a:latin typeface="微软雅黑" panose="020B0503020204020204" pitchFamily="34" charset="-122"/>
                <a:ea typeface="微软雅黑" panose="020B0503020204020204" pitchFamily="34" charset="-122"/>
              </a:rPr>
              <a:t>定义：一系列行为和条件的集合</a:t>
            </a:r>
          </a:p>
        </p:txBody>
      </p:sp>
    </p:spTree>
    <p:extLst>
      <p:ext uri="{BB962C8B-B14F-4D97-AF65-F5344CB8AC3E}">
        <p14:creationId xmlns:p14="http://schemas.microsoft.com/office/powerpoint/2010/main" val="292284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67667" y="644038"/>
            <a:ext cx="7927234" cy="3804118"/>
          </a:xfrm>
          <a:prstGeom prst="rect">
            <a:avLst/>
          </a:prstGeom>
          <a:noFill/>
        </p:spPr>
        <p:txBody>
          <a:bodyPr wrap="square" rtlCol="0">
            <a:spAutoFit/>
          </a:bodyPr>
          <a:lstStyle/>
          <a:p>
            <a:pPr>
              <a:lnSpc>
                <a:spcPct val="90000"/>
              </a:lnSpc>
            </a:pPr>
            <a:r>
              <a:rPr lang="en-US" altLang="zh-CN" sz="4000" b="1" dirty="0" smtClean="0">
                <a:latin typeface="微软雅黑" panose="020B0503020204020204" pitchFamily="34" charset="-122"/>
                <a:ea typeface="微软雅黑" panose="020B0503020204020204" pitchFamily="34" charset="-122"/>
              </a:rPr>
              <a:t>3.</a:t>
            </a:r>
            <a:r>
              <a:rPr lang="zh-CN" altLang="en-US" sz="4000" b="1" dirty="0" smtClean="0">
                <a:latin typeface="微软雅黑" panose="020B0503020204020204" pitchFamily="34" charset="-122"/>
                <a:ea typeface="微软雅黑" panose="020B0503020204020204" pitchFamily="34" charset="-122"/>
              </a:rPr>
              <a:t>教学</a:t>
            </a:r>
            <a:r>
              <a:rPr lang="zh-CN" altLang="en-US" sz="4000" b="1" dirty="0">
                <a:latin typeface="微软雅黑" panose="020B0503020204020204" pitchFamily="34" charset="-122"/>
                <a:ea typeface="微软雅黑" panose="020B0503020204020204" pitchFamily="34" charset="-122"/>
              </a:rPr>
              <a:t>的定义</a:t>
            </a:r>
          </a:p>
          <a:p>
            <a:pPr>
              <a:lnSpc>
                <a:spcPct val="90000"/>
              </a:lnSpc>
            </a:pPr>
            <a:endParaRPr lang="en-US" altLang="zh-CN" sz="4000" b="1" dirty="0"/>
          </a:p>
          <a:p>
            <a:pPr>
              <a:lnSpc>
                <a:spcPct val="90000"/>
              </a:lnSpc>
            </a:pPr>
            <a:endParaRPr lang="en-US" altLang="zh-CN" sz="4000" dirty="0" smtClean="0">
              <a:latin typeface="楷体" panose="02010609060101010101" pitchFamily="49" charset="-122"/>
            </a:endParaRPr>
          </a:p>
          <a:p>
            <a:pPr>
              <a:lnSpc>
                <a:spcPct val="90000"/>
              </a:lnSpc>
            </a:pP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即教师教学生认识客观世界并促进学生身心发展的教育活动。</a:t>
            </a:r>
          </a:p>
          <a:p>
            <a:pPr>
              <a:lnSpc>
                <a:spcPct val="90000"/>
              </a:lnSpc>
            </a:pPr>
            <a:endParaRPr lang="en-US" altLang="zh-CN" sz="3600" b="1" dirty="0">
              <a:latin typeface="微软雅黑" panose="020B0503020204020204" pitchFamily="34" charset="-122"/>
              <a:ea typeface="微软雅黑" panose="020B0503020204020204" pitchFamily="34" charset="-122"/>
            </a:endParaRPr>
          </a:p>
          <a:p>
            <a:pPr>
              <a:lnSpc>
                <a:spcPct val="90000"/>
              </a:lnSpc>
            </a:pPr>
            <a:endParaRPr lang="zh-CN" altLang="en-US" sz="4000" dirty="0">
              <a:latin typeface="楷体" panose="02010609060101010101" pitchFamily="49" charset="-122"/>
            </a:endParaRPr>
          </a:p>
        </p:txBody>
      </p:sp>
    </p:spTree>
    <p:extLst>
      <p:ext uri="{BB962C8B-B14F-4D97-AF65-F5344CB8AC3E}">
        <p14:creationId xmlns:p14="http://schemas.microsoft.com/office/powerpoint/2010/main" val="409548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876" y="500199"/>
            <a:ext cx="7405079" cy="4247317"/>
          </a:xfrm>
          <a:prstGeom prst="rect">
            <a:avLst/>
          </a:prstGeom>
          <a:noFill/>
        </p:spPr>
        <p:txBody>
          <a:bodyPr wrap="square" rtlCol="0">
            <a:spAutoFit/>
          </a:bodyPr>
          <a:lstStyle/>
          <a:p>
            <a:pPr>
              <a:lnSpc>
                <a:spcPct val="90000"/>
              </a:lnSpc>
            </a:pPr>
            <a:endParaRPr lang="en-US" altLang="zh-CN" sz="1200" b="1" dirty="0">
              <a:solidFill>
                <a:prstClr val="black"/>
              </a:solidFill>
            </a:endParaRPr>
          </a:p>
          <a:p>
            <a:pPr>
              <a:lnSpc>
                <a:spcPct val="90000"/>
              </a:lnSpc>
            </a:pPr>
            <a:r>
              <a:rPr lang="zh-CN" altLang="en-US" sz="3600" b="1" dirty="0">
                <a:solidFill>
                  <a:prstClr val="black"/>
                </a:solidFill>
                <a:latin typeface="微软雅黑" panose="020B0503020204020204" pitchFamily="34" charset="-122"/>
                <a:ea typeface="微软雅黑" panose="020B0503020204020204" pitchFamily="34" charset="-122"/>
              </a:rPr>
              <a:t>（</a:t>
            </a:r>
            <a:r>
              <a:rPr lang="en-US" altLang="zh-CN" sz="3600" b="1" dirty="0">
                <a:solidFill>
                  <a:prstClr val="black"/>
                </a:solidFill>
                <a:latin typeface="微软雅黑" panose="020B0503020204020204" pitchFamily="34" charset="-122"/>
                <a:ea typeface="微软雅黑" panose="020B0503020204020204" pitchFamily="34" charset="-122"/>
              </a:rPr>
              <a:t>1</a:t>
            </a:r>
            <a:r>
              <a:rPr lang="zh-CN" altLang="en-US" sz="3600" b="1" dirty="0">
                <a:solidFill>
                  <a:prstClr val="black"/>
                </a:solidFill>
                <a:latin typeface="微软雅黑" panose="020B0503020204020204" pitchFamily="34" charset="-122"/>
                <a:ea typeface="微软雅黑" panose="020B0503020204020204" pitchFamily="34" charset="-122"/>
              </a:rPr>
              <a:t>）教学是教师教学生认识世界的活动；</a:t>
            </a: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a:p>
            <a:pPr>
              <a:lnSpc>
                <a:spcPct val="90000"/>
              </a:lnSpc>
            </a:pPr>
            <a:r>
              <a:rPr lang="zh-CN" altLang="en-US" sz="3600" b="1" dirty="0">
                <a:solidFill>
                  <a:prstClr val="black"/>
                </a:solidFill>
                <a:latin typeface="微软雅黑" panose="020B0503020204020204" pitchFamily="34" charset="-122"/>
                <a:ea typeface="微软雅黑" panose="020B0503020204020204" pitchFamily="34" charset="-122"/>
              </a:rPr>
              <a:t>（</a:t>
            </a:r>
            <a:r>
              <a:rPr lang="en-US" altLang="zh-CN" sz="3600" b="1" dirty="0">
                <a:solidFill>
                  <a:prstClr val="black"/>
                </a:solidFill>
                <a:latin typeface="微软雅黑" panose="020B0503020204020204" pitchFamily="34" charset="-122"/>
                <a:ea typeface="微软雅黑" panose="020B0503020204020204" pitchFamily="34" charset="-122"/>
              </a:rPr>
              <a:t>2</a:t>
            </a:r>
            <a:r>
              <a:rPr lang="zh-CN" altLang="en-US" sz="3600" b="1" dirty="0">
                <a:solidFill>
                  <a:prstClr val="black"/>
                </a:solidFill>
                <a:latin typeface="微软雅黑" panose="020B0503020204020204" pitchFamily="34" charset="-122"/>
                <a:ea typeface="微软雅黑" panose="020B0503020204020204" pitchFamily="34" charset="-122"/>
              </a:rPr>
              <a:t>）教学是促进学生身心发展的活动；</a:t>
            </a: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a:p>
            <a:pPr>
              <a:lnSpc>
                <a:spcPct val="90000"/>
              </a:lnSpc>
            </a:pPr>
            <a:r>
              <a:rPr lang="zh-CN" altLang="en-US" sz="3600" b="1" dirty="0">
                <a:solidFill>
                  <a:prstClr val="black"/>
                </a:solidFill>
                <a:latin typeface="微软雅黑" panose="020B0503020204020204" pitchFamily="34" charset="-122"/>
                <a:ea typeface="微软雅黑" panose="020B0503020204020204" pitchFamily="34" charset="-122"/>
              </a:rPr>
              <a:t>（</a:t>
            </a:r>
            <a:r>
              <a:rPr lang="en-US" altLang="zh-CN" sz="3600" b="1" dirty="0">
                <a:solidFill>
                  <a:prstClr val="black"/>
                </a:solidFill>
                <a:latin typeface="微软雅黑" panose="020B0503020204020204" pitchFamily="34" charset="-122"/>
                <a:ea typeface="微软雅黑" panose="020B0503020204020204" pitchFamily="34" charset="-122"/>
              </a:rPr>
              <a:t>3</a:t>
            </a:r>
            <a:r>
              <a:rPr lang="zh-CN" altLang="en-US" sz="3600" b="1" dirty="0">
                <a:solidFill>
                  <a:prstClr val="black"/>
                </a:solidFill>
                <a:latin typeface="微软雅黑" panose="020B0503020204020204" pitchFamily="34" charset="-122"/>
                <a:ea typeface="微软雅黑" panose="020B0503020204020204" pitchFamily="34" charset="-122"/>
              </a:rPr>
              <a:t>）教学是学校教育的中心工作和基本形式。</a:t>
            </a:r>
          </a:p>
        </p:txBody>
      </p:sp>
    </p:spTree>
    <p:extLst>
      <p:ext uri="{BB962C8B-B14F-4D97-AF65-F5344CB8AC3E}">
        <p14:creationId xmlns:p14="http://schemas.microsoft.com/office/powerpoint/2010/main" val="328177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877" y="787876"/>
            <a:ext cx="7590014" cy="3705630"/>
          </a:xfrm>
          <a:prstGeom prst="rect">
            <a:avLst/>
          </a:prstGeom>
          <a:noFill/>
        </p:spPr>
        <p:txBody>
          <a:bodyPr wrap="square" rtlCol="0">
            <a:spAutoFit/>
          </a:bodyPr>
          <a:lstStyle/>
          <a:p>
            <a:pPr>
              <a:lnSpc>
                <a:spcPct val="90000"/>
              </a:lnSpc>
            </a:pPr>
            <a:endParaRPr lang="en-US" altLang="zh-CN" sz="1200" b="1" dirty="0">
              <a:solidFill>
                <a:prstClr val="black"/>
              </a:solidFill>
            </a:endParaRPr>
          </a:p>
          <a:p>
            <a:pPr>
              <a:spcBef>
                <a:spcPct val="0"/>
              </a:spcBef>
              <a:buFont typeface="Arial" panose="020B0604020202020204" pitchFamily="34" charset="0"/>
              <a:buNone/>
            </a:pPr>
            <a:r>
              <a:rPr lang="zh-CN" altLang="en-US" sz="3200" b="1" dirty="0">
                <a:latin typeface="微软雅黑" panose="020B0503020204020204" pitchFamily="34" charset="-122"/>
                <a:ea typeface="微软雅黑" panose="020B0503020204020204" pitchFamily="34" charset="-122"/>
              </a:rPr>
              <a:t>关于教学的定义，国内较有影响的观点有</a:t>
            </a:r>
            <a:r>
              <a:rPr lang="zh-CN" altLang="en-US" sz="3200" b="1" dirty="0" smtClean="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200"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en-US" altLang="zh-CN" sz="3200" dirty="0" smtClean="0">
                <a:latin typeface="微软雅黑" panose="020B0503020204020204" pitchFamily="34" charset="-122"/>
                <a:ea typeface="微软雅黑" panose="020B0503020204020204" pitchFamily="34" charset="-122"/>
              </a:rPr>
              <a:t>1</a:t>
            </a:r>
            <a:r>
              <a:rPr lang="en-US" altLang="zh-CN" sz="3200" dirty="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王策三</a:t>
            </a:r>
            <a:r>
              <a:rPr lang="zh-CN" altLang="en-US" sz="3200" dirty="0">
                <a:latin typeface="微软雅黑" panose="020B0503020204020204" pitchFamily="34" charset="-122"/>
                <a:ea typeface="微软雅黑" panose="020B0503020204020204" pitchFamily="34" charset="-122"/>
              </a:rPr>
              <a:t>在</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教学论稿</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中认为，教学乃是教师教、学生学的统一活动；在这个活动中，学生掌握一定的知识和技能，同时，身心获得一定的发展，形成一定的思想品德。</a:t>
            </a:r>
          </a:p>
        </p:txBody>
      </p:sp>
    </p:spTree>
    <p:extLst>
      <p:ext uri="{BB962C8B-B14F-4D97-AF65-F5344CB8AC3E}">
        <p14:creationId xmlns:p14="http://schemas.microsoft.com/office/powerpoint/2010/main" val="13870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877" y="787876"/>
            <a:ext cx="7590014" cy="3213187"/>
          </a:xfrm>
          <a:prstGeom prst="rect">
            <a:avLst/>
          </a:prstGeom>
          <a:noFill/>
        </p:spPr>
        <p:txBody>
          <a:bodyPr wrap="square" rtlCol="0">
            <a:spAutoFit/>
          </a:bodyPr>
          <a:lstStyle/>
          <a:p>
            <a:pPr>
              <a:lnSpc>
                <a:spcPct val="90000"/>
              </a:lnSpc>
            </a:pPr>
            <a:endParaRPr lang="en-US" altLang="zh-CN" sz="1200" b="1" dirty="0">
              <a:solidFill>
                <a:prstClr val="black"/>
              </a:solidFill>
            </a:endParaRPr>
          </a:p>
          <a:p>
            <a:pPr>
              <a:spcBef>
                <a:spcPct val="0"/>
              </a:spcBef>
              <a:buFont typeface="Arial" panose="020B0604020202020204" pitchFamily="34" charset="0"/>
              <a:buNone/>
            </a:pPr>
            <a:r>
              <a:rPr lang="zh-CN" altLang="en-US" sz="3200" b="1" dirty="0">
                <a:solidFill>
                  <a:prstClr val="black"/>
                </a:solidFill>
                <a:latin typeface="微软雅黑" panose="020B0503020204020204" pitchFamily="34" charset="-122"/>
                <a:ea typeface="微软雅黑" panose="020B0503020204020204" pitchFamily="34" charset="-122"/>
              </a:rPr>
              <a:t>关于教学的定义，国内较有影响的观点有</a:t>
            </a:r>
            <a:r>
              <a:rPr lang="zh-CN" altLang="en-US" sz="3200" b="1" dirty="0" smtClean="0">
                <a:solidFill>
                  <a:prstClr val="black"/>
                </a:solidFill>
                <a:latin typeface="微软雅黑" panose="020B0503020204020204" pitchFamily="34" charset="-122"/>
                <a:ea typeface="微软雅黑" panose="020B0503020204020204" pitchFamily="34" charset="-122"/>
              </a:rPr>
              <a:t>：</a:t>
            </a:r>
            <a:endParaRPr lang="zh-CN" altLang="en-US" sz="3200" b="1" dirty="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2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en-US" altLang="zh-CN" sz="3200" dirty="0" smtClean="0">
                <a:latin typeface="微软雅黑" panose="020B0503020204020204" pitchFamily="34" charset="-122"/>
                <a:ea typeface="微软雅黑" panose="020B0503020204020204" pitchFamily="34" charset="-122"/>
              </a:rPr>
              <a:t>2</a:t>
            </a:r>
            <a:r>
              <a:rPr lang="en-US" altLang="zh-CN" sz="3200" dirty="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李秉德</a:t>
            </a:r>
            <a:r>
              <a:rPr lang="zh-CN" altLang="en-US" sz="3200" dirty="0">
                <a:latin typeface="微软雅黑" panose="020B0503020204020204" pitchFamily="34" charset="-122"/>
                <a:ea typeface="微软雅黑" panose="020B0503020204020204" pitchFamily="34" charset="-122"/>
              </a:rPr>
              <a:t>在</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教学论</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中提出，对于我们一般教育工作者来说，教学就是指教的人指导学的人进行学习的活动。进一步说，指的是教和学相结合或相统一的活动。</a:t>
            </a:r>
          </a:p>
        </p:txBody>
      </p:sp>
    </p:spTree>
    <p:extLst>
      <p:ext uri="{BB962C8B-B14F-4D97-AF65-F5344CB8AC3E}">
        <p14:creationId xmlns:p14="http://schemas.microsoft.com/office/powerpoint/2010/main" val="199781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877" y="787876"/>
            <a:ext cx="7590014" cy="2720745"/>
          </a:xfrm>
          <a:prstGeom prst="rect">
            <a:avLst/>
          </a:prstGeom>
          <a:noFill/>
        </p:spPr>
        <p:txBody>
          <a:bodyPr wrap="square" rtlCol="0">
            <a:spAutoFit/>
          </a:bodyPr>
          <a:lstStyle/>
          <a:p>
            <a:pPr>
              <a:lnSpc>
                <a:spcPct val="90000"/>
              </a:lnSpc>
            </a:pPr>
            <a:endParaRPr lang="en-US" altLang="zh-CN" sz="1200" b="1" dirty="0">
              <a:solidFill>
                <a:prstClr val="black"/>
              </a:solidFill>
            </a:endParaRPr>
          </a:p>
          <a:p>
            <a:pPr>
              <a:spcBef>
                <a:spcPct val="0"/>
              </a:spcBef>
              <a:buFont typeface="Arial" panose="020B0604020202020204" pitchFamily="34" charset="0"/>
              <a:buNone/>
            </a:pPr>
            <a:r>
              <a:rPr lang="zh-CN" altLang="en-US" sz="3200" b="1" dirty="0">
                <a:solidFill>
                  <a:prstClr val="black"/>
                </a:solidFill>
                <a:latin typeface="微软雅黑" panose="020B0503020204020204" pitchFamily="34" charset="-122"/>
                <a:ea typeface="微软雅黑" panose="020B0503020204020204" pitchFamily="34" charset="-122"/>
              </a:rPr>
              <a:t>关于教学的定义，国内较有影响的观点有</a:t>
            </a:r>
            <a:r>
              <a:rPr lang="zh-CN" altLang="en-US" sz="3200" b="1" dirty="0" smtClean="0">
                <a:solidFill>
                  <a:prstClr val="black"/>
                </a:solidFill>
                <a:latin typeface="微软雅黑" panose="020B0503020204020204" pitchFamily="34" charset="-122"/>
                <a:ea typeface="微软雅黑" panose="020B0503020204020204" pitchFamily="34" charset="-122"/>
              </a:rPr>
              <a:t>：</a:t>
            </a:r>
            <a:endParaRPr lang="zh-CN" altLang="en-US" sz="3200" b="1" dirty="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2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en-US" altLang="zh-CN" sz="3200" dirty="0" smtClean="0">
                <a:latin typeface="微软雅黑" panose="020B0503020204020204" pitchFamily="34" charset="-122"/>
                <a:ea typeface="微软雅黑" panose="020B0503020204020204" pitchFamily="34" charset="-122"/>
              </a:rPr>
              <a:t>3.</a:t>
            </a:r>
            <a:r>
              <a:rPr lang="zh-CN" altLang="en-US" sz="3200" dirty="0" smtClean="0">
                <a:latin typeface="微软雅黑" panose="020B0503020204020204" pitchFamily="34" charset="-122"/>
                <a:ea typeface="微软雅黑" panose="020B0503020204020204" pitchFamily="34" charset="-122"/>
              </a:rPr>
              <a:t>顾明</a:t>
            </a:r>
            <a:r>
              <a:rPr lang="zh-CN" altLang="en-US" sz="3200" dirty="0">
                <a:latin typeface="微软雅黑" panose="020B0503020204020204" pitchFamily="34" charset="-122"/>
                <a:ea typeface="微软雅黑" panose="020B0503020204020204" pitchFamily="34" charset="-122"/>
              </a:rPr>
              <a:t>远在</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教育大辞典</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中认为，教学是以课程内容为中介的师生双方教和学的共同活动</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558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877" y="798150"/>
            <a:ext cx="7590014" cy="2720745"/>
          </a:xfrm>
          <a:prstGeom prst="rect">
            <a:avLst/>
          </a:prstGeom>
          <a:noFill/>
        </p:spPr>
        <p:txBody>
          <a:bodyPr wrap="square" rtlCol="0">
            <a:spAutoFit/>
          </a:bodyPr>
          <a:lstStyle/>
          <a:p>
            <a:pPr>
              <a:lnSpc>
                <a:spcPct val="90000"/>
              </a:lnSpc>
            </a:pPr>
            <a:endParaRPr lang="en-US" altLang="zh-CN" sz="1200" b="1" dirty="0">
              <a:solidFill>
                <a:prstClr val="black"/>
              </a:solidFill>
            </a:endParaRPr>
          </a:p>
          <a:p>
            <a:pPr>
              <a:spcBef>
                <a:spcPct val="0"/>
              </a:spcBef>
              <a:buFont typeface="Arial" panose="020B0604020202020204" pitchFamily="34" charset="0"/>
              <a:buNone/>
            </a:pPr>
            <a:r>
              <a:rPr lang="zh-CN" altLang="en-US" sz="3200" b="1" dirty="0">
                <a:solidFill>
                  <a:prstClr val="black"/>
                </a:solidFill>
                <a:latin typeface="微软雅黑" panose="020B0503020204020204" pitchFamily="34" charset="-122"/>
                <a:ea typeface="微软雅黑" panose="020B0503020204020204" pitchFamily="34" charset="-122"/>
              </a:rPr>
              <a:t>关于教学的定义，国内较有影响的观点有</a:t>
            </a:r>
            <a:r>
              <a:rPr lang="zh-CN" altLang="en-US" sz="3200" b="1" dirty="0" smtClean="0">
                <a:solidFill>
                  <a:prstClr val="black"/>
                </a:solidFill>
                <a:latin typeface="微软雅黑" panose="020B0503020204020204" pitchFamily="34" charset="-122"/>
                <a:ea typeface="微软雅黑" panose="020B0503020204020204" pitchFamily="34" charset="-122"/>
              </a:rPr>
              <a:t>：</a:t>
            </a:r>
            <a:endParaRPr lang="zh-CN" altLang="en-US" sz="3200" b="1" dirty="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2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en-US" altLang="zh-CN" sz="3200" dirty="0" smtClean="0">
                <a:solidFill>
                  <a:prstClr val="black"/>
                </a:solidFill>
                <a:latin typeface="微软雅黑" panose="020B0503020204020204" pitchFamily="34" charset="-122"/>
                <a:ea typeface="微软雅黑" panose="020B0503020204020204" pitchFamily="34" charset="-122"/>
              </a:rPr>
              <a:t>4.</a:t>
            </a:r>
            <a:r>
              <a:rPr lang="zh-CN" altLang="en-US" sz="3200" dirty="0" smtClean="0">
                <a:solidFill>
                  <a:prstClr val="black"/>
                </a:solidFill>
                <a:latin typeface="微软雅黑" panose="020B0503020204020204" pitchFamily="34" charset="-122"/>
                <a:ea typeface="微软雅黑" panose="020B0503020204020204" pitchFamily="34" charset="-122"/>
              </a:rPr>
              <a:t>黄甫全</a:t>
            </a:r>
            <a:r>
              <a:rPr lang="zh-CN" altLang="en-US" sz="3200" dirty="0">
                <a:solidFill>
                  <a:prstClr val="black"/>
                </a:solidFill>
                <a:latin typeface="微软雅黑" panose="020B0503020204020204" pitchFamily="34" charset="-122"/>
                <a:ea typeface="微软雅黑" panose="020B0503020204020204" pitchFamily="34" charset="-122"/>
              </a:rPr>
              <a:t>、王本陆在</a:t>
            </a:r>
            <a:r>
              <a:rPr lang="en-US" altLang="zh-CN" sz="3200" dirty="0">
                <a:solidFill>
                  <a:prstClr val="black"/>
                </a:solidFill>
                <a:latin typeface="微软雅黑" panose="020B0503020204020204" pitchFamily="34" charset="-122"/>
                <a:ea typeface="微软雅黑" panose="020B0503020204020204" pitchFamily="34" charset="-122"/>
              </a:rPr>
              <a:t>《</a:t>
            </a:r>
            <a:r>
              <a:rPr lang="zh-CN" altLang="en-US" sz="3200" dirty="0">
                <a:solidFill>
                  <a:prstClr val="black"/>
                </a:solidFill>
                <a:latin typeface="微软雅黑" panose="020B0503020204020204" pitchFamily="34" charset="-122"/>
                <a:ea typeface="微软雅黑" panose="020B0503020204020204" pitchFamily="34" charset="-122"/>
              </a:rPr>
              <a:t>现代教学论学程</a:t>
            </a:r>
            <a:r>
              <a:rPr lang="en-US" altLang="zh-CN" sz="3200" dirty="0">
                <a:solidFill>
                  <a:prstClr val="black"/>
                </a:solidFill>
                <a:latin typeface="微软雅黑" panose="020B0503020204020204" pitchFamily="34" charset="-122"/>
                <a:ea typeface="微软雅黑" panose="020B0503020204020204" pitchFamily="34" charset="-122"/>
              </a:rPr>
              <a:t>》</a:t>
            </a:r>
            <a:r>
              <a:rPr lang="zh-CN" altLang="en-US" sz="3200" dirty="0">
                <a:solidFill>
                  <a:prstClr val="black"/>
                </a:solidFill>
                <a:latin typeface="微软雅黑" panose="020B0503020204020204" pitchFamily="34" charset="-122"/>
                <a:ea typeface="微软雅黑" panose="020B0503020204020204" pitchFamily="34" charset="-122"/>
              </a:rPr>
              <a:t>是从广义和狭义两个角度，分别对教学作了如下界定</a:t>
            </a:r>
            <a:r>
              <a:rPr lang="zh-CN" altLang="en-US" sz="3200" dirty="0" smtClean="0">
                <a:solidFill>
                  <a:prstClr val="black"/>
                </a:solidFill>
                <a:latin typeface="微软雅黑" panose="020B0503020204020204" pitchFamily="34" charset="-122"/>
                <a:ea typeface="微软雅黑" panose="020B0503020204020204" pitchFamily="34" charset="-122"/>
              </a:rPr>
              <a:t>：</a:t>
            </a:r>
            <a:endParaRPr lang="en-US" altLang="zh-CN" sz="32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452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0684" y="479651"/>
            <a:ext cx="7590014" cy="3705630"/>
          </a:xfrm>
          <a:prstGeom prst="rect">
            <a:avLst/>
          </a:prstGeom>
          <a:noFill/>
        </p:spPr>
        <p:txBody>
          <a:bodyPr wrap="square" rtlCol="0">
            <a:spAutoFit/>
          </a:bodyPr>
          <a:lstStyle/>
          <a:p>
            <a:pPr>
              <a:lnSpc>
                <a:spcPct val="90000"/>
              </a:lnSpc>
            </a:pPr>
            <a:endParaRPr lang="en-US" altLang="zh-CN" sz="1200" b="1" dirty="0">
              <a:solidFill>
                <a:prstClr val="black"/>
              </a:solidFill>
            </a:endParaRPr>
          </a:p>
          <a:p>
            <a:pPr>
              <a:spcBef>
                <a:spcPct val="0"/>
              </a:spcBef>
              <a:buFont typeface="Arial" panose="020B0604020202020204" pitchFamily="34" charset="0"/>
              <a:buNone/>
            </a:pPr>
            <a:r>
              <a:rPr lang="zh-CN" altLang="en-US" sz="3200" b="1" dirty="0">
                <a:solidFill>
                  <a:prstClr val="black"/>
                </a:solidFill>
                <a:latin typeface="微软雅黑" panose="020B0503020204020204" pitchFamily="34" charset="-122"/>
                <a:ea typeface="微软雅黑" panose="020B0503020204020204" pitchFamily="34" charset="-122"/>
              </a:rPr>
              <a:t>关于教学的定义，国内较有影响的观点有</a:t>
            </a:r>
            <a:r>
              <a:rPr lang="zh-CN" altLang="en-US" sz="3200" b="1" dirty="0" smtClean="0">
                <a:solidFill>
                  <a:prstClr val="black"/>
                </a:solidFill>
                <a:latin typeface="微软雅黑" panose="020B0503020204020204" pitchFamily="34" charset="-122"/>
                <a:ea typeface="微软雅黑" panose="020B0503020204020204" pitchFamily="34" charset="-122"/>
              </a:rPr>
              <a:t>：</a:t>
            </a:r>
            <a:endParaRPr lang="zh-CN" altLang="en-US" sz="3200" b="1" dirty="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2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zh-CN" altLang="en-US" sz="3200" dirty="0" smtClean="0">
                <a:solidFill>
                  <a:prstClr val="black"/>
                </a:solidFill>
                <a:latin typeface="微软雅黑" panose="020B0503020204020204" pitchFamily="34" charset="-122"/>
                <a:ea typeface="微软雅黑" panose="020B0503020204020204" pitchFamily="34" charset="-122"/>
              </a:rPr>
              <a:t>在</a:t>
            </a:r>
            <a:r>
              <a:rPr lang="zh-CN" altLang="en-US" sz="3200" dirty="0">
                <a:solidFill>
                  <a:prstClr val="black"/>
                </a:solidFill>
                <a:latin typeface="微软雅黑" panose="020B0503020204020204" pitchFamily="34" charset="-122"/>
                <a:ea typeface="微软雅黑" panose="020B0503020204020204" pitchFamily="34" charset="-122"/>
              </a:rPr>
              <a:t>广义上，教学就是指教的人指导学的人以一定文化为对象进行学习的活动。在狭义上，教学就是学校教学，是专指学校中教师引导学生在一起进行的，以特定文化为对象的教与学统一的活动。</a:t>
            </a:r>
          </a:p>
        </p:txBody>
      </p:sp>
    </p:spTree>
    <p:extLst>
      <p:ext uri="{BB962C8B-B14F-4D97-AF65-F5344CB8AC3E}">
        <p14:creationId xmlns:p14="http://schemas.microsoft.com/office/powerpoint/2010/main" val="292920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33712" y="2007563"/>
            <a:ext cx="8031366"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第三章 中学思想政治学科教学概论</a:t>
            </a:r>
            <a:endParaRPr lang="zh-CN" altLang="en-US" sz="4000" b="1" dirty="0">
              <a:solidFill>
                <a:prstClr val="black"/>
              </a:solidFill>
              <a:latin typeface="微软雅黑" pitchFamily="34" charset="-122"/>
              <a:ea typeface="微软雅黑" pitchFamily="34" charset="-122"/>
            </a:endParaRPr>
          </a:p>
        </p:txBody>
      </p:sp>
      <p:sp>
        <p:nvSpPr>
          <p:cNvPr id="7" name="TextBox 6"/>
          <p:cNvSpPr txBox="1"/>
          <p:nvPr/>
        </p:nvSpPr>
        <p:spPr>
          <a:xfrm>
            <a:off x="3649498" y="712615"/>
            <a:ext cx="1598515" cy="1069845"/>
          </a:xfrm>
          <a:prstGeom prst="rect">
            <a:avLst/>
          </a:prstGeom>
          <a:noFill/>
        </p:spPr>
        <p:txBody>
          <a:bodyPr wrap="non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目 录</a:t>
            </a:r>
            <a:endParaRPr lang="zh-CN" altLang="en-US" sz="4800" b="1" dirty="0">
              <a:solidFill>
                <a:prstClr val="black"/>
              </a:solidFill>
              <a:latin typeface="微软雅黑" pitchFamily="34" charset="-122"/>
              <a:ea typeface="微软雅黑" pitchFamily="34" charset="-122"/>
            </a:endParaRPr>
          </a:p>
        </p:txBody>
      </p:sp>
      <p:sp>
        <p:nvSpPr>
          <p:cNvPr id="4" name="TextBox 5"/>
          <p:cNvSpPr txBox="1"/>
          <p:nvPr/>
        </p:nvSpPr>
        <p:spPr>
          <a:xfrm>
            <a:off x="733712" y="3023226"/>
            <a:ext cx="8031366"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第四章 中学思想政治学科教师概论</a:t>
            </a:r>
            <a:endParaRPr lang="zh-CN" altLang="en-US" sz="40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81474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5070" y="715956"/>
            <a:ext cx="7620836" cy="3804118"/>
          </a:xfrm>
          <a:prstGeom prst="rect">
            <a:avLst/>
          </a:prstGeom>
          <a:noFill/>
        </p:spPr>
        <p:txBody>
          <a:bodyPr wrap="square" rtlCol="0">
            <a:spAutoFit/>
          </a:bodyPr>
          <a:lstStyle/>
          <a:p>
            <a:pPr>
              <a:lnSpc>
                <a:spcPct val="90000"/>
              </a:lnSpc>
            </a:pPr>
            <a:endParaRPr lang="en-US" altLang="zh-CN" sz="1200" b="1" dirty="0">
              <a:solidFill>
                <a:prstClr val="black"/>
              </a:solidFill>
            </a:endParaRPr>
          </a:p>
          <a:p>
            <a:pPr>
              <a:lnSpc>
                <a:spcPct val="90000"/>
              </a:lnSpc>
            </a:pPr>
            <a:r>
              <a:rPr lang="en-US" altLang="zh-CN" sz="4000" b="1" dirty="0" smtClean="0">
                <a:latin typeface="微软雅黑" panose="020B0503020204020204" pitchFamily="34" charset="-122"/>
                <a:ea typeface="微软雅黑" panose="020B0503020204020204" pitchFamily="34" charset="-122"/>
              </a:rPr>
              <a:t>(</a:t>
            </a:r>
            <a:r>
              <a:rPr lang="zh-CN" altLang="en-US" sz="4000" b="1" dirty="0" smtClean="0">
                <a:latin typeface="微软雅黑" panose="020B0503020204020204" pitchFamily="34" charset="-122"/>
                <a:ea typeface="微软雅黑" panose="020B0503020204020204" pitchFamily="34" charset="-122"/>
              </a:rPr>
              <a:t>二</a:t>
            </a:r>
            <a:r>
              <a:rPr lang="en-US" altLang="zh-CN" sz="4000" b="1" dirty="0" smtClean="0">
                <a:latin typeface="微软雅黑" panose="020B0503020204020204" pitchFamily="34" charset="-122"/>
                <a:ea typeface="微软雅黑" panose="020B0503020204020204" pitchFamily="34" charset="-122"/>
              </a:rPr>
              <a:t>)</a:t>
            </a:r>
            <a:r>
              <a:rPr lang="zh-CN" altLang="en-US" sz="4000" b="1" dirty="0" smtClean="0">
                <a:latin typeface="微软雅黑" panose="020B0503020204020204" pitchFamily="34" charset="-122"/>
                <a:ea typeface="微软雅黑" panose="020B0503020204020204" pitchFamily="34" charset="-122"/>
              </a:rPr>
              <a:t>教学</a:t>
            </a:r>
            <a:r>
              <a:rPr lang="zh-CN" altLang="en-US" sz="4000" b="1" dirty="0">
                <a:latin typeface="微软雅黑" panose="020B0503020204020204" pitchFamily="34" charset="-122"/>
                <a:ea typeface="微软雅黑" panose="020B0503020204020204" pitchFamily="34" charset="-122"/>
              </a:rPr>
              <a:t>的基本</a:t>
            </a:r>
            <a:r>
              <a:rPr lang="zh-CN" altLang="en-US" sz="4000" b="1" dirty="0" smtClean="0">
                <a:latin typeface="微软雅黑" panose="020B0503020204020204" pitchFamily="34" charset="-122"/>
                <a:ea typeface="微软雅黑" panose="020B0503020204020204" pitchFamily="34" charset="-122"/>
              </a:rPr>
              <a:t>要素</a:t>
            </a:r>
            <a:endParaRPr lang="en-US" altLang="zh-CN" sz="4000" b="1" dirty="0" smtClean="0">
              <a:latin typeface="微软雅黑" panose="020B0503020204020204" pitchFamily="34" charset="-122"/>
              <a:ea typeface="微软雅黑" panose="020B0503020204020204" pitchFamily="34" charset="-122"/>
            </a:endParaRPr>
          </a:p>
          <a:p>
            <a:pPr>
              <a:lnSpc>
                <a:spcPct val="90000"/>
              </a:lnSpc>
            </a:pPr>
            <a:endParaRPr lang="en-US" altLang="zh-CN" sz="3600" dirty="0">
              <a:solidFill>
                <a:prstClr val="black"/>
              </a:solidFill>
              <a:latin typeface="微软雅黑" panose="020B0503020204020204" pitchFamily="34" charset="-122"/>
              <a:ea typeface="微软雅黑" panose="020B0503020204020204" pitchFamily="34" charset="-122"/>
            </a:endParaRPr>
          </a:p>
          <a:p>
            <a:pPr>
              <a:lnSpc>
                <a:spcPct val="90000"/>
              </a:lnSpc>
            </a:pPr>
            <a:r>
              <a:rPr lang="zh-CN" altLang="en-US" sz="3600" dirty="0">
                <a:solidFill>
                  <a:prstClr val="black"/>
                </a:solidFill>
                <a:latin typeface="微软雅黑" panose="020B0503020204020204" pitchFamily="34" charset="-122"/>
                <a:ea typeface="微软雅黑" panose="020B0503020204020204" pitchFamily="34" charset="-122"/>
              </a:rPr>
              <a:t>基本</a:t>
            </a:r>
            <a:r>
              <a:rPr lang="zh-CN" altLang="en-US" sz="3600" dirty="0" smtClean="0">
                <a:solidFill>
                  <a:prstClr val="black"/>
                </a:solidFill>
                <a:latin typeface="微软雅黑" panose="020B0503020204020204" pitchFamily="34" charset="-122"/>
                <a:ea typeface="微软雅黑" panose="020B0503020204020204" pitchFamily="34" charset="-122"/>
              </a:rPr>
              <a:t>要素的分析</a:t>
            </a:r>
            <a:r>
              <a:rPr lang="zh-CN" altLang="en-US" sz="3600" dirty="0">
                <a:solidFill>
                  <a:prstClr val="black"/>
                </a:solidFill>
                <a:latin typeface="微软雅黑" panose="020B0503020204020204" pitchFamily="34" charset="-122"/>
                <a:ea typeface="微软雅黑" panose="020B0503020204020204" pitchFamily="34" charset="-122"/>
              </a:rPr>
              <a:t>是从结构角度对教学进行</a:t>
            </a:r>
            <a:r>
              <a:rPr lang="zh-CN" altLang="en-US" sz="3600" dirty="0" smtClean="0">
                <a:solidFill>
                  <a:prstClr val="black"/>
                </a:solidFill>
                <a:latin typeface="微软雅黑" panose="020B0503020204020204" pitchFamily="34" charset="-122"/>
                <a:ea typeface="微软雅黑" panose="020B0503020204020204" pitchFamily="34" charset="-122"/>
              </a:rPr>
              <a:t>分解</a:t>
            </a:r>
            <a:endParaRPr lang="en-US" altLang="zh-CN" sz="3600"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zh-CN" altLang="en-US" sz="3600" dirty="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3600" dirty="0" smtClean="0">
                <a:solidFill>
                  <a:prstClr val="black"/>
                </a:solidFill>
                <a:latin typeface="微软雅黑" panose="020B0503020204020204" pitchFamily="34" charset="-122"/>
                <a:ea typeface="微软雅黑" panose="020B0503020204020204" pitchFamily="34" charset="-122"/>
              </a:rPr>
              <a:t>1.</a:t>
            </a:r>
            <a:r>
              <a:rPr lang="zh-CN" altLang="en-US" sz="3600" dirty="0" smtClean="0">
                <a:solidFill>
                  <a:prstClr val="black"/>
                </a:solidFill>
                <a:latin typeface="微软雅黑" panose="020B0503020204020204" pitchFamily="34" charset="-122"/>
                <a:ea typeface="微软雅黑" panose="020B0503020204020204" pitchFamily="34" charset="-122"/>
              </a:rPr>
              <a:t>关于</a:t>
            </a:r>
            <a:r>
              <a:rPr lang="zh-CN" altLang="en-US" sz="3600" dirty="0">
                <a:solidFill>
                  <a:prstClr val="black"/>
                </a:solidFill>
                <a:latin typeface="微软雅黑" panose="020B0503020204020204" pitchFamily="34" charset="-122"/>
                <a:ea typeface="微软雅黑" panose="020B0503020204020204" pitchFamily="34" charset="-122"/>
              </a:rPr>
              <a:t>教学基本要素的不同观点</a:t>
            </a:r>
          </a:p>
          <a:p>
            <a:pPr>
              <a:lnSpc>
                <a:spcPct val="90000"/>
              </a:lnSpc>
            </a:pPr>
            <a:endParaRPr lang="zh-CN" altLang="en-US"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287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10021" y="261475"/>
            <a:ext cx="7787810" cy="4437305"/>
          </a:xfrm>
          <a:prstGeom prst="rect">
            <a:avLst/>
          </a:prstGeom>
        </p:spPr>
        <p:txBody>
          <a:bodyPr wrap="square">
            <a:spAutoFit/>
          </a:bodyPr>
          <a:lstStyle/>
          <a:p>
            <a:pPr>
              <a:lnSpc>
                <a:spcPct val="150000"/>
              </a:lnSpc>
            </a:pPr>
            <a:r>
              <a:rPr lang="en-US" altLang="zh-CN" sz="3200" b="1" dirty="0" smtClean="0">
                <a:solidFill>
                  <a:prstClr val="black"/>
                </a:solidFill>
                <a:latin typeface="微软雅黑" panose="020B0503020204020204" pitchFamily="34" charset="-122"/>
                <a:ea typeface="微软雅黑" panose="020B0503020204020204" pitchFamily="34" charset="-122"/>
              </a:rPr>
              <a:t>(1)</a:t>
            </a:r>
            <a:r>
              <a:rPr lang="zh-CN" altLang="en-US" sz="3200" b="1" dirty="0" smtClean="0">
                <a:solidFill>
                  <a:prstClr val="black"/>
                </a:solidFill>
                <a:latin typeface="微软雅黑" panose="020B0503020204020204" pitchFamily="34" charset="-122"/>
                <a:ea typeface="微软雅黑" panose="020B0503020204020204" pitchFamily="34" charset="-122"/>
              </a:rPr>
              <a:t>三</a:t>
            </a:r>
            <a:r>
              <a:rPr lang="zh-CN" altLang="en-US" sz="3200" b="1" dirty="0">
                <a:solidFill>
                  <a:prstClr val="black"/>
                </a:solidFill>
                <a:latin typeface="微软雅黑" panose="020B0503020204020204" pitchFamily="34" charset="-122"/>
                <a:ea typeface="微软雅黑" panose="020B0503020204020204" pitchFamily="34" charset="-122"/>
              </a:rPr>
              <a:t>要素说：教师、学生、内容</a:t>
            </a:r>
          </a:p>
          <a:p>
            <a:pPr>
              <a:lnSpc>
                <a:spcPct val="150000"/>
              </a:lnSpc>
            </a:pPr>
            <a:r>
              <a:rPr lang="en-US" altLang="zh-CN" sz="3200" b="1" dirty="0" smtClean="0">
                <a:solidFill>
                  <a:prstClr val="black"/>
                </a:solidFill>
                <a:latin typeface="微软雅黑" panose="020B0503020204020204" pitchFamily="34" charset="-122"/>
                <a:ea typeface="微软雅黑" panose="020B0503020204020204" pitchFamily="34" charset="-122"/>
              </a:rPr>
              <a:t>(2)</a:t>
            </a:r>
            <a:r>
              <a:rPr lang="zh-CN" altLang="en-US" sz="3200" b="1" dirty="0" smtClean="0">
                <a:solidFill>
                  <a:prstClr val="black"/>
                </a:solidFill>
                <a:latin typeface="微软雅黑" panose="020B0503020204020204" pitchFamily="34" charset="-122"/>
                <a:ea typeface="微软雅黑" panose="020B0503020204020204" pitchFamily="34" charset="-122"/>
              </a:rPr>
              <a:t>四</a:t>
            </a:r>
            <a:r>
              <a:rPr lang="zh-CN" altLang="en-US" sz="3200" b="1" dirty="0">
                <a:solidFill>
                  <a:prstClr val="black"/>
                </a:solidFill>
                <a:latin typeface="微软雅黑" panose="020B0503020204020204" pitchFamily="34" charset="-122"/>
                <a:ea typeface="微软雅黑" panose="020B0503020204020204" pitchFamily="34" charset="-122"/>
              </a:rPr>
              <a:t>要素说：教师、学生、内容、方法</a:t>
            </a:r>
          </a:p>
          <a:p>
            <a:pPr>
              <a:lnSpc>
                <a:spcPct val="150000"/>
              </a:lnSpc>
            </a:pPr>
            <a:r>
              <a:rPr lang="en-US" altLang="zh-CN" sz="3200" b="1" dirty="0" smtClean="0">
                <a:solidFill>
                  <a:prstClr val="black"/>
                </a:solidFill>
                <a:latin typeface="微软雅黑" panose="020B0503020204020204" pitchFamily="34" charset="-122"/>
                <a:ea typeface="微软雅黑" panose="020B0503020204020204" pitchFamily="34" charset="-122"/>
              </a:rPr>
              <a:t>(3)</a:t>
            </a:r>
            <a:r>
              <a:rPr lang="zh-CN" altLang="en-US" sz="3200" b="1" dirty="0" smtClean="0">
                <a:solidFill>
                  <a:prstClr val="black"/>
                </a:solidFill>
                <a:latin typeface="微软雅黑" panose="020B0503020204020204" pitchFamily="34" charset="-122"/>
                <a:ea typeface="微软雅黑" panose="020B0503020204020204" pitchFamily="34" charset="-122"/>
              </a:rPr>
              <a:t>五</a:t>
            </a:r>
            <a:r>
              <a:rPr lang="zh-CN" altLang="en-US" sz="3200" b="1" dirty="0">
                <a:solidFill>
                  <a:prstClr val="black"/>
                </a:solidFill>
                <a:latin typeface="微软雅黑" panose="020B0503020204020204" pitchFamily="34" charset="-122"/>
                <a:ea typeface="微软雅黑" panose="020B0503020204020204" pitchFamily="34" charset="-122"/>
              </a:rPr>
              <a:t>要素说：教师、学生、内容、</a:t>
            </a:r>
            <a:r>
              <a:rPr lang="zh-CN" altLang="en-US" sz="3200" b="1" dirty="0" smtClean="0">
                <a:solidFill>
                  <a:prstClr val="black"/>
                </a:solidFill>
                <a:latin typeface="微软雅黑" panose="020B0503020204020204" pitchFamily="34" charset="-122"/>
                <a:ea typeface="微软雅黑" panose="020B0503020204020204" pitchFamily="34" charset="-122"/>
              </a:rPr>
              <a:t>方法、媒体</a:t>
            </a:r>
            <a:endParaRPr lang="zh-CN" altLang="en-US" sz="32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3200" b="1" dirty="0" smtClean="0">
                <a:solidFill>
                  <a:prstClr val="black"/>
                </a:solidFill>
                <a:latin typeface="微软雅黑" panose="020B0503020204020204" pitchFamily="34" charset="-122"/>
                <a:ea typeface="微软雅黑" panose="020B0503020204020204" pitchFamily="34" charset="-122"/>
              </a:rPr>
              <a:t>(4)</a:t>
            </a:r>
            <a:r>
              <a:rPr lang="zh-CN" altLang="en-US" sz="3200" b="1" dirty="0" smtClean="0">
                <a:solidFill>
                  <a:prstClr val="black"/>
                </a:solidFill>
                <a:latin typeface="微软雅黑" panose="020B0503020204020204" pitchFamily="34" charset="-122"/>
                <a:ea typeface="微软雅黑" panose="020B0503020204020204" pitchFamily="34" charset="-122"/>
              </a:rPr>
              <a:t>六</a:t>
            </a:r>
            <a:r>
              <a:rPr lang="zh-CN" altLang="en-US" sz="3200" b="1" dirty="0">
                <a:solidFill>
                  <a:prstClr val="black"/>
                </a:solidFill>
                <a:latin typeface="微软雅黑" panose="020B0503020204020204" pitchFamily="34" charset="-122"/>
                <a:ea typeface="微软雅黑" panose="020B0503020204020204" pitchFamily="34" charset="-122"/>
              </a:rPr>
              <a:t>要素说：教师、学生、内容、方法、媒体、</a:t>
            </a:r>
            <a:r>
              <a:rPr lang="zh-CN" altLang="en-US" sz="3200" b="1" dirty="0" smtClean="0">
                <a:solidFill>
                  <a:prstClr val="black"/>
                </a:solidFill>
                <a:latin typeface="微软雅黑" panose="020B0503020204020204" pitchFamily="34" charset="-122"/>
                <a:ea typeface="微软雅黑" panose="020B0503020204020204" pitchFamily="34" charset="-122"/>
              </a:rPr>
              <a:t>目标</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8773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12256" y="845540"/>
            <a:ext cx="7577091" cy="3416320"/>
          </a:xfrm>
          <a:prstGeom prst="rect">
            <a:avLst/>
          </a:prstGeom>
        </p:spPr>
        <p:txBody>
          <a:bodyPr wrap="square">
            <a:spAutoFit/>
          </a:bodyPr>
          <a:lstStyle/>
          <a:p>
            <a:pPr>
              <a:lnSpc>
                <a:spcPct val="90000"/>
              </a:lnSpc>
            </a:pPr>
            <a:r>
              <a:rPr lang="en-US" altLang="zh-CN" sz="4000" b="1" dirty="0" smtClean="0">
                <a:solidFill>
                  <a:prstClr val="black"/>
                </a:solidFill>
                <a:latin typeface="微软雅黑" panose="020B0503020204020204" pitchFamily="34" charset="-122"/>
                <a:ea typeface="微软雅黑" panose="020B0503020204020204" pitchFamily="34" charset="-122"/>
              </a:rPr>
              <a:t>(5)</a:t>
            </a:r>
            <a:r>
              <a:rPr lang="zh-CN" altLang="en-US" sz="4000" b="1" dirty="0" smtClean="0">
                <a:solidFill>
                  <a:prstClr val="black"/>
                </a:solidFill>
                <a:latin typeface="微软雅黑" panose="020B0503020204020204" pitchFamily="34" charset="-122"/>
                <a:ea typeface="微软雅黑" panose="020B0503020204020204" pitchFamily="34" charset="-122"/>
              </a:rPr>
              <a:t>七</a:t>
            </a:r>
            <a:r>
              <a:rPr lang="zh-CN" altLang="en-US" sz="4000" b="1" dirty="0">
                <a:solidFill>
                  <a:prstClr val="black"/>
                </a:solidFill>
                <a:latin typeface="微软雅黑" panose="020B0503020204020204" pitchFamily="34" charset="-122"/>
                <a:ea typeface="微软雅黑" panose="020B0503020204020204" pitchFamily="34" charset="-122"/>
              </a:rPr>
              <a:t>要素说：教师、学生、目的、课程、方法、环境、</a:t>
            </a:r>
            <a:r>
              <a:rPr lang="zh-CN" altLang="en-US" sz="4000" b="1" dirty="0" smtClean="0">
                <a:solidFill>
                  <a:prstClr val="black"/>
                </a:solidFill>
                <a:latin typeface="微软雅黑" panose="020B0503020204020204" pitchFamily="34" charset="-122"/>
                <a:ea typeface="微软雅黑" panose="020B0503020204020204" pitchFamily="34" charset="-122"/>
              </a:rPr>
              <a:t>反馈</a:t>
            </a: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zh-CN" altLang="en-US" sz="4000" b="1" dirty="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000" b="1" dirty="0" smtClean="0">
                <a:latin typeface="微软雅黑" panose="020B0503020204020204" pitchFamily="34" charset="-122"/>
                <a:ea typeface="微软雅黑" panose="020B0503020204020204" pitchFamily="34" charset="-122"/>
              </a:rPr>
              <a:t>(6)</a:t>
            </a:r>
            <a:r>
              <a:rPr lang="zh-CN" altLang="en-US" sz="4000" b="1" dirty="0" smtClean="0">
                <a:latin typeface="微软雅黑" panose="020B0503020204020204" pitchFamily="34" charset="-122"/>
                <a:ea typeface="微软雅黑" panose="020B0503020204020204" pitchFamily="34" charset="-122"/>
              </a:rPr>
              <a:t>三三</a:t>
            </a:r>
            <a:r>
              <a:rPr lang="zh-CN" altLang="en-US" sz="4000" b="1" dirty="0">
                <a:latin typeface="微软雅黑" panose="020B0503020204020204" pitchFamily="34" charset="-122"/>
                <a:ea typeface="微软雅黑" panose="020B0503020204020204" pitchFamily="34" charset="-122"/>
              </a:rPr>
              <a:t>构成说</a:t>
            </a:r>
            <a:r>
              <a:rPr lang="zh-CN" altLang="en-US" sz="4000" b="1" dirty="0" smtClean="0">
                <a:latin typeface="微软雅黑" panose="020B0503020204020204" pitchFamily="34" charset="-122"/>
                <a:ea typeface="微软雅黑" panose="020B0503020204020204" pitchFamily="34" charset="-122"/>
              </a:rPr>
              <a:t>：</a:t>
            </a:r>
            <a:endParaRPr lang="en-US" altLang="zh-CN" sz="4000" b="1" dirty="0" smtClean="0">
              <a:latin typeface="微软雅黑" panose="020B0503020204020204" pitchFamily="34" charset="-122"/>
              <a:ea typeface="微软雅黑" panose="020B0503020204020204" pitchFamily="34" charset="-122"/>
            </a:endParaRPr>
          </a:p>
          <a:p>
            <a:pPr>
              <a:lnSpc>
                <a:spcPct val="90000"/>
              </a:lnSpc>
            </a:pPr>
            <a:r>
              <a:rPr lang="zh-CN" altLang="en-US" sz="4000" b="1" dirty="0" smtClean="0">
                <a:latin typeface="微软雅黑" panose="020B0503020204020204" pitchFamily="34" charset="-122"/>
                <a:ea typeface="微软雅黑" panose="020B0503020204020204" pitchFamily="34" charset="-122"/>
              </a:rPr>
              <a:t>教师</a:t>
            </a:r>
            <a:r>
              <a:rPr lang="zh-CN" altLang="en-US" sz="4000" b="1" dirty="0">
                <a:latin typeface="微软雅黑" panose="020B0503020204020204" pitchFamily="34" charset="-122"/>
                <a:ea typeface="微软雅黑" panose="020B0503020204020204" pitchFamily="34" charset="-122"/>
              </a:rPr>
              <a:t>、学生、内容三</a:t>
            </a:r>
            <a:r>
              <a:rPr lang="zh-CN" altLang="en-US" sz="4000" b="1" dirty="0">
                <a:solidFill>
                  <a:srgbClr val="FF0000"/>
                </a:solidFill>
                <a:latin typeface="微软雅黑" panose="020B0503020204020204" pitchFamily="34" charset="-122"/>
                <a:ea typeface="微软雅黑" panose="020B0503020204020204" pitchFamily="34" charset="-122"/>
              </a:rPr>
              <a:t>构成要素</a:t>
            </a:r>
          </a:p>
          <a:p>
            <a:pPr>
              <a:lnSpc>
                <a:spcPct val="90000"/>
              </a:lnSpc>
            </a:pPr>
            <a:r>
              <a:rPr lang="zh-CN" altLang="en-US" sz="4000" b="1" dirty="0" smtClean="0">
                <a:latin typeface="微软雅黑" panose="020B0503020204020204" pitchFamily="34" charset="-122"/>
                <a:ea typeface="微软雅黑" panose="020B0503020204020204" pitchFamily="34" charset="-122"/>
              </a:rPr>
              <a:t>目的</a:t>
            </a:r>
            <a:r>
              <a:rPr lang="zh-CN" altLang="en-US" sz="4000" b="1" dirty="0">
                <a:latin typeface="微软雅黑" panose="020B0503020204020204" pitchFamily="34" charset="-122"/>
                <a:ea typeface="微软雅黑" panose="020B0503020204020204" pitchFamily="34" charset="-122"/>
              </a:rPr>
              <a:t>、方法、环境三</a:t>
            </a:r>
            <a:r>
              <a:rPr lang="zh-CN" altLang="en-US" sz="4000" b="1" dirty="0">
                <a:solidFill>
                  <a:srgbClr val="FF0000"/>
                </a:solidFill>
                <a:latin typeface="微软雅黑" panose="020B0503020204020204" pitchFamily="34" charset="-122"/>
                <a:ea typeface="微软雅黑" panose="020B0503020204020204" pitchFamily="34" charset="-122"/>
              </a:rPr>
              <a:t>影响要素</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014997" y="1431167"/>
            <a:ext cx="7577091" cy="1865126"/>
          </a:xfrm>
          <a:prstGeom prst="rect">
            <a:avLst/>
          </a:prstGeom>
        </p:spPr>
        <p:txBody>
          <a:bodyPr wrap="square">
            <a:spAutoFit/>
          </a:bodyPr>
          <a:lstStyle/>
          <a:p>
            <a:pPr algn="ctr">
              <a:lnSpc>
                <a:spcPct val="90000"/>
              </a:lnSpc>
            </a:pPr>
            <a:r>
              <a:rPr lang="zh-CN" altLang="en-US" sz="4800" b="1" dirty="0" smtClean="0">
                <a:solidFill>
                  <a:prstClr val="black"/>
                </a:solidFill>
                <a:latin typeface="微软雅黑" panose="020B0503020204020204" pitchFamily="34" charset="-122"/>
                <a:ea typeface="微软雅黑" panose="020B0503020204020204" pitchFamily="34" charset="-122"/>
              </a:rPr>
              <a:t>思   考</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gn="ctr">
              <a:lnSpc>
                <a:spcPct val="90000"/>
              </a:lnSpc>
            </a:pP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zh-CN" altLang="en-US" sz="4000" b="1" dirty="0" smtClean="0">
                <a:solidFill>
                  <a:prstClr val="black"/>
                </a:solidFill>
                <a:latin typeface="微软雅黑" panose="020B0503020204020204" pitchFamily="34" charset="-122"/>
                <a:ea typeface="微软雅黑" panose="020B0503020204020204" pitchFamily="34" charset="-122"/>
              </a:rPr>
              <a:t>三</a:t>
            </a:r>
            <a:r>
              <a:rPr lang="zh-CN" altLang="en-US" sz="4000" b="1" dirty="0">
                <a:solidFill>
                  <a:prstClr val="black"/>
                </a:solidFill>
                <a:latin typeface="微软雅黑" panose="020B0503020204020204" pitchFamily="34" charset="-122"/>
                <a:ea typeface="微软雅黑" panose="020B0503020204020204" pitchFamily="34" charset="-122"/>
              </a:rPr>
              <a:t>要素是</a:t>
            </a:r>
            <a:r>
              <a:rPr lang="zh-CN" altLang="en-US" sz="4000" b="1" dirty="0" smtClean="0">
                <a:solidFill>
                  <a:prstClr val="black"/>
                </a:solidFill>
                <a:latin typeface="微软雅黑" panose="020B0503020204020204" pitchFamily="34" charset="-122"/>
                <a:ea typeface="微软雅黑" panose="020B0503020204020204" pitchFamily="34" charset="-122"/>
              </a:rPr>
              <a:t>基础，何谓</a:t>
            </a:r>
            <a:r>
              <a:rPr lang="zh-CN" altLang="en-US" sz="4000" b="1" dirty="0">
                <a:solidFill>
                  <a:prstClr val="black"/>
                </a:solidFill>
                <a:latin typeface="微软雅黑" panose="020B0503020204020204" pitchFamily="34" charset="-122"/>
                <a:ea typeface="微软雅黑" panose="020B0503020204020204" pitchFamily="34" charset="-122"/>
              </a:rPr>
              <a:t>基本要素？</a:t>
            </a:r>
          </a:p>
        </p:txBody>
      </p:sp>
    </p:spTree>
    <p:extLst>
      <p:ext uri="{BB962C8B-B14F-4D97-AF65-F5344CB8AC3E}">
        <p14:creationId xmlns:p14="http://schemas.microsoft.com/office/powerpoint/2010/main" val="35949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55403" y="557864"/>
            <a:ext cx="8005713" cy="4136517"/>
          </a:xfrm>
          <a:prstGeom prst="rect">
            <a:avLst/>
          </a:prstGeom>
        </p:spPr>
        <p:txBody>
          <a:bodyPr wrap="square">
            <a:spAutoFit/>
          </a:bodyPr>
          <a:lstStyle/>
          <a:p>
            <a:pPr>
              <a:lnSpc>
                <a:spcPct val="90000"/>
              </a:lnSpc>
            </a:pPr>
            <a:r>
              <a:rPr lang="en-US" altLang="zh-CN" sz="4000" b="1" dirty="0" smtClean="0">
                <a:latin typeface="微软雅黑" panose="020B0503020204020204" pitchFamily="34" charset="-122"/>
                <a:ea typeface="微软雅黑" panose="020B0503020204020204" pitchFamily="34" charset="-122"/>
              </a:rPr>
              <a:t>2.</a:t>
            </a:r>
            <a:r>
              <a:rPr lang="zh-CN" altLang="en-US" sz="4000" b="1" dirty="0" smtClean="0">
                <a:latin typeface="微软雅黑" panose="020B0503020204020204" pitchFamily="34" charset="-122"/>
                <a:ea typeface="微软雅黑" panose="020B0503020204020204" pitchFamily="34" charset="-122"/>
              </a:rPr>
              <a:t>教学</a:t>
            </a:r>
            <a:r>
              <a:rPr lang="zh-CN" altLang="en-US" sz="4000" b="1" dirty="0">
                <a:latin typeface="微软雅黑" panose="020B0503020204020204" pitchFamily="34" charset="-122"/>
                <a:ea typeface="微软雅黑" panose="020B0503020204020204" pitchFamily="34" charset="-122"/>
              </a:rPr>
              <a:t>的三个基本要素</a:t>
            </a:r>
          </a:p>
          <a:p>
            <a:pPr>
              <a:lnSpc>
                <a:spcPct val="90000"/>
              </a:lnSpc>
            </a:pPr>
            <a:endParaRPr lang="en-US" altLang="zh-CN" sz="3600" dirty="0">
              <a:latin typeface="微软雅黑" panose="020B0503020204020204" pitchFamily="34" charset="-122"/>
              <a:ea typeface="微软雅黑" panose="020B0503020204020204" pitchFamily="34" charset="-122"/>
            </a:endParaRPr>
          </a:p>
          <a:p>
            <a:pPr>
              <a:lnSpc>
                <a:spcPct val="90000"/>
              </a:lnSpc>
            </a:pPr>
            <a:r>
              <a:rPr lang="en-US" altLang="zh-CN" sz="3600" b="1" dirty="0" smtClean="0">
                <a:latin typeface="微软雅黑" panose="020B0503020204020204" pitchFamily="34" charset="-122"/>
                <a:ea typeface="微软雅黑" panose="020B0503020204020204" pitchFamily="34" charset="-122"/>
              </a:rPr>
              <a:t> (1)</a:t>
            </a:r>
            <a:r>
              <a:rPr lang="zh-CN" altLang="en-US" sz="3600" b="1" dirty="0" smtClean="0">
                <a:latin typeface="微软雅黑" panose="020B0503020204020204" pitchFamily="34" charset="-122"/>
                <a:ea typeface="微软雅黑" panose="020B0503020204020204" pitchFamily="34" charset="-122"/>
              </a:rPr>
              <a:t>教学内容</a:t>
            </a:r>
            <a:endParaRPr lang="en-US" altLang="zh-CN" sz="3600" b="1" dirty="0">
              <a:latin typeface="微软雅黑" panose="020B0503020204020204" pitchFamily="34" charset="-122"/>
              <a:ea typeface="微软雅黑" panose="020B0503020204020204" pitchFamily="34" charset="-122"/>
            </a:endParaRPr>
          </a:p>
          <a:p>
            <a:pPr>
              <a:lnSpc>
                <a:spcPct val="90000"/>
              </a:lnSpc>
            </a:pP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内容是经过了选择的文明成果</a:t>
            </a:r>
            <a:r>
              <a:rPr lang="zh-CN" altLang="en-US" sz="3600" dirty="0" smtClean="0">
                <a:latin typeface="微软雅黑" panose="020B0503020204020204" pitchFamily="34" charset="-122"/>
                <a:ea typeface="微软雅黑" panose="020B0503020204020204" pitchFamily="34" charset="-122"/>
              </a:rPr>
              <a:t>；</a:t>
            </a:r>
            <a:endParaRPr lang="en-US" altLang="zh-CN" sz="3600" dirty="0" smtClean="0">
              <a:latin typeface="微软雅黑" panose="020B0503020204020204" pitchFamily="34" charset="-122"/>
              <a:ea typeface="微软雅黑" panose="020B0503020204020204" pitchFamily="34" charset="-122"/>
            </a:endParaRPr>
          </a:p>
          <a:p>
            <a:pPr>
              <a:lnSpc>
                <a:spcPct val="90000"/>
              </a:lnSpc>
            </a:pPr>
            <a:endParaRPr lang="en-US" altLang="zh-CN" sz="3600" dirty="0">
              <a:latin typeface="微软雅黑" panose="020B0503020204020204" pitchFamily="34" charset="-122"/>
              <a:ea typeface="微软雅黑" panose="020B0503020204020204" pitchFamily="34" charset="-122"/>
            </a:endParaRPr>
          </a:p>
          <a:p>
            <a:pPr>
              <a:lnSpc>
                <a:spcPct val="90000"/>
              </a:lnSpc>
            </a:pP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内容是专门加工了的教育材料</a:t>
            </a:r>
            <a:r>
              <a:rPr lang="zh-CN" altLang="en-US" sz="3600" dirty="0" smtClean="0">
                <a:latin typeface="微软雅黑" panose="020B0503020204020204" pitchFamily="34" charset="-122"/>
                <a:ea typeface="微软雅黑" panose="020B0503020204020204" pitchFamily="34" charset="-122"/>
              </a:rPr>
              <a:t>；</a:t>
            </a:r>
            <a:endParaRPr lang="en-US" altLang="zh-CN" sz="3600" dirty="0" smtClean="0">
              <a:latin typeface="微软雅黑" panose="020B0503020204020204" pitchFamily="34" charset="-122"/>
              <a:ea typeface="微软雅黑" panose="020B0503020204020204" pitchFamily="34" charset="-122"/>
            </a:endParaRPr>
          </a:p>
          <a:p>
            <a:pPr>
              <a:lnSpc>
                <a:spcPct val="90000"/>
              </a:lnSpc>
            </a:pPr>
            <a:endParaRPr lang="en-US" altLang="zh-CN" sz="3600" dirty="0">
              <a:latin typeface="微软雅黑" panose="020B0503020204020204" pitchFamily="34" charset="-122"/>
              <a:ea typeface="微软雅黑" panose="020B0503020204020204" pitchFamily="34" charset="-122"/>
            </a:endParaRPr>
          </a:p>
          <a:p>
            <a:pPr>
              <a:lnSpc>
                <a:spcPct val="90000"/>
              </a:lnSpc>
            </a:pP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内容是影响学生发展的资源。</a:t>
            </a:r>
          </a:p>
        </p:txBody>
      </p:sp>
    </p:spTree>
    <p:extLst>
      <p:ext uri="{BB962C8B-B14F-4D97-AF65-F5344CB8AC3E}">
        <p14:creationId xmlns:p14="http://schemas.microsoft.com/office/powerpoint/2010/main" val="35947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55402" y="619509"/>
            <a:ext cx="8005713" cy="4136517"/>
          </a:xfrm>
          <a:prstGeom prst="rect">
            <a:avLst/>
          </a:prstGeom>
        </p:spPr>
        <p:txBody>
          <a:bodyPr wrap="square">
            <a:spAutoFit/>
          </a:bodyPr>
          <a:lstStyle/>
          <a:p>
            <a:pPr algn="ctr">
              <a:lnSpc>
                <a:spcPct val="90000"/>
              </a:lnSpc>
            </a:pPr>
            <a:r>
              <a:rPr lang="en-US" altLang="zh-CN" sz="4000" b="1" dirty="0" smtClean="0">
                <a:latin typeface="微软雅黑" panose="020B0503020204020204" pitchFamily="34" charset="-122"/>
                <a:ea typeface="微软雅黑" panose="020B0503020204020204" pitchFamily="34" charset="-122"/>
              </a:rPr>
              <a:t>(2)</a:t>
            </a:r>
            <a:r>
              <a:rPr lang="zh-CN" altLang="en-US" sz="4000" b="1" dirty="0" smtClean="0">
                <a:latin typeface="微软雅黑" panose="020B0503020204020204" pitchFamily="34" charset="-122"/>
                <a:ea typeface="微软雅黑" panose="020B0503020204020204" pitchFamily="34" charset="-122"/>
              </a:rPr>
              <a:t>学生</a:t>
            </a:r>
            <a:endParaRPr lang="zh-CN" altLang="en-US" sz="4000" b="1" dirty="0">
              <a:latin typeface="微软雅黑" panose="020B0503020204020204" pitchFamily="34" charset="-122"/>
              <a:ea typeface="微软雅黑" panose="020B0503020204020204" pitchFamily="34" charset="-122"/>
            </a:endParaRPr>
          </a:p>
          <a:p>
            <a:pPr>
              <a:lnSpc>
                <a:spcPct val="90000"/>
              </a:lnSpc>
            </a:pPr>
            <a:endParaRPr lang="en-US" altLang="zh-CN" sz="3600" dirty="0"/>
          </a:p>
          <a:p>
            <a:pPr>
              <a:lnSpc>
                <a:spcPct val="90000"/>
              </a:lnSpc>
              <a:buFont typeface="Wingdings" pitchFamily="2" charset="2"/>
              <a:buChar char="l"/>
            </a:pPr>
            <a:r>
              <a:rPr lang="zh-CN" altLang="en-US" sz="3600" dirty="0" smtClean="0">
                <a:latin typeface="微软雅黑" panose="020B0503020204020204" pitchFamily="34" charset="-122"/>
                <a:ea typeface="微软雅黑" panose="020B0503020204020204" pitchFamily="34" charset="-122"/>
              </a:rPr>
              <a:t> 学生</a:t>
            </a:r>
            <a:r>
              <a:rPr lang="zh-CN" altLang="en-US" sz="3600" dirty="0">
                <a:latin typeface="微软雅黑" panose="020B0503020204020204" pitchFamily="34" charset="-122"/>
                <a:ea typeface="微软雅黑" panose="020B0503020204020204" pitchFamily="34" charset="-122"/>
              </a:rPr>
              <a:t>是教学活动中的学习者；</a:t>
            </a:r>
          </a:p>
          <a:p>
            <a:pPr>
              <a:lnSpc>
                <a:spcPct val="90000"/>
              </a:lnSpc>
            </a:pPr>
            <a:endParaRPr lang="en-US" altLang="zh-CN" sz="3600" dirty="0">
              <a:latin typeface="微软雅黑" panose="020B0503020204020204" pitchFamily="34" charset="-122"/>
              <a:ea typeface="微软雅黑" panose="020B0503020204020204" pitchFamily="34" charset="-122"/>
            </a:endParaRPr>
          </a:p>
          <a:p>
            <a:pPr>
              <a:lnSpc>
                <a:spcPct val="90000"/>
              </a:lnSpc>
              <a:buFont typeface="Wingdings" pitchFamily="2" charset="2"/>
              <a:buChar char="l"/>
            </a:pPr>
            <a:r>
              <a:rPr lang="zh-CN" altLang="en-US" sz="3600" dirty="0" smtClean="0">
                <a:latin typeface="微软雅黑" panose="020B0503020204020204" pitchFamily="34" charset="-122"/>
                <a:ea typeface="微软雅黑" panose="020B0503020204020204" pitchFamily="34" charset="-122"/>
              </a:rPr>
              <a:t> 学生</a:t>
            </a:r>
            <a:r>
              <a:rPr lang="zh-CN" altLang="en-US" sz="3600" dirty="0">
                <a:latin typeface="微软雅黑" panose="020B0503020204020204" pitchFamily="34" charset="-122"/>
                <a:ea typeface="微软雅黑" panose="020B0503020204020204" pitchFamily="34" charset="-122"/>
              </a:rPr>
              <a:t>是否等同于儿童？</a:t>
            </a:r>
            <a:endParaRPr lang="en-US" altLang="zh-CN" sz="3600" dirty="0">
              <a:latin typeface="微软雅黑" panose="020B0503020204020204" pitchFamily="34" charset="-122"/>
              <a:ea typeface="微软雅黑" panose="020B0503020204020204" pitchFamily="34" charset="-122"/>
            </a:endParaRPr>
          </a:p>
          <a:p>
            <a:pPr>
              <a:lnSpc>
                <a:spcPct val="90000"/>
              </a:lnSpc>
            </a:pPr>
            <a:endParaRPr lang="en-US" altLang="zh-CN" sz="3600" b="1" dirty="0">
              <a:latin typeface="微软雅黑" panose="020B0503020204020204" pitchFamily="34" charset="-122"/>
              <a:ea typeface="微软雅黑" panose="020B0503020204020204" pitchFamily="34" charset="-122"/>
            </a:endParaRPr>
          </a:p>
          <a:p>
            <a:pPr>
              <a:lnSpc>
                <a:spcPct val="90000"/>
              </a:lnSpc>
              <a:buFont typeface="Wingdings" pitchFamily="2" charset="2"/>
              <a:buChar char="l"/>
            </a:pPr>
            <a:r>
              <a:rPr lang="zh-CN" altLang="en-US" sz="3600" dirty="0" smtClean="0">
                <a:solidFill>
                  <a:srgbClr val="FF0000"/>
                </a:solidFill>
                <a:latin typeface="微软雅黑" panose="020B0503020204020204" pitchFamily="34" charset="-122"/>
                <a:ea typeface="微软雅黑" panose="020B0503020204020204" pitchFamily="34" charset="-122"/>
              </a:rPr>
              <a:t> 学生</a:t>
            </a:r>
            <a:r>
              <a:rPr lang="zh-CN" altLang="en-US" sz="3600" dirty="0">
                <a:solidFill>
                  <a:srgbClr val="FF0000"/>
                </a:solidFill>
                <a:latin typeface="微软雅黑" panose="020B0503020204020204" pitchFamily="34" charset="-122"/>
                <a:ea typeface="微软雅黑" panose="020B0503020204020204" pitchFamily="34" charset="-122"/>
              </a:rPr>
              <a:t>的三次大</a:t>
            </a:r>
            <a:r>
              <a:rPr lang="zh-CN" altLang="en-US" sz="3600" dirty="0" smtClean="0">
                <a:solidFill>
                  <a:srgbClr val="FF0000"/>
                </a:solidFill>
                <a:latin typeface="微软雅黑" panose="020B0503020204020204" pitchFamily="34" charset="-122"/>
                <a:ea typeface="微软雅黑" panose="020B0503020204020204" pitchFamily="34" charset="-122"/>
              </a:rPr>
              <a:t>演变。</a:t>
            </a:r>
            <a:endParaRPr lang="zh-CN" altLang="en-US" sz="3600" dirty="0">
              <a:solidFill>
                <a:srgbClr val="FF0000"/>
              </a:solidFill>
              <a:latin typeface="微软雅黑" panose="020B0503020204020204" pitchFamily="34" charset="-122"/>
              <a:ea typeface="微软雅黑" panose="020B0503020204020204" pitchFamily="34" charset="-122"/>
            </a:endParaRPr>
          </a:p>
          <a:p>
            <a:pPr>
              <a:lnSpc>
                <a:spcPct val="90000"/>
              </a:lnSpc>
            </a:pP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345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81434" y="1544183"/>
            <a:ext cx="8005713" cy="2252924"/>
          </a:xfrm>
          <a:prstGeom prst="rect">
            <a:avLst/>
          </a:prstGeom>
        </p:spPr>
        <p:txBody>
          <a:bodyPr wrap="square">
            <a:spAutoFit/>
          </a:bodyPr>
          <a:lstStyle/>
          <a:p>
            <a:pPr>
              <a:lnSpc>
                <a:spcPct val="90000"/>
              </a:lnSpc>
            </a:pPr>
            <a:r>
              <a:rPr lang="zh-CN" altLang="en-US" sz="4000" b="1" dirty="0">
                <a:latin typeface="微软雅黑" panose="020B0503020204020204" pitchFamily="34" charset="-122"/>
                <a:ea typeface="微软雅黑" panose="020B0503020204020204" pitchFamily="34" charset="-122"/>
              </a:rPr>
              <a:t>专门学校产生，出现学生身份</a:t>
            </a:r>
          </a:p>
          <a:p>
            <a:pPr>
              <a:lnSpc>
                <a:spcPct val="90000"/>
              </a:lnSpc>
            </a:pPr>
            <a:r>
              <a:rPr lang="zh-CN" altLang="en-US" sz="4000" b="1" dirty="0" smtClean="0">
                <a:latin typeface="微软雅黑" panose="020B0503020204020204" pitchFamily="34" charset="-122"/>
                <a:ea typeface="微软雅黑" panose="020B0503020204020204" pitchFamily="34" charset="-122"/>
              </a:rPr>
              <a:t>普及</a:t>
            </a:r>
            <a:r>
              <a:rPr lang="zh-CN" altLang="en-US" sz="4000" b="1" dirty="0">
                <a:latin typeface="微软雅黑" panose="020B0503020204020204" pitchFamily="34" charset="-122"/>
                <a:ea typeface="微软雅黑" panose="020B0503020204020204" pitchFamily="34" charset="-122"/>
              </a:rPr>
              <a:t>义务教育，全体儿童入学</a:t>
            </a:r>
          </a:p>
          <a:p>
            <a:pPr>
              <a:lnSpc>
                <a:spcPct val="90000"/>
              </a:lnSpc>
            </a:pPr>
            <a:r>
              <a:rPr lang="zh-CN" altLang="en-US" sz="4000" b="1" dirty="0" smtClean="0">
                <a:latin typeface="微软雅黑" panose="020B0503020204020204" pitchFamily="34" charset="-122"/>
                <a:ea typeface="微软雅黑" panose="020B0503020204020204" pitchFamily="34" charset="-122"/>
              </a:rPr>
              <a:t>终身</a:t>
            </a:r>
            <a:r>
              <a:rPr lang="zh-CN" altLang="en-US" sz="4000" b="1" dirty="0">
                <a:latin typeface="微软雅黑" panose="020B0503020204020204" pitchFamily="34" charset="-122"/>
                <a:ea typeface="微软雅黑" panose="020B0503020204020204" pitchFamily="34" charset="-122"/>
              </a:rPr>
              <a:t>教育时代，人人都是学生</a:t>
            </a:r>
          </a:p>
          <a:p>
            <a:pPr>
              <a:lnSpc>
                <a:spcPct val="90000"/>
              </a:lnSpc>
            </a:pP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719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68418" y="588686"/>
            <a:ext cx="8005713" cy="4690515"/>
          </a:xfrm>
          <a:prstGeom prst="rect">
            <a:avLst/>
          </a:prstGeom>
        </p:spPr>
        <p:txBody>
          <a:bodyPr wrap="square">
            <a:spAutoFit/>
          </a:bodyPr>
          <a:lstStyle/>
          <a:p>
            <a:pPr>
              <a:lnSpc>
                <a:spcPct val="90000"/>
              </a:lnSpc>
              <a:buFont typeface="Wingdings" pitchFamily="2" charset="2"/>
              <a:buChar char="l"/>
            </a:pPr>
            <a:r>
              <a:rPr lang="zh-CN" altLang="en-US" sz="4000" b="1" dirty="0" smtClean="0">
                <a:latin typeface="微软雅黑" panose="020B0503020204020204" pitchFamily="34" charset="-122"/>
                <a:ea typeface="微软雅黑" panose="020B0503020204020204" pitchFamily="34" charset="-122"/>
              </a:rPr>
              <a:t>现代</a:t>
            </a:r>
            <a:r>
              <a:rPr lang="zh-CN" altLang="en-US" sz="4000" b="1" dirty="0">
                <a:latin typeface="微软雅黑" panose="020B0503020204020204" pitchFamily="34" charset="-122"/>
                <a:ea typeface="微软雅黑" panose="020B0503020204020204" pitchFamily="34" charset="-122"/>
              </a:rPr>
              <a:t>学生观的基本主张</a:t>
            </a:r>
          </a:p>
          <a:p>
            <a:pPr>
              <a:lnSpc>
                <a:spcPct val="90000"/>
              </a:lnSpc>
            </a:pPr>
            <a:r>
              <a:rPr lang="zh-CN" altLang="en-US" sz="2400" b="1" dirty="0">
                <a:latin typeface="微软雅黑" panose="020B0503020204020204" pitchFamily="34" charset="-122"/>
                <a:ea typeface="微软雅黑" panose="020B0503020204020204" pitchFamily="34" charset="-122"/>
              </a:rPr>
              <a:t>        </a:t>
            </a:r>
            <a:endParaRPr lang="en-US" altLang="zh-CN" sz="2400" b="1" dirty="0">
              <a:latin typeface="微软雅黑" panose="020B0503020204020204" pitchFamily="34" charset="-122"/>
              <a:ea typeface="微软雅黑" panose="020B0503020204020204" pitchFamily="34" charset="-122"/>
            </a:endParaRPr>
          </a:p>
          <a:p>
            <a:pPr algn="ctr">
              <a:lnSpc>
                <a:spcPct val="90000"/>
              </a:lnSpc>
            </a:pPr>
            <a:r>
              <a:rPr lang="zh-CN" altLang="en-US" sz="4000" dirty="0">
                <a:latin typeface="微软雅黑" panose="020B0503020204020204" pitchFamily="34" charset="-122"/>
                <a:ea typeface="微软雅黑" panose="020B0503020204020204" pitchFamily="34" charset="-122"/>
              </a:rPr>
              <a:t> 学生是发展的人</a:t>
            </a:r>
          </a:p>
          <a:p>
            <a:pPr algn="ctr">
              <a:lnSpc>
                <a:spcPct val="90000"/>
              </a:lnSpc>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ctr">
              <a:lnSpc>
                <a:spcPct val="90000"/>
              </a:lnSpc>
            </a:pPr>
            <a:r>
              <a:rPr lang="zh-CN" altLang="en-US" sz="4000" dirty="0">
                <a:latin typeface="微软雅黑" panose="020B0503020204020204" pitchFamily="34" charset="-122"/>
                <a:ea typeface="微软雅黑" panose="020B0503020204020204" pitchFamily="34" charset="-122"/>
              </a:rPr>
              <a:t> 学生是独特的人</a:t>
            </a:r>
          </a:p>
          <a:p>
            <a:pPr algn="ctr">
              <a:lnSpc>
                <a:spcPct val="90000"/>
              </a:lnSpc>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ctr">
              <a:lnSpc>
                <a:spcPct val="90000"/>
              </a:lnSpc>
            </a:pPr>
            <a:r>
              <a:rPr lang="zh-CN" altLang="en-US" sz="4000" dirty="0">
                <a:latin typeface="微软雅黑" panose="020B0503020204020204" pitchFamily="34" charset="-122"/>
                <a:ea typeface="微软雅黑" panose="020B0503020204020204" pitchFamily="34" charset="-122"/>
              </a:rPr>
              <a:t> 学生是学习主体</a:t>
            </a:r>
          </a:p>
          <a:p>
            <a:pPr algn="ctr">
              <a:lnSpc>
                <a:spcPct val="90000"/>
              </a:lnSpc>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ctr">
              <a:lnSpc>
                <a:spcPct val="90000"/>
              </a:lnSpc>
            </a:pPr>
            <a:r>
              <a:rPr lang="zh-CN" altLang="en-US" sz="4000" dirty="0">
                <a:latin typeface="微软雅黑" panose="020B0503020204020204" pitchFamily="34" charset="-122"/>
                <a:ea typeface="微软雅黑" panose="020B0503020204020204" pitchFamily="34" charset="-122"/>
              </a:rPr>
              <a:t> 学生是责权主体</a:t>
            </a:r>
          </a:p>
          <a:p>
            <a:pPr>
              <a:lnSpc>
                <a:spcPct val="90000"/>
              </a:lnSpc>
            </a:pP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049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34854" y="496219"/>
            <a:ext cx="8005713" cy="4468916"/>
          </a:xfrm>
          <a:prstGeom prst="rect">
            <a:avLst/>
          </a:prstGeom>
        </p:spPr>
        <p:txBody>
          <a:bodyPr wrap="square">
            <a:spAutoFit/>
          </a:bodyPr>
          <a:lstStyle/>
          <a:p>
            <a:pPr algn="ctr">
              <a:lnSpc>
                <a:spcPct val="90000"/>
              </a:lnSpc>
            </a:pPr>
            <a:r>
              <a:rPr lang="en-US" altLang="zh-CN" sz="4000" b="1" dirty="0" smtClean="0">
                <a:latin typeface="微软雅黑" panose="020B0503020204020204" pitchFamily="34" charset="-122"/>
                <a:ea typeface="微软雅黑" panose="020B0503020204020204" pitchFamily="34" charset="-122"/>
              </a:rPr>
              <a:t>(3)</a:t>
            </a:r>
            <a:r>
              <a:rPr lang="zh-CN" altLang="en-US" sz="4000" b="1" dirty="0" smtClean="0">
                <a:latin typeface="微软雅黑" panose="020B0503020204020204" pitchFamily="34" charset="-122"/>
                <a:ea typeface="微软雅黑" panose="020B0503020204020204" pitchFamily="34" charset="-122"/>
              </a:rPr>
              <a:t>教 师</a:t>
            </a:r>
            <a:endParaRPr lang="zh-CN" altLang="en-US" sz="4000" b="1" dirty="0">
              <a:latin typeface="微软雅黑" panose="020B0503020204020204" pitchFamily="34" charset="-122"/>
              <a:ea typeface="微软雅黑" panose="020B0503020204020204" pitchFamily="34" charset="-122"/>
            </a:endParaRPr>
          </a:p>
          <a:p>
            <a:pPr>
              <a:lnSpc>
                <a:spcPct val="90000"/>
              </a:lnSpc>
            </a:pPr>
            <a:endParaRPr lang="en-US" altLang="zh-CN" sz="2400" dirty="0">
              <a:latin typeface="楷体" panose="02010609060101010101" pitchFamily="49" charset="-122"/>
            </a:endParaRPr>
          </a:p>
          <a:p>
            <a:pPr>
              <a:lnSpc>
                <a:spcPct val="90000"/>
              </a:lnSpc>
              <a:buFont typeface="Arial" pitchFamily="34" charset="0"/>
              <a:buChar char="•"/>
            </a:pPr>
            <a:r>
              <a:rPr lang="zh-CN" altLang="en-US" sz="3600" dirty="0" smtClean="0">
                <a:latin typeface="微软雅黑" panose="020B0503020204020204" pitchFamily="34" charset="-122"/>
                <a:ea typeface="微软雅黑" panose="020B0503020204020204" pitchFamily="34" charset="-122"/>
              </a:rPr>
              <a:t>教师</a:t>
            </a:r>
            <a:r>
              <a:rPr lang="zh-CN" altLang="en-US" sz="3600" dirty="0">
                <a:latin typeface="微软雅黑" panose="020B0503020204020204" pitchFamily="34" charset="-122"/>
                <a:ea typeface="微软雅黑" panose="020B0503020204020204" pitchFamily="34" charset="-122"/>
              </a:rPr>
              <a:t>是专业技术人员，是教育者；</a:t>
            </a:r>
          </a:p>
          <a:p>
            <a:pPr>
              <a:lnSpc>
                <a:spcPct val="90000"/>
              </a:lnSpc>
            </a:pPr>
            <a:endParaRPr lang="en-US" altLang="zh-CN" sz="3600" dirty="0">
              <a:latin typeface="微软雅黑" panose="020B0503020204020204" pitchFamily="34" charset="-122"/>
              <a:ea typeface="微软雅黑" panose="020B0503020204020204" pitchFamily="34" charset="-122"/>
            </a:endParaRPr>
          </a:p>
          <a:p>
            <a:pPr>
              <a:lnSpc>
                <a:spcPct val="90000"/>
              </a:lnSpc>
              <a:buFont typeface="Arial" pitchFamily="34" charset="0"/>
              <a:buChar char="•"/>
            </a:pPr>
            <a:r>
              <a:rPr lang="zh-CN" altLang="en-US" sz="3600" dirty="0" smtClean="0">
                <a:latin typeface="微软雅黑" panose="020B0503020204020204" pitchFamily="34" charset="-122"/>
                <a:ea typeface="微软雅黑" panose="020B0503020204020204" pitchFamily="34" charset="-122"/>
              </a:rPr>
              <a:t>教师</a:t>
            </a:r>
            <a:r>
              <a:rPr lang="zh-CN" altLang="en-US" sz="3600" dirty="0">
                <a:latin typeface="微软雅黑" panose="020B0503020204020204" pitchFamily="34" charset="-122"/>
                <a:ea typeface="微软雅黑" panose="020B0503020204020204" pitchFamily="34" charset="-122"/>
              </a:rPr>
              <a:t>身份的演化</a:t>
            </a:r>
          </a:p>
          <a:p>
            <a:pPr>
              <a:lnSpc>
                <a:spcPct val="90000"/>
              </a:lnSpc>
            </a:pPr>
            <a:r>
              <a:rPr lang="zh-CN" altLang="en-US" sz="3600" dirty="0" smtClean="0">
                <a:latin typeface="微软雅黑" panose="020B0503020204020204" pitchFamily="34" charset="-122"/>
                <a:ea typeface="微软雅黑" panose="020B0503020204020204" pitchFamily="34" charset="-122"/>
              </a:rPr>
              <a:t>       </a:t>
            </a:r>
            <a:r>
              <a:rPr lang="en-US" altLang="zh-CN" sz="3600" dirty="0" smtClean="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长者</a:t>
            </a:r>
            <a:r>
              <a:rPr lang="zh-CN" altLang="en-US" sz="3600" dirty="0">
                <a:latin typeface="微软雅黑" panose="020B0503020204020204" pitchFamily="34" charset="-122"/>
                <a:ea typeface="微软雅黑" panose="020B0503020204020204" pitchFamily="34" charset="-122"/>
              </a:rPr>
              <a:t>、巫师、官吏</a:t>
            </a:r>
          </a:p>
          <a:p>
            <a:pPr>
              <a:lnSpc>
                <a:spcPct val="90000"/>
              </a:lnSpc>
            </a:pPr>
            <a:r>
              <a:rPr lang="zh-CN" altLang="en-US" sz="3600" dirty="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一般</a:t>
            </a:r>
            <a:r>
              <a:rPr lang="zh-CN" altLang="en-US" sz="3600" dirty="0">
                <a:latin typeface="微软雅黑" panose="020B0503020204020204" pitchFamily="34" charset="-122"/>
                <a:ea typeface="微软雅黑" panose="020B0503020204020204" pitchFamily="34" charset="-122"/>
              </a:rPr>
              <a:t>文化人</a:t>
            </a:r>
          </a:p>
          <a:p>
            <a:pPr>
              <a:lnSpc>
                <a:spcPct val="90000"/>
              </a:lnSpc>
            </a:pPr>
            <a:r>
              <a:rPr lang="zh-CN" altLang="en-US" sz="3600" dirty="0">
                <a:latin typeface="微软雅黑" panose="020B0503020204020204" pitchFamily="34" charset="-122"/>
                <a:ea typeface="微软雅黑" panose="020B0503020204020204" pitchFamily="34" charset="-122"/>
              </a:rPr>
              <a:t>        </a:t>
            </a:r>
            <a:r>
              <a:rPr lang="zh-CN" altLang="en-US" sz="3600" dirty="0" smtClean="0">
                <a:latin typeface="微软雅黑" panose="020B0503020204020204" pitchFamily="34" charset="-122"/>
                <a:ea typeface="微软雅黑" panose="020B0503020204020204" pitchFamily="34" charset="-122"/>
              </a:rPr>
              <a:t>专业</a:t>
            </a:r>
            <a:r>
              <a:rPr lang="zh-CN" altLang="en-US" sz="3600" dirty="0">
                <a:latin typeface="微软雅黑" panose="020B0503020204020204" pitchFamily="34" charset="-122"/>
                <a:ea typeface="微软雅黑" panose="020B0503020204020204" pitchFamily="34" charset="-122"/>
              </a:rPr>
              <a:t>技术人员</a:t>
            </a:r>
          </a:p>
          <a:p>
            <a:pPr>
              <a:lnSpc>
                <a:spcPct val="90000"/>
              </a:lnSpc>
            </a:pP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62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52661" y="537315"/>
            <a:ext cx="8005713" cy="4524315"/>
          </a:xfrm>
          <a:prstGeom prst="rect">
            <a:avLst/>
          </a:prstGeom>
        </p:spPr>
        <p:txBody>
          <a:bodyPr wrap="square">
            <a:spAutoFit/>
          </a:bodyPr>
          <a:lstStyle/>
          <a:p>
            <a:pPr algn="ctr">
              <a:lnSpc>
                <a:spcPct val="90000"/>
              </a:lnSpc>
            </a:pPr>
            <a:r>
              <a:rPr lang="en-US" altLang="zh-CN" sz="4400" b="1" dirty="0" smtClean="0">
                <a:solidFill>
                  <a:prstClr val="black"/>
                </a:solidFill>
                <a:latin typeface="微软雅黑" panose="020B0503020204020204" pitchFamily="34" charset="-122"/>
                <a:ea typeface="微软雅黑" panose="020B0503020204020204" pitchFamily="34" charset="-122"/>
              </a:rPr>
              <a:t>(3)</a:t>
            </a:r>
            <a:r>
              <a:rPr lang="zh-CN" altLang="en-US" sz="4400" b="1" dirty="0" smtClean="0">
                <a:solidFill>
                  <a:prstClr val="black"/>
                </a:solidFill>
                <a:latin typeface="微软雅黑" panose="020B0503020204020204" pitchFamily="34" charset="-122"/>
                <a:ea typeface="微软雅黑" panose="020B0503020204020204" pitchFamily="34" charset="-122"/>
              </a:rPr>
              <a:t>教 师</a:t>
            </a:r>
            <a:endParaRPr lang="zh-CN" altLang="en-US" sz="44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2400" dirty="0">
              <a:solidFill>
                <a:prstClr val="black"/>
              </a:solidFill>
              <a:latin typeface="楷体" panose="02010609060101010101" pitchFamily="49" charset="-122"/>
            </a:endParaRPr>
          </a:p>
          <a:p>
            <a:pPr algn="ctr">
              <a:lnSpc>
                <a:spcPct val="90000"/>
              </a:lnSpc>
              <a:buFont typeface="Arial" pitchFamily="34" charset="0"/>
              <a:buChar char="•"/>
            </a:pPr>
            <a:r>
              <a:rPr lang="zh-CN" altLang="en-US" sz="3600" b="1" dirty="0" smtClean="0">
                <a:latin typeface="微软雅黑" panose="020B0503020204020204" pitchFamily="34" charset="-122"/>
                <a:ea typeface="微软雅黑" panose="020B0503020204020204" pitchFamily="34" charset="-122"/>
              </a:rPr>
              <a:t>教师</a:t>
            </a:r>
            <a:r>
              <a:rPr lang="zh-CN" altLang="en-US" sz="3600" b="1" dirty="0">
                <a:latin typeface="微软雅黑" panose="020B0503020204020204" pitchFamily="34" charset="-122"/>
                <a:ea typeface="微软雅黑" panose="020B0503020204020204" pitchFamily="34" charset="-122"/>
              </a:rPr>
              <a:t>的基本素养</a:t>
            </a:r>
          </a:p>
          <a:p>
            <a:pPr>
              <a:lnSpc>
                <a:spcPct val="90000"/>
              </a:lnSpc>
            </a:pPr>
            <a:r>
              <a:rPr lang="zh-CN" altLang="en-US" sz="3600" dirty="0">
                <a:latin typeface="微软雅黑" panose="020B0503020204020204" pitchFamily="34" charset="-122"/>
                <a:ea typeface="微软雅黑" panose="020B0503020204020204" pitchFamily="34" charset="-122"/>
              </a:rPr>
              <a:t>      </a:t>
            </a:r>
            <a:endParaRPr lang="en-US" altLang="zh-CN" sz="3600" dirty="0">
              <a:latin typeface="微软雅黑" panose="020B0503020204020204" pitchFamily="34" charset="-122"/>
              <a:ea typeface="微软雅黑" panose="020B0503020204020204" pitchFamily="34" charset="-122"/>
            </a:endParaRPr>
          </a:p>
          <a:p>
            <a:pPr algn="ctr">
              <a:lnSpc>
                <a:spcPct val="90000"/>
              </a:lnSpc>
            </a:pPr>
            <a:r>
              <a:rPr lang="zh-CN" altLang="en-US" sz="3600" dirty="0">
                <a:latin typeface="微软雅黑" panose="020B0503020204020204" pitchFamily="34" charset="-122"/>
                <a:ea typeface="微软雅黑" panose="020B0503020204020204" pitchFamily="34" charset="-122"/>
              </a:rPr>
              <a:t>  一般文化素养</a:t>
            </a:r>
          </a:p>
          <a:p>
            <a:pPr algn="ctr">
              <a:lnSpc>
                <a:spcPct val="90000"/>
              </a:lnSpc>
            </a:pPr>
            <a:r>
              <a:rPr lang="zh-CN" altLang="en-US" sz="3600" dirty="0">
                <a:latin typeface="微软雅黑" panose="020B0503020204020204" pitchFamily="34" charset="-122"/>
                <a:ea typeface="微软雅黑" panose="020B0503020204020204" pitchFamily="34" charset="-122"/>
              </a:rPr>
              <a:t>  学科专业素养</a:t>
            </a:r>
          </a:p>
          <a:p>
            <a:pPr algn="ctr">
              <a:lnSpc>
                <a:spcPct val="90000"/>
              </a:lnSpc>
            </a:pPr>
            <a:r>
              <a:rPr lang="zh-CN" altLang="en-US" sz="3600" dirty="0">
                <a:latin typeface="微软雅黑" panose="020B0503020204020204" pitchFamily="34" charset="-122"/>
                <a:ea typeface="微软雅黑" panose="020B0503020204020204" pitchFamily="34" charset="-122"/>
              </a:rPr>
              <a:t>  教育专业素养</a:t>
            </a:r>
          </a:p>
          <a:p>
            <a:pPr algn="ctr">
              <a:lnSpc>
                <a:spcPct val="90000"/>
              </a:lnSpc>
            </a:pPr>
            <a:r>
              <a:rPr lang="zh-CN" altLang="en-US" sz="3600" dirty="0">
                <a:latin typeface="微软雅黑" panose="020B0503020204020204" pitchFamily="34" charset="-122"/>
                <a:ea typeface="微软雅黑" panose="020B0503020204020204" pitchFamily="34" charset="-122"/>
              </a:rPr>
              <a:t>  职业道德素养</a:t>
            </a:r>
          </a:p>
          <a:p>
            <a:pPr>
              <a:lnSpc>
                <a:spcPct val="90000"/>
              </a:lnSpc>
            </a:pP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363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4534" y="2007563"/>
            <a:ext cx="8031366"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第五章 中学思想政治学科学法概论</a:t>
            </a:r>
            <a:endParaRPr lang="zh-CN" altLang="en-US" sz="4000" b="1" dirty="0">
              <a:solidFill>
                <a:prstClr val="black"/>
              </a:solidFill>
              <a:latin typeface="微软雅黑" pitchFamily="34" charset="-122"/>
              <a:ea typeface="微软雅黑" pitchFamily="34" charset="-122"/>
            </a:endParaRPr>
          </a:p>
        </p:txBody>
      </p:sp>
      <p:sp>
        <p:nvSpPr>
          <p:cNvPr id="7" name="TextBox 6"/>
          <p:cNvSpPr txBox="1"/>
          <p:nvPr/>
        </p:nvSpPr>
        <p:spPr>
          <a:xfrm>
            <a:off x="3649498" y="712615"/>
            <a:ext cx="1598515" cy="1069845"/>
          </a:xfrm>
          <a:prstGeom prst="rect">
            <a:avLst/>
          </a:prstGeom>
          <a:noFill/>
        </p:spPr>
        <p:txBody>
          <a:bodyPr wrap="non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目 录</a:t>
            </a:r>
            <a:endParaRPr lang="zh-CN" altLang="en-US" sz="4800" b="1" dirty="0">
              <a:solidFill>
                <a:prstClr val="black"/>
              </a:solidFill>
              <a:latin typeface="微软雅黑" pitchFamily="34" charset="-122"/>
              <a:ea typeface="微软雅黑" pitchFamily="34" charset="-122"/>
            </a:endParaRPr>
          </a:p>
        </p:txBody>
      </p:sp>
      <p:sp>
        <p:nvSpPr>
          <p:cNvPr id="4" name="TextBox 5"/>
          <p:cNvSpPr txBox="1"/>
          <p:nvPr/>
        </p:nvSpPr>
        <p:spPr>
          <a:xfrm>
            <a:off x="764534" y="3023226"/>
            <a:ext cx="8031366" cy="1015663"/>
          </a:xfrm>
          <a:prstGeom prst="rect">
            <a:avLst/>
          </a:prstGeom>
          <a:noFill/>
        </p:spPr>
        <p:txBody>
          <a:bodyPr wrap="none" rtlCol="0">
            <a:spAutoFit/>
          </a:bodyPr>
          <a:lstStyle/>
          <a:p>
            <a:pPr>
              <a:lnSpc>
                <a:spcPct val="150000"/>
              </a:lnSpc>
            </a:pPr>
            <a:r>
              <a:rPr lang="zh-CN" altLang="en-US" sz="4000" b="1" dirty="0" smtClean="0">
                <a:solidFill>
                  <a:prstClr val="black"/>
                </a:solidFill>
                <a:latin typeface="微软雅黑" pitchFamily="34" charset="-122"/>
                <a:ea typeface="微软雅黑" pitchFamily="34" charset="-122"/>
              </a:rPr>
              <a:t>第六章 中学思想政治学科评价概论</a:t>
            </a:r>
            <a:endParaRPr lang="zh-CN" altLang="en-US" sz="40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42555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84176" y="989378"/>
            <a:ext cx="8005713" cy="3527119"/>
          </a:xfrm>
          <a:prstGeom prst="rect">
            <a:avLst/>
          </a:prstGeom>
        </p:spPr>
        <p:txBody>
          <a:bodyPr wrap="square">
            <a:spAutoFit/>
          </a:bodyPr>
          <a:lstStyle/>
          <a:p>
            <a:pPr>
              <a:lnSpc>
                <a:spcPct val="90000"/>
              </a:lnSpc>
            </a:pPr>
            <a:r>
              <a:rPr lang="en-US" altLang="zh-CN" sz="4800" b="1" dirty="0" smtClean="0">
                <a:latin typeface="微软雅黑" panose="020B0503020204020204" pitchFamily="34" charset="-122"/>
                <a:ea typeface="微软雅黑" panose="020B0503020204020204" pitchFamily="34" charset="-122"/>
              </a:rPr>
              <a:t>(</a:t>
            </a:r>
            <a:r>
              <a:rPr lang="zh-CN" altLang="en-US" sz="4800" b="1" dirty="0" smtClean="0">
                <a:latin typeface="微软雅黑" panose="020B0503020204020204" pitchFamily="34" charset="-122"/>
                <a:ea typeface="微软雅黑" panose="020B0503020204020204" pitchFamily="34" charset="-122"/>
              </a:rPr>
              <a:t>三</a:t>
            </a:r>
            <a:r>
              <a:rPr lang="en-US" altLang="zh-CN" sz="4800" b="1" dirty="0" smtClean="0">
                <a:latin typeface="微软雅黑" panose="020B0503020204020204" pitchFamily="34" charset="-122"/>
                <a:ea typeface="微软雅黑" panose="020B0503020204020204" pitchFamily="34" charset="-122"/>
              </a:rPr>
              <a:t>)</a:t>
            </a:r>
            <a:r>
              <a:rPr lang="zh-CN" altLang="en-US" sz="4800" b="1" dirty="0" smtClean="0">
                <a:latin typeface="微软雅黑" panose="020B0503020204020204" pitchFamily="34" charset="-122"/>
                <a:ea typeface="微软雅黑" panose="020B0503020204020204" pitchFamily="34" charset="-122"/>
              </a:rPr>
              <a:t>易混淆的关系</a:t>
            </a:r>
            <a:endParaRPr lang="en-US" altLang="zh-CN" sz="4800" b="1" dirty="0" smtClean="0">
              <a:latin typeface="微软雅黑" panose="020B0503020204020204" pitchFamily="34" charset="-122"/>
              <a:ea typeface="微软雅黑" panose="020B0503020204020204" pitchFamily="34" charset="-122"/>
            </a:endParaRPr>
          </a:p>
          <a:p>
            <a:pPr>
              <a:lnSpc>
                <a:spcPct val="90000"/>
              </a:lnSpc>
            </a:pPr>
            <a:endParaRPr lang="en-US" altLang="zh-CN" sz="4000" b="1" dirty="0" smtClean="0">
              <a:latin typeface="微软雅黑" panose="020B0503020204020204" pitchFamily="34" charset="-122"/>
              <a:ea typeface="微软雅黑" panose="020B0503020204020204" pitchFamily="34" charset="-122"/>
            </a:endParaRPr>
          </a:p>
          <a:p>
            <a:pPr>
              <a:lnSpc>
                <a:spcPct val="90000"/>
              </a:lnSpc>
            </a:pPr>
            <a:r>
              <a:rPr lang="en-US" altLang="zh-CN" sz="4000" b="1" dirty="0" smtClean="0">
                <a:solidFill>
                  <a:srgbClr val="FF0000"/>
                </a:solidFill>
                <a:latin typeface="微软雅黑" panose="020B0503020204020204" pitchFamily="34" charset="-122"/>
                <a:ea typeface="微软雅黑" panose="020B0503020204020204" pitchFamily="34" charset="-122"/>
              </a:rPr>
              <a:t>1.</a:t>
            </a:r>
            <a:r>
              <a:rPr lang="zh-CN" altLang="en-US" sz="4000" b="1" dirty="0" smtClean="0">
                <a:solidFill>
                  <a:srgbClr val="FF0000"/>
                </a:solidFill>
                <a:latin typeface="微软雅黑" panose="020B0503020204020204" pitchFamily="34" charset="-122"/>
                <a:ea typeface="微软雅黑" panose="020B0503020204020204" pitchFamily="34" charset="-122"/>
              </a:rPr>
              <a:t>教学</a:t>
            </a:r>
            <a:r>
              <a:rPr lang="zh-CN" altLang="en-US" sz="4000" b="1" dirty="0">
                <a:solidFill>
                  <a:srgbClr val="FF0000"/>
                </a:solidFill>
                <a:latin typeface="微软雅黑" panose="020B0503020204020204" pitchFamily="34" charset="-122"/>
                <a:ea typeface="微软雅黑" panose="020B0503020204020204" pitchFamily="34" charset="-122"/>
              </a:rPr>
              <a:t>与教育、智育、上课</a:t>
            </a:r>
            <a:r>
              <a:rPr lang="zh-CN" altLang="en-US" sz="4000" b="1" dirty="0" smtClean="0">
                <a:solidFill>
                  <a:srgbClr val="FF0000"/>
                </a:solidFill>
                <a:latin typeface="微软雅黑" panose="020B0503020204020204" pitchFamily="34" charset="-122"/>
                <a:ea typeface="微软雅黑" panose="020B0503020204020204" pitchFamily="34" charset="-122"/>
              </a:rPr>
              <a:t>的联系与区别</a:t>
            </a:r>
            <a:endParaRPr lang="en-US" altLang="zh-CN" sz="4000" b="1" dirty="0" smtClean="0">
              <a:solidFill>
                <a:srgbClr val="FF0000"/>
              </a:solidFill>
              <a:latin typeface="微软雅黑" panose="020B0503020204020204" pitchFamily="34" charset="-122"/>
              <a:ea typeface="微软雅黑" panose="020B0503020204020204" pitchFamily="34" charset="-122"/>
            </a:endParaRPr>
          </a:p>
          <a:p>
            <a:pPr>
              <a:lnSpc>
                <a:spcPct val="90000"/>
              </a:lnSpc>
            </a:pPr>
            <a:endParaRPr lang="en-US" altLang="zh-CN" sz="4000" b="1" dirty="0" smtClean="0">
              <a:latin typeface="微软雅黑" panose="020B0503020204020204" pitchFamily="34" charset="-122"/>
              <a:ea typeface="微软雅黑" panose="020B0503020204020204" pitchFamily="34" charset="-122"/>
            </a:endParaRPr>
          </a:p>
          <a:p>
            <a:pPr>
              <a:lnSpc>
                <a:spcPct val="90000"/>
              </a:lnSpc>
            </a:pPr>
            <a:r>
              <a:rPr lang="en-US" altLang="zh-CN" sz="4000" b="1" dirty="0" smtClean="0">
                <a:latin typeface="微软雅黑" panose="020B0503020204020204" pitchFamily="34" charset="-122"/>
                <a:ea typeface="微软雅黑" panose="020B0503020204020204" pitchFamily="34" charset="-122"/>
              </a:rPr>
              <a:t>2.</a:t>
            </a:r>
            <a:r>
              <a:rPr lang="zh-CN" altLang="en-US" sz="4000" b="1" dirty="0" smtClean="0">
                <a:latin typeface="微软雅黑" panose="020B0503020204020204" pitchFamily="34" charset="-122"/>
                <a:ea typeface="微软雅黑" panose="020B0503020204020204" pitchFamily="34" charset="-122"/>
              </a:rPr>
              <a:t>课程与教学</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663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62935" y="927733"/>
            <a:ext cx="8005713" cy="3299365"/>
          </a:xfrm>
          <a:prstGeom prst="rect">
            <a:avLst/>
          </a:prstGeom>
        </p:spPr>
        <p:txBody>
          <a:bodyPr wrap="square">
            <a:spAutoFit/>
          </a:bodyPr>
          <a:lstStyle/>
          <a:p>
            <a:pPr algn="ctr">
              <a:buFontTx/>
              <a:buNone/>
            </a:pPr>
            <a:r>
              <a:rPr lang="zh-CN" altLang="en-US" sz="4800" b="1" dirty="0" smtClean="0">
                <a:latin typeface="微软雅黑" panose="020B0503020204020204" pitchFamily="34" charset="-122"/>
                <a:ea typeface="微软雅黑" panose="020B0503020204020204" pitchFamily="34" charset="-122"/>
              </a:rPr>
              <a:t>思  考</a:t>
            </a:r>
            <a:endParaRPr lang="zh-CN" altLang="en-US" sz="4800" b="1" dirty="0">
              <a:latin typeface="微软雅黑" panose="020B0503020204020204" pitchFamily="34" charset="-122"/>
              <a:ea typeface="微软雅黑" panose="020B0503020204020204" pitchFamily="34" charset="-122"/>
            </a:endParaRPr>
          </a:p>
          <a:p>
            <a:pPr algn="ctr"/>
            <a:endParaRPr lang="zh-CN" altLang="en-US" sz="4000" dirty="0">
              <a:latin typeface="微软雅黑" panose="020B0503020204020204" pitchFamily="34" charset="-122"/>
              <a:ea typeface="微软雅黑" panose="020B0503020204020204" pitchFamily="34" charset="-122"/>
            </a:endParaRPr>
          </a:p>
          <a:p>
            <a:pPr algn="ctr">
              <a:spcBef>
                <a:spcPct val="0"/>
              </a:spcBef>
              <a:buFontTx/>
              <a:buNone/>
            </a:pPr>
            <a:r>
              <a:rPr lang="zh-CN" altLang="en-US" sz="4400" dirty="0">
                <a:solidFill>
                  <a:srgbClr val="FFFF00"/>
                </a:solidFill>
                <a:latin typeface="微软雅黑" panose="020B0503020204020204" pitchFamily="34" charset="-122"/>
                <a:ea typeface="微软雅黑" panose="020B0503020204020204" pitchFamily="34" charset="-122"/>
              </a:rPr>
              <a:t>  </a:t>
            </a:r>
            <a:r>
              <a:rPr lang="zh-CN" altLang="en-US" sz="4400" dirty="0">
                <a:solidFill>
                  <a:srgbClr val="FF0000"/>
                </a:solidFill>
                <a:latin typeface="微软雅黑" panose="020B0503020204020204" pitchFamily="34" charset="-122"/>
                <a:ea typeface="微软雅黑" panose="020B0503020204020204" pitchFamily="34" charset="-122"/>
              </a:rPr>
              <a:t>教学与教育，智育，上课的区别</a:t>
            </a:r>
          </a:p>
          <a:p>
            <a:pPr>
              <a:lnSpc>
                <a:spcPct val="90000"/>
              </a:lnSpc>
            </a:pPr>
            <a:endParaRPr lang="zh-CN" altLang="en-US" sz="3600" b="1" dirty="0">
              <a:solidFill>
                <a:srgbClr val="FF0000"/>
              </a:solidFill>
              <a:latin typeface="微软雅黑" panose="020B0503020204020204" pitchFamily="34" charset="-122"/>
              <a:ea typeface="微软雅黑" panose="020B0503020204020204" pitchFamily="34" charset="-122"/>
            </a:endParaRPr>
          </a:p>
        </p:txBody>
      </p:sp>
      <p:pic>
        <p:nvPicPr>
          <p:cNvPr id="3" name="Picture 8" descr="HyUYlIXaz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1517" y="3555589"/>
            <a:ext cx="2197220" cy="119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72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14399" y="1423833"/>
            <a:ext cx="7746715" cy="2456057"/>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3200" dirty="0">
                <a:latin typeface="微软雅黑" panose="020B0503020204020204" pitchFamily="34" charset="-122"/>
                <a:ea typeface="微软雅黑" panose="020B0503020204020204" pitchFamily="34" charset="-122"/>
              </a:rPr>
              <a:t>教学与教育既相互联系，又相互区别，两者是</a:t>
            </a:r>
            <a:r>
              <a:rPr lang="zh-CN" altLang="en-US" sz="3200" dirty="0">
                <a:solidFill>
                  <a:srgbClr val="FF0000"/>
                </a:solidFill>
                <a:latin typeface="微软雅黑" panose="020B0503020204020204" pitchFamily="34" charset="-122"/>
                <a:ea typeface="微软雅黑" panose="020B0503020204020204" pitchFamily="34" charset="-122"/>
              </a:rPr>
              <a:t>部分和整体的</a:t>
            </a:r>
            <a:r>
              <a:rPr lang="zh-CN" altLang="en-US" sz="3200" dirty="0">
                <a:latin typeface="微软雅黑" panose="020B0503020204020204" pitchFamily="34" charset="-122"/>
                <a:ea typeface="微软雅黑" panose="020B0503020204020204" pitchFamily="34" charset="-122"/>
              </a:rPr>
              <a:t>关系</a:t>
            </a:r>
            <a:r>
              <a:rPr lang="zh-CN" altLang="en-US" sz="3200" dirty="0" smtClean="0">
                <a:latin typeface="微软雅黑" panose="020B0503020204020204" pitchFamily="34" charset="-122"/>
                <a:ea typeface="微软雅黑" panose="020B0503020204020204" pitchFamily="34" charset="-122"/>
              </a:rPr>
              <a:t>。</a:t>
            </a:r>
            <a:endParaRPr lang="en-US" altLang="zh-CN" sz="3200" dirty="0" smtClean="0">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3200" b="1" dirty="0" smtClean="0">
                <a:latin typeface="微软雅黑" panose="020B0503020204020204" pitchFamily="34" charset="-122"/>
                <a:ea typeface="微软雅黑" panose="020B0503020204020204" pitchFamily="34" charset="-122"/>
              </a:rPr>
              <a:t>教育</a:t>
            </a:r>
            <a:r>
              <a:rPr lang="zh-CN" altLang="en-US" sz="3200" dirty="0">
                <a:latin typeface="微软雅黑" panose="020B0503020204020204" pitchFamily="34" charset="-122"/>
                <a:ea typeface="微软雅黑" panose="020B0503020204020204" pitchFamily="34" charset="-122"/>
              </a:rPr>
              <a:t>包括教学，教学是学校进行全面教育的一个基本途径</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615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04124" y="1454655"/>
            <a:ext cx="7746715" cy="2405980"/>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3200" b="1" dirty="0" smtClean="0">
                <a:solidFill>
                  <a:prstClr val="black"/>
                </a:solidFill>
                <a:latin typeface="微软雅黑" panose="020B0503020204020204" pitchFamily="34" charset="-122"/>
                <a:ea typeface="微软雅黑" panose="020B0503020204020204" pitchFamily="34" charset="-122"/>
              </a:rPr>
              <a:t>除</a:t>
            </a:r>
            <a:r>
              <a:rPr lang="zh-CN" altLang="en-US" sz="3200" b="1" dirty="0">
                <a:solidFill>
                  <a:prstClr val="black"/>
                </a:solidFill>
                <a:latin typeface="微软雅黑" panose="020B0503020204020204" pitchFamily="34" charset="-122"/>
                <a:ea typeface="微软雅黑" panose="020B0503020204020204" pitchFamily="34" charset="-122"/>
              </a:rPr>
              <a:t>教学外</a:t>
            </a:r>
            <a:r>
              <a:rPr lang="zh-CN" altLang="en-US" sz="3200" dirty="0">
                <a:solidFill>
                  <a:prstClr val="black"/>
                </a:solidFill>
                <a:latin typeface="微软雅黑" panose="020B0503020204020204" pitchFamily="34" charset="-122"/>
                <a:ea typeface="微软雅黑" panose="020B0503020204020204" pitchFamily="34" charset="-122"/>
              </a:rPr>
              <a:t>，学校还通过课外活动、生产劳动、社会实践等途径向学生进行教育</a:t>
            </a:r>
            <a:r>
              <a:rPr lang="zh-CN" altLang="en-US" sz="3200" dirty="0" smtClean="0">
                <a:solidFill>
                  <a:prstClr val="black"/>
                </a:solidFill>
                <a:latin typeface="微软雅黑" panose="020B0503020204020204" pitchFamily="34" charset="-122"/>
                <a:ea typeface="微软雅黑" panose="020B0503020204020204" pitchFamily="34" charset="-122"/>
              </a:rPr>
              <a:t>。</a:t>
            </a:r>
            <a:endParaRPr lang="en-US" altLang="zh-CN" sz="3200" dirty="0" smtClean="0">
              <a:solidFill>
                <a:prstClr val="black"/>
              </a:solidFill>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r>
              <a:rPr lang="zh-CN" altLang="en-US" sz="3200" b="1" dirty="0" smtClean="0">
                <a:solidFill>
                  <a:prstClr val="black"/>
                </a:solidFill>
                <a:latin typeface="微软雅黑" panose="020B0503020204020204" pitchFamily="34" charset="-122"/>
                <a:ea typeface="微软雅黑" panose="020B0503020204020204" pitchFamily="34" charset="-122"/>
              </a:rPr>
              <a:t>教学</a:t>
            </a:r>
            <a:r>
              <a:rPr lang="zh-CN" altLang="en-US" sz="3200" b="1" dirty="0">
                <a:solidFill>
                  <a:prstClr val="black"/>
                </a:solidFill>
                <a:latin typeface="微软雅黑" panose="020B0503020204020204" pitchFamily="34" charset="-122"/>
                <a:ea typeface="微软雅黑" panose="020B0503020204020204" pitchFamily="34" charset="-122"/>
              </a:rPr>
              <a:t>工作</a:t>
            </a:r>
            <a:r>
              <a:rPr lang="zh-CN" altLang="en-US" sz="3200" dirty="0">
                <a:solidFill>
                  <a:prstClr val="black"/>
                </a:solidFill>
                <a:latin typeface="微软雅黑" panose="020B0503020204020204" pitchFamily="34" charset="-122"/>
                <a:ea typeface="微软雅黑" panose="020B0503020204020204" pitchFamily="34" charset="-122"/>
              </a:rPr>
              <a:t>是学校教育工作的一个组成部分，是学校教育的中心工作。</a:t>
            </a:r>
          </a:p>
        </p:txBody>
      </p:sp>
    </p:spTree>
    <p:extLst>
      <p:ext uri="{BB962C8B-B14F-4D97-AF65-F5344CB8AC3E}">
        <p14:creationId xmlns:p14="http://schemas.microsoft.com/office/powerpoint/2010/main" val="308301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76043" y="1588219"/>
            <a:ext cx="7746715" cy="2456057"/>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3200" b="1" dirty="0">
                <a:latin typeface="微软雅黑" panose="020B0503020204020204" pitchFamily="34" charset="-122"/>
                <a:ea typeface="微软雅黑" panose="020B0503020204020204" pitchFamily="34" charset="-122"/>
              </a:rPr>
              <a:t>智育</a:t>
            </a:r>
            <a:r>
              <a:rPr lang="zh-CN" altLang="en-US" sz="3200" dirty="0">
                <a:latin typeface="微软雅黑" panose="020B0503020204020204" pitchFamily="34" charset="-122"/>
                <a:ea typeface="微软雅黑" panose="020B0503020204020204" pitchFamily="34" charset="-122"/>
              </a:rPr>
              <a:t>是指向受教育者传授系统的文化科学知识和技能，专门发展受教育者智力的教育活动，它是教育的一个组成部分</a:t>
            </a:r>
            <a:r>
              <a:rPr lang="zh-CN" altLang="en-US" sz="3200" dirty="0" smtClean="0">
                <a:latin typeface="微软雅黑" panose="020B0503020204020204" pitchFamily="34" charset="-122"/>
                <a:ea typeface="微软雅黑" panose="020B0503020204020204" pitchFamily="34" charset="-122"/>
              </a:rPr>
              <a:t>。</a:t>
            </a:r>
            <a:endParaRPr lang="en-US" altLang="zh-CN" sz="3200" dirty="0" smtClean="0">
              <a:latin typeface="微软雅黑" panose="020B0503020204020204" pitchFamily="34" charset="-122"/>
              <a:ea typeface="微软雅黑" panose="020B0503020204020204" pitchFamily="34" charset="-122"/>
            </a:endParaRPr>
          </a:p>
          <a:p>
            <a:pPr>
              <a:lnSpc>
                <a:spcPct val="120000"/>
              </a:lnSpc>
              <a:spcBef>
                <a:spcPct val="0"/>
              </a:spcBef>
              <a:buFont typeface="Arial" panose="020B0604020202020204" pitchFamily="34" charset="0"/>
              <a:buNone/>
            </a:pP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336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68511" y="910125"/>
            <a:ext cx="7304927" cy="3637919"/>
          </a:xfrm>
          <a:prstGeom prst="rect">
            <a:avLst/>
          </a:prstGeom>
        </p:spPr>
        <p:txBody>
          <a:bodyPr wrap="square">
            <a:spAutoFit/>
          </a:bodyPr>
          <a:lstStyle/>
          <a:p>
            <a:pPr>
              <a:lnSpc>
                <a:spcPct val="120000"/>
              </a:lnSpc>
              <a:spcBef>
                <a:spcPct val="0"/>
              </a:spcBef>
              <a:buFont typeface="Arial" panose="020B0604020202020204" pitchFamily="34" charset="0"/>
              <a:buNone/>
            </a:pPr>
            <a:r>
              <a:rPr lang="zh-CN" altLang="en-US" sz="3200" b="1" dirty="0" smtClean="0">
                <a:solidFill>
                  <a:prstClr val="black"/>
                </a:solidFill>
                <a:latin typeface="微软雅黑" panose="020B0503020204020204" pitchFamily="34" charset="-122"/>
                <a:ea typeface="微软雅黑" panose="020B0503020204020204" pitchFamily="34" charset="-122"/>
              </a:rPr>
              <a:t>教学</a:t>
            </a:r>
            <a:r>
              <a:rPr lang="zh-CN" altLang="en-US" sz="3200" dirty="0">
                <a:solidFill>
                  <a:prstClr val="black"/>
                </a:solidFill>
                <a:latin typeface="微软雅黑" panose="020B0503020204020204" pitchFamily="34" charset="-122"/>
                <a:ea typeface="微软雅黑" panose="020B0503020204020204" pitchFamily="34" charset="-122"/>
              </a:rPr>
              <a:t>是智育的</a:t>
            </a:r>
            <a:r>
              <a:rPr lang="zh-CN" altLang="en-US" sz="3200" dirty="0">
                <a:solidFill>
                  <a:srgbClr val="FF0000"/>
                </a:solidFill>
                <a:latin typeface="微软雅黑" panose="020B0503020204020204" pitchFamily="34" charset="-122"/>
                <a:ea typeface="微软雅黑" panose="020B0503020204020204" pitchFamily="34" charset="-122"/>
              </a:rPr>
              <a:t>主要途径</a:t>
            </a:r>
            <a:r>
              <a:rPr lang="zh-CN" altLang="en-US" sz="3200" dirty="0">
                <a:solidFill>
                  <a:prstClr val="black"/>
                </a:solidFill>
                <a:latin typeface="微软雅黑" panose="020B0503020204020204" pitchFamily="34" charset="-122"/>
                <a:ea typeface="微软雅黑" panose="020B0503020204020204" pitchFamily="34" charset="-122"/>
              </a:rPr>
              <a:t>。但不是</a:t>
            </a:r>
            <a:r>
              <a:rPr lang="zh-CN" altLang="en-US" sz="3200" dirty="0">
                <a:solidFill>
                  <a:srgbClr val="FF0000"/>
                </a:solidFill>
                <a:latin typeface="微软雅黑" panose="020B0503020204020204" pitchFamily="34" charset="-122"/>
                <a:ea typeface="微软雅黑" panose="020B0503020204020204" pitchFamily="34" charset="-122"/>
              </a:rPr>
              <a:t>唯一</a:t>
            </a:r>
            <a:r>
              <a:rPr lang="zh-CN" altLang="en-US" sz="3200" dirty="0">
                <a:solidFill>
                  <a:prstClr val="black"/>
                </a:solidFill>
                <a:latin typeface="微软雅黑" panose="020B0503020204020204" pitchFamily="34" charset="-122"/>
                <a:ea typeface="微软雅黑" panose="020B0503020204020204" pitchFamily="34" charset="-122"/>
              </a:rPr>
              <a:t>途径，智育也需要课外活动等途径才能全面实现，教学要完成智育任务，但智育却不是教学的唯一任务，教学也要完成德育、体育、美育、劳动技术教育的任务。</a:t>
            </a:r>
          </a:p>
        </p:txBody>
      </p:sp>
    </p:spTree>
    <p:extLst>
      <p:ext uri="{BB962C8B-B14F-4D97-AF65-F5344CB8AC3E}">
        <p14:creationId xmlns:p14="http://schemas.microsoft.com/office/powerpoint/2010/main" val="120490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17140" y="971771"/>
            <a:ext cx="7510410" cy="3416320"/>
          </a:xfrm>
          <a:prstGeom prst="rect">
            <a:avLst/>
          </a:prstGeom>
        </p:spPr>
        <p:txBody>
          <a:bodyPr wrap="square">
            <a:spAutoFit/>
          </a:bodyPr>
          <a:lstStyle/>
          <a:p>
            <a:pPr lvl="0" eaLnBrk="0" fontAlgn="base" hangingPunct="0">
              <a:lnSpc>
                <a:spcPct val="120000"/>
              </a:lnSpc>
              <a:spcBef>
                <a:spcPct val="0"/>
              </a:spcBef>
              <a:spcAft>
                <a:spcPct val="0"/>
              </a:spcAft>
            </a:pPr>
            <a:r>
              <a:rPr lang="zh-CN" altLang="en-US" sz="3600" b="1" dirty="0">
                <a:solidFill>
                  <a:srgbClr val="000000"/>
                </a:solidFill>
                <a:latin typeface="微软雅黑" panose="020B0503020204020204" pitchFamily="34" charset="-122"/>
                <a:ea typeface="微软雅黑" panose="020B0503020204020204" pitchFamily="34" charset="-122"/>
              </a:rPr>
              <a:t>教学与上课</a:t>
            </a:r>
            <a:r>
              <a:rPr lang="zh-CN" altLang="en-US" sz="3600" dirty="0">
                <a:solidFill>
                  <a:srgbClr val="000000"/>
                </a:solidFill>
                <a:latin typeface="微软雅黑" panose="020B0503020204020204" pitchFamily="34" charset="-122"/>
                <a:ea typeface="微软雅黑" panose="020B0503020204020204" pitchFamily="34" charset="-122"/>
              </a:rPr>
              <a:t>两者既有联系又有区别</a:t>
            </a:r>
            <a:r>
              <a:rPr lang="zh-CN" altLang="en-US" sz="3600" dirty="0" smtClean="0">
                <a:solidFill>
                  <a:srgbClr val="000000"/>
                </a:solidFill>
                <a:latin typeface="微软雅黑" panose="020B0503020204020204" pitchFamily="34" charset="-122"/>
                <a:ea typeface="微软雅黑" panose="020B0503020204020204" pitchFamily="34" charset="-122"/>
              </a:rPr>
              <a:t>。</a:t>
            </a:r>
            <a:endParaRPr lang="en-US" altLang="zh-CN" sz="3600" dirty="0" smtClean="0">
              <a:solidFill>
                <a:srgbClr val="000000"/>
              </a:solidFill>
              <a:latin typeface="微软雅黑" panose="020B0503020204020204" pitchFamily="34" charset="-122"/>
              <a:ea typeface="微软雅黑" panose="020B0503020204020204" pitchFamily="34" charset="-122"/>
            </a:endParaRPr>
          </a:p>
          <a:p>
            <a:pPr lvl="0" eaLnBrk="0" fontAlgn="base" hangingPunct="0">
              <a:lnSpc>
                <a:spcPct val="120000"/>
              </a:lnSpc>
              <a:spcBef>
                <a:spcPct val="0"/>
              </a:spcBef>
              <a:spcAft>
                <a:spcPct val="0"/>
              </a:spcAft>
            </a:pPr>
            <a:r>
              <a:rPr lang="zh-CN" altLang="en-US" sz="3600" dirty="0" smtClean="0">
                <a:solidFill>
                  <a:srgbClr val="000000"/>
                </a:solidFill>
                <a:latin typeface="微软雅黑" panose="020B0503020204020204" pitchFamily="34" charset="-122"/>
                <a:ea typeface="微软雅黑" panose="020B0503020204020204" pitchFamily="34" charset="-122"/>
              </a:rPr>
              <a:t>教学</a:t>
            </a:r>
            <a:r>
              <a:rPr lang="zh-CN" altLang="en-US" sz="3600" dirty="0">
                <a:solidFill>
                  <a:srgbClr val="000000"/>
                </a:solidFill>
                <a:latin typeface="微软雅黑" panose="020B0503020204020204" pitchFamily="34" charset="-122"/>
                <a:ea typeface="微软雅黑" panose="020B0503020204020204" pitchFamily="34" charset="-122"/>
              </a:rPr>
              <a:t>是教与学两方面组成的，其中，</a:t>
            </a:r>
            <a:r>
              <a:rPr lang="zh-CN" altLang="en-US" sz="3600" b="1" dirty="0">
                <a:solidFill>
                  <a:srgbClr val="000000"/>
                </a:solidFill>
                <a:latin typeface="微软雅黑" panose="020B0503020204020204" pitchFamily="34" charset="-122"/>
                <a:ea typeface="微软雅黑" panose="020B0503020204020204" pitchFamily="34" charset="-122"/>
              </a:rPr>
              <a:t>教</a:t>
            </a:r>
            <a:r>
              <a:rPr lang="zh-CN" altLang="en-US" sz="3600" dirty="0">
                <a:solidFill>
                  <a:srgbClr val="000000"/>
                </a:solidFill>
                <a:latin typeface="微软雅黑" panose="020B0503020204020204" pitchFamily="34" charset="-122"/>
                <a:ea typeface="微软雅黑" panose="020B0503020204020204" pitchFamily="34" charset="-122"/>
              </a:rPr>
              <a:t>除了指教师在课堂上的</a:t>
            </a:r>
            <a:r>
              <a:rPr lang="zh-CN" altLang="en-US" sz="3600" b="1" dirty="0">
                <a:solidFill>
                  <a:srgbClr val="000000"/>
                </a:solidFill>
                <a:latin typeface="微软雅黑" panose="020B0503020204020204" pitchFamily="34" charset="-122"/>
                <a:ea typeface="微软雅黑" panose="020B0503020204020204" pitchFamily="34" charset="-122"/>
              </a:rPr>
              <a:t>教授</a:t>
            </a:r>
            <a:r>
              <a:rPr lang="zh-CN" altLang="en-US" sz="3600" dirty="0">
                <a:solidFill>
                  <a:srgbClr val="000000"/>
                </a:solidFill>
                <a:latin typeface="微软雅黑" panose="020B0503020204020204" pitchFamily="34" charset="-122"/>
                <a:ea typeface="微软雅黑" panose="020B0503020204020204" pitchFamily="34" charset="-122"/>
              </a:rPr>
              <a:t>工作以外，还包括教师在课间对学生的</a:t>
            </a:r>
            <a:r>
              <a:rPr lang="zh-CN" altLang="en-US" sz="3600" b="1" dirty="0">
                <a:solidFill>
                  <a:srgbClr val="000000"/>
                </a:solidFill>
                <a:latin typeface="微软雅黑" panose="020B0503020204020204" pitchFamily="34" charset="-122"/>
                <a:ea typeface="微软雅黑" panose="020B0503020204020204" pitchFamily="34" charset="-122"/>
              </a:rPr>
              <a:t>辅导活动</a:t>
            </a:r>
            <a:r>
              <a:rPr lang="zh-CN" altLang="en-US" sz="3600" dirty="0" smtClean="0">
                <a:solidFill>
                  <a:srgbClr val="000000"/>
                </a:solidFill>
                <a:latin typeface="微软雅黑" panose="020B0503020204020204" pitchFamily="34" charset="-122"/>
                <a:ea typeface="微软雅黑" panose="020B0503020204020204" pitchFamily="34" charset="-122"/>
              </a:rPr>
              <a:t>。</a:t>
            </a:r>
            <a:endParaRPr lang="zh-CN" altLang="en-US" sz="36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071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65770" y="827932"/>
            <a:ext cx="7304927" cy="3637919"/>
          </a:xfrm>
          <a:prstGeom prst="rect">
            <a:avLst/>
          </a:prstGeom>
        </p:spPr>
        <p:txBody>
          <a:bodyPr wrap="square">
            <a:spAutoFit/>
          </a:bodyPr>
          <a:lstStyle/>
          <a:p>
            <a:pPr eaLnBrk="0" fontAlgn="base" hangingPunct="0">
              <a:lnSpc>
                <a:spcPct val="120000"/>
              </a:lnSpc>
              <a:spcBef>
                <a:spcPct val="0"/>
              </a:spcBef>
              <a:spcAft>
                <a:spcPct val="0"/>
              </a:spcAft>
            </a:pPr>
            <a:r>
              <a:rPr lang="zh-CN" altLang="en-US" sz="3200" b="1" dirty="0" smtClean="0">
                <a:solidFill>
                  <a:srgbClr val="000000"/>
                </a:solidFill>
                <a:latin typeface="微软雅黑" panose="020B0503020204020204" pitchFamily="34" charset="-122"/>
                <a:ea typeface="微软雅黑" panose="020B0503020204020204" pitchFamily="34" charset="-122"/>
              </a:rPr>
              <a:t>学</a:t>
            </a:r>
            <a:r>
              <a:rPr lang="zh-CN" altLang="en-US" sz="3200" dirty="0">
                <a:solidFill>
                  <a:srgbClr val="000000"/>
                </a:solidFill>
                <a:latin typeface="微软雅黑" panose="020B0503020204020204" pitchFamily="34" charset="-122"/>
                <a:ea typeface="微软雅黑" panose="020B0503020204020204" pitchFamily="34" charset="-122"/>
              </a:rPr>
              <a:t>既包括学生在教师的直接教授下的</a:t>
            </a:r>
            <a:r>
              <a:rPr lang="zh-CN" altLang="en-US" sz="3200" b="1" dirty="0">
                <a:solidFill>
                  <a:srgbClr val="000000"/>
                </a:solidFill>
                <a:latin typeface="微软雅黑" panose="020B0503020204020204" pitchFamily="34" charset="-122"/>
                <a:ea typeface="微软雅黑" panose="020B0503020204020204" pitchFamily="34" charset="-122"/>
              </a:rPr>
              <a:t>学习</a:t>
            </a:r>
            <a:r>
              <a:rPr lang="zh-CN" altLang="en-US" sz="3200" dirty="0">
                <a:solidFill>
                  <a:srgbClr val="000000"/>
                </a:solidFill>
                <a:latin typeface="微软雅黑" panose="020B0503020204020204" pitchFamily="34" charset="-122"/>
                <a:ea typeface="微软雅黑" panose="020B0503020204020204" pitchFamily="34" charset="-122"/>
              </a:rPr>
              <a:t>，也包括学生为配合教师上课而进行的</a:t>
            </a:r>
            <a:r>
              <a:rPr lang="zh-CN" altLang="en-US" sz="3200" b="1" dirty="0">
                <a:solidFill>
                  <a:srgbClr val="000000"/>
                </a:solidFill>
                <a:latin typeface="微软雅黑" panose="020B0503020204020204" pitchFamily="34" charset="-122"/>
                <a:ea typeface="微软雅黑" panose="020B0503020204020204" pitchFamily="34" charset="-122"/>
              </a:rPr>
              <a:t>预习</a:t>
            </a:r>
            <a:r>
              <a:rPr lang="zh-CN" altLang="en-US" sz="3200" dirty="0">
                <a:solidFill>
                  <a:srgbClr val="000000"/>
                </a:solidFill>
                <a:latin typeface="微软雅黑" panose="020B0503020204020204" pitchFamily="34" charset="-122"/>
                <a:ea typeface="微软雅黑" panose="020B0503020204020204" pitchFamily="34" charset="-122"/>
              </a:rPr>
              <a:t>，复习与独立作业等</a:t>
            </a:r>
            <a:r>
              <a:rPr lang="zh-CN" altLang="en-US" sz="3200" b="1" dirty="0">
                <a:solidFill>
                  <a:srgbClr val="000000"/>
                </a:solidFill>
                <a:latin typeface="微软雅黑" panose="020B0503020204020204" pitchFamily="34" charset="-122"/>
                <a:ea typeface="微软雅黑" panose="020B0503020204020204" pitchFamily="34" charset="-122"/>
              </a:rPr>
              <a:t>自学活动</a:t>
            </a:r>
            <a:r>
              <a:rPr lang="zh-CN" altLang="en-US" sz="3200" dirty="0">
                <a:solidFill>
                  <a:srgbClr val="000000"/>
                </a:solidFill>
                <a:latin typeface="微软雅黑" panose="020B0503020204020204" pitchFamily="34" charset="-122"/>
                <a:ea typeface="微软雅黑" panose="020B0503020204020204" pitchFamily="34" charset="-122"/>
              </a:rPr>
              <a:t>。</a:t>
            </a:r>
            <a:r>
              <a:rPr lang="zh-CN" altLang="en-US" sz="3200" b="1" dirty="0">
                <a:solidFill>
                  <a:srgbClr val="000000"/>
                </a:solidFill>
                <a:latin typeface="微软雅黑" panose="020B0503020204020204" pitchFamily="34" charset="-122"/>
                <a:ea typeface="微软雅黑" panose="020B0503020204020204" pitchFamily="34" charset="-122"/>
              </a:rPr>
              <a:t>因此</a:t>
            </a:r>
            <a:r>
              <a:rPr lang="zh-CN" altLang="en-US" sz="3200" dirty="0">
                <a:solidFill>
                  <a:srgbClr val="000000"/>
                </a:solidFill>
                <a:latin typeface="微软雅黑" panose="020B0503020204020204" pitchFamily="34" charset="-122"/>
                <a:ea typeface="微软雅黑" panose="020B0503020204020204" pitchFamily="34" charset="-122"/>
              </a:rPr>
              <a:t>，教学包括上课，上课是教学活动的主要途径，但不是唯一途径，两者是整体和部分的关系。</a:t>
            </a:r>
          </a:p>
        </p:txBody>
      </p:sp>
    </p:spTree>
    <p:extLst>
      <p:ext uri="{BB962C8B-B14F-4D97-AF65-F5344CB8AC3E}">
        <p14:creationId xmlns:p14="http://schemas.microsoft.com/office/powerpoint/2010/main" val="408612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84176" y="989378"/>
            <a:ext cx="8005713" cy="3527119"/>
          </a:xfrm>
          <a:prstGeom prst="rect">
            <a:avLst/>
          </a:prstGeom>
        </p:spPr>
        <p:txBody>
          <a:bodyPr wrap="square">
            <a:spAutoFit/>
          </a:bodyPr>
          <a:lstStyle/>
          <a:p>
            <a:pP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三</a:t>
            </a: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易混淆的关系</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000" b="1" dirty="0" smtClean="0">
                <a:solidFill>
                  <a:prstClr val="black"/>
                </a:solidFill>
                <a:latin typeface="微软雅黑" panose="020B0503020204020204" pitchFamily="34" charset="-122"/>
                <a:ea typeface="微软雅黑" panose="020B0503020204020204" pitchFamily="34" charset="-122"/>
              </a:rPr>
              <a:t>1.</a:t>
            </a:r>
            <a:r>
              <a:rPr lang="zh-CN" altLang="en-US" sz="4000" b="1" dirty="0" smtClean="0">
                <a:solidFill>
                  <a:prstClr val="black"/>
                </a:solidFill>
                <a:latin typeface="微软雅黑" panose="020B0503020204020204" pitchFamily="34" charset="-122"/>
                <a:ea typeface="微软雅黑" panose="020B0503020204020204" pitchFamily="34" charset="-122"/>
              </a:rPr>
              <a:t>教学</a:t>
            </a:r>
            <a:r>
              <a:rPr lang="zh-CN" altLang="en-US" sz="4000" b="1" dirty="0">
                <a:solidFill>
                  <a:prstClr val="black"/>
                </a:solidFill>
                <a:latin typeface="微软雅黑" panose="020B0503020204020204" pitchFamily="34" charset="-122"/>
                <a:ea typeface="微软雅黑" panose="020B0503020204020204" pitchFamily="34" charset="-122"/>
              </a:rPr>
              <a:t>与教育、智育、上课</a:t>
            </a:r>
            <a:r>
              <a:rPr lang="zh-CN" altLang="en-US" sz="4000" b="1" dirty="0" smtClean="0">
                <a:solidFill>
                  <a:prstClr val="black"/>
                </a:solidFill>
                <a:latin typeface="微软雅黑" panose="020B0503020204020204" pitchFamily="34" charset="-122"/>
                <a:ea typeface="微软雅黑" panose="020B0503020204020204" pitchFamily="34" charset="-122"/>
              </a:rPr>
              <a:t>的联系与区别</a:t>
            </a: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000" b="1" dirty="0" smtClean="0">
                <a:solidFill>
                  <a:srgbClr val="FF0000"/>
                </a:solidFill>
                <a:latin typeface="微软雅黑" panose="020B0503020204020204" pitchFamily="34" charset="-122"/>
                <a:ea typeface="微软雅黑" panose="020B0503020204020204" pitchFamily="34" charset="-122"/>
              </a:rPr>
              <a:t>2.</a:t>
            </a:r>
            <a:r>
              <a:rPr lang="zh-CN" altLang="en-US" sz="4000" b="1" dirty="0" smtClean="0">
                <a:solidFill>
                  <a:srgbClr val="FF0000"/>
                </a:solidFill>
                <a:latin typeface="微软雅黑" panose="020B0503020204020204" pitchFamily="34" charset="-122"/>
                <a:ea typeface="微软雅黑" panose="020B0503020204020204" pitchFamily="34" charset="-122"/>
              </a:rPr>
              <a:t>课程与教学</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135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68419" y="547590"/>
            <a:ext cx="8005713" cy="4635115"/>
          </a:xfrm>
          <a:prstGeom prst="rect">
            <a:avLst/>
          </a:prstGeom>
        </p:spPr>
        <p:txBody>
          <a:bodyPr wrap="square">
            <a:spAutoFit/>
          </a:bodyPr>
          <a:lstStyle/>
          <a:p>
            <a:pPr algn="ctr">
              <a:lnSpc>
                <a:spcPct val="90000"/>
              </a:lnSpc>
            </a:pPr>
            <a:r>
              <a:rPr lang="zh-CN" altLang="en-US" sz="4800" b="1" dirty="0" smtClean="0">
                <a:solidFill>
                  <a:prstClr val="black"/>
                </a:solidFill>
                <a:latin typeface="微软雅黑" panose="020B0503020204020204" pitchFamily="34" charset="-122"/>
                <a:ea typeface="微软雅黑" panose="020B0503020204020204" pitchFamily="34" charset="-122"/>
              </a:rPr>
              <a:t>思考</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zh-CN" altLang="en-US" sz="4000" b="1" dirty="0" smtClean="0">
                <a:solidFill>
                  <a:srgbClr val="0070C0"/>
                </a:solidFill>
                <a:latin typeface="微软雅黑" panose="020B0503020204020204" pitchFamily="34" charset="-122"/>
                <a:ea typeface="微软雅黑" panose="020B0503020204020204" pitchFamily="34" charset="-122"/>
              </a:rPr>
              <a:t>课程</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90000"/>
              </a:lnSpc>
            </a:pPr>
            <a:r>
              <a:rPr lang="en-US" altLang="zh-CN" sz="4000" b="1" dirty="0">
                <a:solidFill>
                  <a:srgbClr val="0070C0"/>
                </a:solidFill>
                <a:latin typeface="微软雅黑" panose="020B0503020204020204" pitchFamily="34" charset="-122"/>
                <a:ea typeface="微软雅黑" panose="020B0503020204020204" pitchFamily="34" charset="-122"/>
              </a:rPr>
              <a:t> </a:t>
            </a:r>
            <a:r>
              <a:rPr lang="en-US" altLang="zh-CN" sz="4000" b="1" dirty="0" smtClean="0">
                <a:solidFill>
                  <a:srgbClr val="0070C0"/>
                </a:solidFill>
                <a:latin typeface="微软雅黑" panose="020B0503020204020204" pitchFamily="34" charset="-122"/>
                <a:ea typeface="微软雅黑" panose="020B0503020204020204" pitchFamily="34" charset="-122"/>
              </a:rPr>
              <a:t>        </a:t>
            </a:r>
            <a:r>
              <a:rPr lang="zh-CN" altLang="en-US" sz="4000" b="1" dirty="0" smtClean="0">
                <a:solidFill>
                  <a:srgbClr val="0070C0"/>
                </a:solidFill>
                <a:latin typeface="微软雅黑" panose="020B0503020204020204" pitchFamily="34" charset="-122"/>
                <a:ea typeface="微软雅黑" panose="020B0503020204020204" pitchFamily="34" charset="-122"/>
              </a:rPr>
              <a:t>教学</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90000"/>
              </a:lnSpc>
            </a:pPr>
            <a:r>
              <a:rPr lang="en-US" altLang="zh-CN" sz="4000" b="1" dirty="0">
                <a:solidFill>
                  <a:srgbClr val="0070C0"/>
                </a:solidFill>
                <a:latin typeface="微软雅黑" panose="020B0503020204020204" pitchFamily="34" charset="-122"/>
                <a:ea typeface="微软雅黑" panose="020B0503020204020204" pitchFamily="34" charset="-122"/>
              </a:rPr>
              <a:t> </a:t>
            </a:r>
            <a:r>
              <a:rPr lang="en-US" altLang="zh-CN" sz="4000" b="1" dirty="0" smtClean="0">
                <a:solidFill>
                  <a:srgbClr val="0070C0"/>
                </a:solidFill>
                <a:latin typeface="微软雅黑" panose="020B0503020204020204" pitchFamily="34" charset="-122"/>
                <a:ea typeface="微软雅黑" panose="020B0503020204020204" pitchFamily="34" charset="-122"/>
              </a:rPr>
              <a:t>                 </a:t>
            </a:r>
            <a:r>
              <a:rPr lang="zh-CN" altLang="en-US" sz="4000" b="1" dirty="0" smtClean="0">
                <a:solidFill>
                  <a:srgbClr val="0070C0"/>
                </a:solidFill>
                <a:latin typeface="微软雅黑" panose="020B0503020204020204" pitchFamily="34" charset="-122"/>
                <a:ea typeface="微软雅黑" panose="020B0503020204020204" pitchFamily="34" charset="-122"/>
              </a:rPr>
              <a:t>课程论</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90000"/>
              </a:lnSpc>
            </a:pPr>
            <a:r>
              <a:rPr lang="en-US" altLang="zh-CN" sz="4000" b="1" dirty="0">
                <a:solidFill>
                  <a:srgbClr val="0070C0"/>
                </a:solidFill>
                <a:latin typeface="微软雅黑" panose="020B0503020204020204" pitchFamily="34" charset="-122"/>
                <a:ea typeface="微软雅黑" panose="020B0503020204020204" pitchFamily="34" charset="-122"/>
              </a:rPr>
              <a:t> </a:t>
            </a:r>
            <a:r>
              <a:rPr lang="en-US" altLang="zh-CN" sz="4000" b="1" dirty="0" smtClean="0">
                <a:solidFill>
                  <a:srgbClr val="0070C0"/>
                </a:solidFill>
                <a:latin typeface="微软雅黑" panose="020B0503020204020204" pitchFamily="34" charset="-122"/>
                <a:ea typeface="微软雅黑" panose="020B0503020204020204" pitchFamily="34" charset="-122"/>
              </a:rPr>
              <a:t>                              </a:t>
            </a:r>
            <a:r>
              <a:rPr lang="zh-CN" altLang="en-US" sz="4000" b="1" dirty="0" smtClean="0">
                <a:solidFill>
                  <a:srgbClr val="0070C0"/>
                </a:solidFill>
                <a:latin typeface="微软雅黑" panose="020B0503020204020204" pitchFamily="34" charset="-122"/>
                <a:ea typeface="微软雅黑" panose="020B0503020204020204" pitchFamily="34" charset="-122"/>
              </a:rPr>
              <a:t>教学论</a:t>
            </a: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nSpc>
                <a:spcPct val="90000"/>
              </a:lnSpc>
            </a:pPr>
            <a:endParaRPr lang="en-US" altLang="zh-CN" sz="4000" b="1" dirty="0" smtClean="0">
              <a:solidFill>
                <a:srgbClr val="0070C0"/>
              </a:solidFill>
              <a:latin typeface="微软雅黑" panose="020B0503020204020204" pitchFamily="34" charset="-122"/>
              <a:ea typeface="微软雅黑" panose="020B0503020204020204" pitchFamily="34" charset="-122"/>
            </a:endParaRPr>
          </a:p>
          <a:p>
            <a:pPr algn="ctr">
              <a:lnSpc>
                <a:spcPct val="90000"/>
              </a:lnSpc>
            </a:pPr>
            <a:r>
              <a:rPr lang="zh-CN" altLang="en-US" sz="4000" b="1" dirty="0" smtClean="0">
                <a:solidFill>
                  <a:srgbClr val="FF0000"/>
                </a:solidFill>
                <a:latin typeface="微软雅黑" panose="020B0503020204020204" pitchFamily="34" charset="-122"/>
                <a:ea typeface="微软雅黑" panose="020B0503020204020204" pitchFamily="34" charset="-122"/>
              </a:rPr>
              <a:t>课程与教学是什么关系？</a:t>
            </a:r>
            <a:endParaRPr lang="en-US" altLang="zh-CN" sz="4000" b="1" dirty="0" smtClean="0">
              <a:solidFill>
                <a:srgbClr val="FF0000"/>
              </a:solidFill>
              <a:latin typeface="微软雅黑" panose="020B0503020204020204" pitchFamily="34" charset="-122"/>
              <a:ea typeface="微软雅黑" panose="020B0503020204020204" pitchFamily="34" charset="-122"/>
            </a:endParaRPr>
          </a:p>
          <a:p>
            <a:pPr>
              <a:lnSpc>
                <a:spcPct val="90000"/>
              </a:lnSpc>
            </a:pP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826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9182" y="671922"/>
            <a:ext cx="8816837" cy="988347"/>
          </a:xfrm>
          <a:prstGeom prst="rect">
            <a:avLst/>
          </a:prstGeom>
          <a:noFill/>
        </p:spPr>
        <p:txBody>
          <a:bodyPr wrap="none" rtlCol="0">
            <a:spAutoFit/>
          </a:bodyPr>
          <a:lstStyle/>
          <a:p>
            <a:pPr algn="ctr">
              <a:lnSpc>
                <a:spcPct val="150000"/>
              </a:lnSpc>
            </a:pPr>
            <a:r>
              <a:rPr lang="zh-CN" altLang="en-US" sz="4400" b="1" dirty="0" smtClean="0">
                <a:solidFill>
                  <a:prstClr val="black"/>
                </a:solidFill>
                <a:latin typeface="微软雅黑" pitchFamily="34" charset="-122"/>
                <a:ea typeface="微软雅黑" pitchFamily="34" charset="-122"/>
              </a:rPr>
              <a:t>第一章 中学思想政治学科原理概论</a:t>
            </a:r>
            <a:endParaRPr lang="zh-CN" altLang="en-US" sz="4400" b="1" dirty="0">
              <a:solidFill>
                <a:prstClr val="black"/>
              </a:solidFill>
              <a:latin typeface="微软雅黑" pitchFamily="34" charset="-122"/>
              <a:ea typeface="微软雅黑" pitchFamily="34" charset="-122"/>
            </a:endParaRPr>
          </a:p>
        </p:txBody>
      </p:sp>
      <p:sp>
        <p:nvSpPr>
          <p:cNvPr id="5" name="TextBox 2"/>
          <p:cNvSpPr txBox="1"/>
          <p:nvPr/>
        </p:nvSpPr>
        <p:spPr>
          <a:xfrm>
            <a:off x="525727" y="1782137"/>
            <a:ext cx="8392041" cy="3785652"/>
          </a:xfrm>
          <a:prstGeom prst="rect">
            <a:avLst/>
          </a:prstGeom>
          <a:noFill/>
        </p:spPr>
        <p:txBody>
          <a:bodyPr wrap="none" rtlCol="0">
            <a:spAutoFit/>
          </a:bodyPr>
          <a:lstStyle/>
          <a:p>
            <a:pPr>
              <a:lnSpc>
                <a:spcPct val="150000"/>
              </a:lnSpc>
            </a:pPr>
            <a:r>
              <a:rPr lang="zh-CN" altLang="en-US" sz="4000" b="1" dirty="0" smtClean="0">
                <a:solidFill>
                  <a:srgbClr val="FF0000"/>
                </a:solidFill>
                <a:latin typeface="微软雅黑" pitchFamily="34" charset="-122"/>
                <a:ea typeface="微软雅黑" pitchFamily="34" charset="-122"/>
              </a:rPr>
              <a:t>知识点一： 引言</a:t>
            </a:r>
            <a:endParaRPr lang="en-US" altLang="zh-CN" sz="4000" b="1" dirty="0" smtClean="0">
              <a:solidFill>
                <a:srgbClr val="FF0000"/>
              </a:solidFill>
              <a:latin typeface="微软雅黑" pitchFamily="34" charset="-122"/>
              <a:ea typeface="微软雅黑" pitchFamily="34" charset="-122"/>
            </a:endParaRPr>
          </a:p>
          <a:p>
            <a:pPr>
              <a:lnSpc>
                <a:spcPct val="150000"/>
              </a:lnSpc>
            </a:pPr>
            <a:r>
              <a:rPr lang="zh-CN" altLang="en-US" sz="4000" b="1" dirty="0">
                <a:solidFill>
                  <a:srgbClr val="FF0000"/>
                </a:solidFill>
                <a:latin typeface="微软雅黑" pitchFamily="34" charset="-122"/>
                <a:ea typeface="微软雅黑" pitchFamily="34" charset="-122"/>
              </a:rPr>
              <a:t>知识点二</a:t>
            </a:r>
            <a:r>
              <a:rPr lang="zh-CN" altLang="en-US" sz="4000" b="1" dirty="0" smtClean="0">
                <a:solidFill>
                  <a:srgbClr val="FF0000"/>
                </a:solidFill>
                <a:latin typeface="微软雅黑" pitchFamily="34" charset="-122"/>
                <a:ea typeface="微软雅黑" pitchFamily="34" charset="-122"/>
              </a:rPr>
              <a:t>：</a:t>
            </a:r>
            <a:r>
              <a:rPr lang="zh-CN" altLang="zh-CN" sz="4000" b="1" dirty="0" smtClean="0">
                <a:solidFill>
                  <a:srgbClr val="FF0000"/>
                </a:solidFill>
                <a:latin typeface="微软雅黑" panose="020B0503020204020204" pitchFamily="34" charset="-122"/>
                <a:ea typeface="微软雅黑" panose="020B0503020204020204" pitchFamily="34" charset="-122"/>
              </a:rPr>
              <a:t>学科发展</a:t>
            </a:r>
            <a:r>
              <a:rPr lang="zh-CN" altLang="zh-CN" sz="4000" b="1" dirty="0">
                <a:solidFill>
                  <a:srgbClr val="FF0000"/>
                </a:solidFill>
                <a:latin typeface="微软雅黑" panose="020B0503020204020204" pitchFamily="34" charset="-122"/>
                <a:ea typeface="微软雅黑" panose="020B0503020204020204" pitchFamily="34" charset="-122"/>
              </a:rPr>
              <a:t>简史</a:t>
            </a:r>
            <a:endParaRPr lang="zh-CN" altLang="zh-CN" sz="4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000" b="1" dirty="0">
                <a:solidFill>
                  <a:srgbClr val="FF0000"/>
                </a:solidFill>
                <a:latin typeface="微软雅黑" pitchFamily="34" charset="-122"/>
                <a:ea typeface="微软雅黑" pitchFamily="34" charset="-122"/>
              </a:rPr>
              <a:t>知识点</a:t>
            </a:r>
            <a:r>
              <a:rPr lang="zh-CN" altLang="zh-CN" sz="4000" b="1" dirty="0" smtClean="0">
                <a:solidFill>
                  <a:srgbClr val="FF0000"/>
                </a:solidFill>
                <a:latin typeface="微软雅黑" panose="020B0503020204020204" pitchFamily="34" charset="-122"/>
                <a:ea typeface="微软雅黑" panose="020B0503020204020204" pitchFamily="34" charset="-122"/>
              </a:rPr>
              <a:t>三</a:t>
            </a:r>
            <a:r>
              <a:rPr lang="zh-CN" altLang="en-US" sz="4000" b="1" dirty="0" smtClean="0">
                <a:solidFill>
                  <a:srgbClr val="FF0000"/>
                </a:solidFill>
                <a:latin typeface="微软雅黑" panose="020B0503020204020204" pitchFamily="34" charset="-122"/>
                <a:ea typeface="微软雅黑" panose="020B0503020204020204" pitchFamily="34" charset="-122"/>
              </a:rPr>
              <a:t>：</a:t>
            </a:r>
            <a:r>
              <a:rPr lang="zh-CN" altLang="zh-CN" sz="4000" b="1" dirty="0" smtClean="0">
                <a:solidFill>
                  <a:srgbClr val="FF0000"/>
                </a:solidFill>
                <a:latin typeface="微软雅黑" panose="020B0503020204020204" pitchFamily="34" charset="-122"/>
                <a:ea typeface="微软雅黑" panose="020B0503020204020204" pitchFamily="34" charset="-122"/>
              </a:rPr>
              <a:t>德育</a:t>
            </a:r>
            <a:r>
              <a:rPr lang="zh-CN" altLang="zh-CN" sz="4000" b="1" dirty="0">
                <a:solidFill>
                  <a:srgbClr val="FF0000"/>
                </a:solidFill>
                <a:latin typeface="微软雅黑" panose="020B0503020204020204" pitchFamily="34" charset="-122"/>
                <a:ea typeface="微软雅黑" panose="020B0503020204020204" pitchFamily="34" charset="-122"/>
              </a:rPr>
              <a:t>教学思想与素质教育</a:t>
            </a:r>
            <a:endParaRPr lang="zh-CN" altLang="zh-CN" sz="40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4000" b="1"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74981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68165" y="1519120"/>
            <a:ext cx="7556644" cy="1446550"/>
          </a:xfrm>
          <a:prstGeom prst="rect">
            <a:avLst/>
          </a:prstGeom>
        </p:spPr>
        <p:txBody>
          <a:bodyPr wrap="square">
            <a:spAutoFit/>
          </a:bodyPr>
          <a:lstStyle/>
          <a:p>
            <a:pPr algn="ctr">
              <a:spcBef>
                <a:spcPct val="0"/>
              </a:spcBef>
              <a:buFont typeface="Arial" panose="020B0604020202020204" pitchFamily="34" charset="0"/>
              <a:buNone/>
            </a:pPr>
            <a:r>
              <a:rPr kumimoji="1" lang="zh-CN" altLang="en-US" sz="4400" dirty="0">
                <a:latin typeface="微软雅黑" panose="020B0503020204020204" pitchFamily="34" charset="-122"/>
                <a:ea typeface="微软雅黑" panose="020B0503020204020204" pitchFamily="34" charset="-122"/>
              </a:rPr>
              <a:t>关于课程论与教学论关系的不同观点</a:t>
            </a:r>
            <a:endParaRPr kumimoji="1" lang="en-US" altLang="zh-CN" sz="4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143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26723" y="1665625"/>
            <a:ext cx="8054940" cy="3477875"/>
          </a:xfrm>
          <a:prstGeom prst="rect">
            <a:avLst/>
          </a:prstGeom>
        </p:spPr>
        <p:txBody>
          <a:bodyPr wrap="square">
            <a:spAutoFit/>
          </a:bodyPr>
          <a:lstStyle/>
          <a:p>
            <a:r>
              <a:rPr lang="en-US" altLang="zh-CN" sz="4400" b="1" dirty="0" smtClean="0">
                <a:latin typeface="微软雅黑" panose="020B0503020204020204" pitchFamily="34" charset="-122"/>
                <a:ea typeface="微软雅黑" panose="020B0503020204020204" pitchFamily="34" charset="-122"/>
              </a:rPr>
              <a:t>1.</a:t>
            </a:r>
            <a:r>
              <a:rPr lang="zh-CN" altLang="en-US" sz="4400" b="1" dirty="0" smtClean="0">
                <a:latin typeface="微软雅黑" panose="020B0503020204020204" pitchFamily="34" charset="-122"/>
                <a:ea typeface="微软雅黑" panose="020B0503020204020204" pitchFamily="34" charset="-122"/>
              </a:rPr>
              <a:t>包含</a:t>
            </a:r>
            <a:r>
              <a:rPr lang="zh-CN" altLang="en-US" sz="4400" b="1" dirty="0">
                <a:latin typeface="微软雅黑" panose="020B0503020204020204" pitchFamily="34" charset="-122"/>
                <a:ea typeface="微软雅黑" panose="020B0503020204020204" pitchFamily="34" charset="-122"/>
              </a:rPr>
              <a:t>论（大教学论，大课程论）</a:t>
            </a:r>
            <a:endParaRPr lang="en-US" altLang="zh-CN" sz="4400" b="1" dirty="0">
              <a:latin typeface="微软雅黑" panose="020B0503020204020204" pitchFamily="34" charset="-122"/>
              <a:ea typeface="微软雅黑" panose="020B0503020204020204" pitchFamily="34" charset="-122"/>
            </a:endParaRPr>
          </a:p>
          <a:p>
            <a:r>
              <a:rPr lang="en-US" altLang="zh-CN" sz="4400" b="1" dirty="0" smtClean="0">
                <a:latin typeface="微软雅黑" panose="020B0503020204020204" pitchFamily="34" charset="-122"/>
                <a:ea typeface="微软雅黑" panose="020B0503020204020204" pitchFamily="34" charset="-122"/>
              </a:rPr>
              <a:t>2.</a:t>
            </a:r>
            <a:r>
              <a:rPr lang="zh-CN" altLang="en-US" sz="4400" b="1" dirty="0" smtClean="0">
                <a:latin typeface="微软雅黑" panose="020B0503020204020204" pitchFamily="34" charset="-122"/>
                <a:ea typeface="微软雅黑" panose="020B0503020204020204" pitchFamily="34" charset="-122"/>
              </a:rPr>
              <a:t>平行</a:t>
            </a:r>
            <a:r>
              <a:rPr lang="zh-CN" altLang="en-US" sz="4400" b="1" dirty="0">
                <a:latin typeface="微软雅黑" panose="020B0503020204020204" pitchFamily="34" charset="-122"/>
                <a:ea typeface="微软雅黑" panose="020B0503020204020204" pitchFamily="34" charset="-122"/>
              </a:rPr>
              <a:t>论（相互独立，紧密关联）</a:t>
            </a:r>
            <a:endParaRPr lang="en-US" altLang="zh-CN" sz="4400" b="1" dirty="0">
              <a:latin typeface="微软雅黑" panose="020B0503020204020204" pitchFamily="34" charset="-122"/>
              <a:ea typeface="微软雅黑" panose="020B0503020204020204" pitchFamily="34" charset="-122"/>
            </a:endParaRPr>
          </a:p>
          <a:p>
            <a:r>
              <a:rPr lang="en-US" altLang="zh-CN" sz="4400" b="1" dirty="0" smtClean="0">
                <a:latin typeface="微软雅黑" panose="020B0503020204020204" pitchFamily="34" charset="-122"/>
                <a:ea typeface="微软雅黑" panose="020B0503020204020204" pitchFamily="34" charset="-122"/>
              </a:rPr>
              <a:t>3.</a:t>
            </a:r>
            <a:r>
              <a:rPr lang="zh-CN" altLang="en-US" sz="4400" b="1" dirty="0" smtClean="0">
                <a:latin typeface="微软雅黑" panose="020B0503020204020204" pitchFamily="34" charset="-122"/>
                <a:ea typeface="微软雅黑" panose="020B0503020204020204" pitchFamily="34" charset="-122"/>
              </a:rPr>
              <a:t>融合</a:t>
            </a:r>
            <a:r>
              <a:rPr lang="zh-CN" altLang="en-US" sz="4400" b="1" dirty="0">
                <a:latin typeface="微软雅黑" panose="020B0503020204020204" pitchFamily="34" charset="-122"/>
                <a:ea typeface="微软雅黑" panose="020B0503020204020204" pitchFamily="34" charset="-122"/>
              </a:rPr>
              <a:t>论（课程教学一体化）</a:t>
            </a:r>
          </a:p>
          <a:p>
            <a:pPr>
              <a:spcBef>
                <a:spcPct val="0"/>
              </a:spcBef>
              <a:buFont typeface="Arial" panose="020B0604020202020204" pitchFamily="34" charset="0"/>
              <a:buNone/>
            </a:pPr>
            <a:endParaRPr kumimoji="1" lang="zh-CN" altLang="en-US" sz="4400"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kumimoji="1" lang="zh-CN" altLang="en-US" sz="4400" dirty="0">
              <a:latin typeface="宋体" panose="02010600030101010101" pitchFamily="2" charset="-122"/>
            </a:endParaRPr>
          </a:p>
        </p:txBody>
      </p:sp>
    </p:spTree>
    <p:extLst>
      <p:ext uri="{BB962C8B-B14F-4D97-AF65-F5344CB8AC3E}">
        <p14:creationId xmlns:p14="http://schemas.microsoft.com/office/powerpoint/2010/main" val="132755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27069" y="563624"/>
            <a:ext cx="7556644" cy="4093428"/>
          </a:xfrm>
          <a:prstGeom prst="rect">
            <a:avLst/>
          </a:prstGeom>
        </p:spPr>
        <p:txBody>
          <a:bodyPr wrap="square">
            <a:spAutoFit/>
          </a:bodyPr>
          <a:lstStyle/>
          <a:p>
            <a:pPr algn="ctr">
              <a:spcBef>
                <a:spcPct val="0"/>
              </a:spcBef>
              <a:buFont typeface="Arial" panose="020B0604020202020204" pitchFamily="34" charset="0"/>
              <a:buNone/>
            </a:pPr>
            <a:r>
              <a:rPr kumimoji="1" lang="en-US" altLang="zh-CN" sz="4400" b="1" dirty="0" smtClean="0">
                <a:solidFill>
                  <a:prstClr val="black"/>
                </a:solidFill>
                <a:latin typeface="微软雅黑" panose="020B0503020204020204" pitchFamily="34" charset="-122"/>
                <a:ea typeface="微软雅黑" panose="020B0503020204020204" pitchFamily="34" charset="-122"/>
              </a:rPr>
              <a:t>1.</a:t>
            </a:r>
            <a:r>
              <a:rPr kumimoji="1" lang="zh-CN" altLang="en-US" sz="4400" b="1" dirty="0" smtClean="0">
                <a:solidFill>
                  <a:prstClr val="black"/>
                </a:solidFill>
                <a:latin typeface="微软雅黑" panose="020B0503020204020204" pitchFamily="34" charset="-122"/>
                <a:ea typeface="微软雅黑" panose="020B0503020204020204" pitchFamily="34" charset="-122"/>
              </a:rPr>
              <a:t>大</a:t>
            </a:r>
            <a:r>
              <a:rPr kumimoji="1" lang="zh-CN" altLang="en-US" sz="4400" b="1" dirty="0">
                <a:solidFill>
                  <a:prstClr val="black"/>
                </a:solidFill>
                <a:latin typeface="微软雅黑" panose="020B0503020204020204" pitchFamily="34" charset="-122"/>
                <a:ea typeface="微软雅黑" panose="020B0503020204020204" pitchFamily="34" charset="-122"/>
              </a:rPr>
              <a:t>教学论观</a:t>
            </a:r>
          </a:p>
          <a:p>
            <a:pPr>
              <a:spcBef>
                <a:spcPct val="0"/>
              </a:spcBef>
              <a:buFont typeface="Arial" panose="020B0604020202020204" pitchFamily="34" charset="0"/>
              <a:buNone/>
            </a:pPr>
            <a:r>
              <a:rPr kumimoji="1" lang="zh-CN" altLang="en-US" sz="3600" dirty="0">
                <a:solidFill>
                  <a:prstClr val="black"/>
                </a:solidFill>
                <a:latin typeface="微软雅黑" panose="020B0503020204020204" pitchFamily="34" charset="-122"/>
                <a:ea typeface="微软雅黑" panose="020B0503020204020204" pitchFamily="34" charset="-122"/>
              </a:rPr>
              <a:t>“将课程作为教学内容</a:t>
            </a:r>
            <a:r>
              <a:rPr kumimoji="1" lang="en-US" altLang="zh-CN" sz="3600" dirty="0">
                <a:solidFill>
                  <a:prstClr val="black"/>
                </a:solidFill>
                <a:latin typeface="微软雅黑" panose="020B0503020204020204" pitchFamily="34" charset="-122"/>
                <a:ea typeface="微软雅黑" panose="020B0503020204020204" pitchFamily="34" charset="-122"/>
              </a:rPr>
              <a:t>,</a:t>
            </a:r>
            <a:r>
              <a:rPr kumimoji="1" lang="zh-CN" altLang="en-US" sz="3600" dirty="0">
                <a:solidFill>
                  <a:prstClr val="black"/>
                </a:solidFill>
                <a:latin typeface="微软雅黑" panose="020B0503020204020204" pitchFamily="34" charset="-122"/>
                <a:ea typeface="微软雅黑" panose="020B0503020204020204" pitchFamily="34" charset="-122"/>
              </a:rPr>
              <a:t>课程论作为教学论的</a:t>
            </a:r>
            <a:r>
              <a:rPr kumimoji="1" lang="zh-CN" altLang="en-US" sz="3600" dirty="0" smtClean="0">
                <a:solidFill>
                  <a:prstClr val="black"/>
                </a:solidFill>
                <a:latin typeface="微软雅黑" panose="020B0503020204020204" pitchFamily="34" charset="-122"/>
                <a:ea typeface="微软雅黑" panose="020B0503020204020204" pitchFamily="34" charset="-122"/>
              </a:rPr>
              <a:t>一部分。</a:t>
            </a:r>
            <a:r>
              <a:rPr kumimoji="1" lang="zh-CN" altLang="en-US" sz="3600" dirty="0">
                <a:solidFill>
                  <a:prstClr val="black"/>
                </a:solidFill>
                <a:latin typeface="微软雅黑" panose="020B0503020204020204" pitchFamily="34" charset="-122"/>
                <a:ea typeface="微软雅黑" panose="020B0503020204020204" pitchFamily="34" charset="-122"/>
              </a:rPr>
              <a:t>这一认识的突出代表是原苏联的一些教育学著作。自凯洛夫时代始至</a:t>
            </a:r>
            <a:r>
              <a:rPr kumimoji="1" lang="en-US" altLang="zh-CN" sz="3600" dirty="0">
                <a:solidFill>
                  <a:prstClr val="black"/>
                </a:solidFill>
                <a:latin typeface="微软雅黑" panose="020B0503020204020204" pitchFamily="34" charset="-122"/>
                <a:ea typeface="微软雅黑" panose="020B0503020204020204" pitchFamily="34" charset="-122"/>
              </a:rPr>
              <a:t>20</a:t>
            </a:r>
            <a:r>
              <a:rPr kumimoji="1" lang="zh-CN" altLang="en-US" sz="3600" dirty="0">
                <a:solidFill>
                  <a:prstClr val="black"/>
                </a:solidFill>
                <a:latin typeface="微软雅黑" panose="020B0503020204020204" pitchFamily="34" charset="-122"/>
                <a:ea typeface="微软雅黑" panose="020B0503020204020204" pitchFamily="34" charset="-122"/>
              </a:rPr>
              <a:t>世纪</a:t>
            </a:r>
            <a:r>
              <a:rPr kumimoji="1" lang="en-US" altLang="zh-CN" sz="3600" dirty="0">
                <a:solidFill>
                  <a:prstClr val="black"/>
                </a:solidFill>
                <a:latin typeface="微软雅黑" panose="020B0503020204020204" pitchFamily="34" charset="-122"/>
                <a:ea typeface="微软雅黑" panose="020B0503020204020204" pitchFamily="34" charset="-122"/>
              </a:rPr>
              <a:t>80</a:t>
            </a:r>
            <a:r>
              <a:rPr kumimoji="1" lang="zh-CN" altLang="en-US" sz="3600" dirty="0">
                <a:solidFill>
                  <a:prstClr val="black"/>
                </a:solidFill>
                <a:latin typeface="微软雅黑" panose="020B0503020204020204" pitchFamily="34" charset="-122"/>
                <a:ea typeface="微软雅黑" panose="020B0503020204020204" pitchFamily="34" charset="-122"/>
              </a:rPr>
              <a:t>年代</a:t>
            </a:r>
            <a:r>
              <a:rPr kumimoji="1" lang="en-US" altLang="zh-CN" sz="3600" dirty="0">
                <a:solidFill>
                  <a:prstClr val="black"/>
                </a:solidFill>
                <a:latin typeface="微软雅黑" panose="020B0503020204020204" pitchFamily="34" charset="-122"/>
                <a:ea typeface="微软雅黑" panose="020B0503020204020204" pitchFamily="34" charset="-122"/>
              </a:rPr>
              <a:t>,</a:t>
            </a:r>
            <a:r>
              <a:rPr kumimoji="1" lang="zh-CN" altLang="en-US" sz="3600" dirty="0">
                <a:solidFill>
                  <a:prstClr val="black"/>
                </a:solidFill>
                <a:latin typeface="微软雅黑" panose="020B0503020204020204" pitchFamily="34" charset="-122"/>
                <a:ea typeface="微软雅黑" panose="020B0503020204020204" pitchFamily="34" charset="-122"/>
              </a:rPr>
              <a:t>我国长期受前苏联这种教育学模式的影响</a:t>
            </a:r>
            <a:r>
              <a:rPr kumimoji="1" lang="en-US" altLang="zh-CN" sz="3600" dirty="0">
                <a:solidFill>
                  <a:prstClr val="black"/>
                </a:solidFill>
                <a:latin typeface="微软雅黑" panose="020B0503020204020204" pitchFamily="34" charset="-122"/>
                <a:ea typeface="微软雅黑" panose="020B0503020204020204" pitchFamily="34" charset="-122"/>
              </a:rPr>
              <a:t>,</a:t>
            </a:r>
            <a:r>
              <a:rPr kumimoji="1" lang="zh-CN" altLang="en-US" sz="3600" dirty="0">
                <a:solidFill>
                  <a:prstClr val="black"/>
                </a:solidFill>
                <a:latin typeface="微软雅黑" panose="020B0503020204020204" pitchFamily="34" charset="-122"/>
                <a:ea typeface="微软雅黑" panose="020B0503020204020204" pitchFamily="34" charset="-122"/>
              </a:rPr>
              <a:t>至今未引起根本性的变化</a:t>
            </a:r>
            <a:r>
              <a:rPr kumimoji="1" lang="zh-CN" altLang="en-US" sz="3600" dirty="0" smtClean="0">
                <a:solidFill>
                  <a:prstClr val="black"/>
                </a:solidFill>
                <a:latin typeface="微软雅黑" panose="020B0503020204020204" pitchFamily="34" charset="-122"/>
                <a:ea typeface="微软雅黑" panose="020B0503020204020204" pitchFamily="34" charset="-122"/>
              </a:rPr>
              <a:t>。</a:t>
            </a:r>
            <a:endParaRPr kumimoji="1" lang="zh-CN" altLang="en-US"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627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96247" y="543077"/>
            <a:ext cx="7556644" cy="3908762"/>
          </a:xfrm>
          <a:prstGeom prst="rect">
            <a:avLst/>
          </a:prstGeom>
        </p:spPr>
        <p:txBody>
          <a:bodyPr wrap="square">
            <a:spAutoFit/>
          </a:bodyPr>
          <a:lstStyle/>
          <a:p>
            <a:pPr algn="ctr">
              <a:spcBef>
                <a:spcPct val="0"/>
              </a:spcBef>
              <a:buFont typeface="Arial" panose="020B0604020202020204" pitchFamily="34" charset="0"/>
              <a:buNone/>
            </a:pPr>
            <a:r>
              <a:rPr kumimoji="1" lang="en-US" altLang="zh-CN" sz="4400" b="1" dirty="0" smtClean="0">
                <a:solidFill>
                  <a:prstClr val="black"/>
                </a:solidFill>
                <a:latin typeface="微软雅黑" panose="020B0503020204020204" pitchFamily="34" charset="-122"/>
                <a:ea typeface="微软雅黑" panose="020B0503020204020204" pitchFamily="34" charset="-122"/>
              </a:rPr>
              <a:t>2.</a:t>
            </a:r>
            <a:r>
              <a:rPr kumimoji="1" lang="zh-CN" altLang="en-US" sz="4400" b="1" dirty="0" smtClean="0">
                <a:solidFill>
                  <a:prstClr val="black"/>
                </a:solidFill>
                <a:latin typeface="微软雅黑" panose="020B0503020204020204" pitchFamily="34" charset="-122"/>
                <a:ea typeface="微软雅黑" panose="020B0503020204020204" pitchFamily="34" charset="-122"/>
              </a:rPr>
              <a:t>大</a:t>
            </a:r>
            <a:r>
              <a:rPr kumimoji="1" lang="zh-CN" altLang="en-US" sz="4400" b="1" dirty="0">
                <a:solidFill>
                  <a:prstClr val="black"/>
                </a:solidFill>
                <a:latin typeface="微软雅黑" panose="020B0503020204020204" pitchFamily="34" charset="-122"/>
                <a:ea typeface="微软雅黑" panose="020B0503020204020204" pitchFamily="34" charset="-122"/>
              </a:rPr>
              <a:t>课程论</a:t>
            </a:r>
            <a:r>
              <a:rPr kumimoji="1" lang="zh-CN" altLang="en-US" sz="4400" b="1" dirty="0" smtClean="0">
                <a:solidFill>
                  <a:prstClr val="black"/>
                </a:solidFill>
                <a:latin typeface="微软雅黑" panose="020B0503020204020204" pitchFamily="34" charset="-122"/>
                <a:ea typeface="微软雅黑" panose="020B0503020204020204" pitchFamily="34" charset="-122"/>
              </a:rPr>
              <a:t>观</a:t>
            </a:r>
            <a:endParaRPr kumimoji="1" lang="en-US" altLang="zh-CN" sz="4400" b="1"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kumimoji="1" lang="zh-CN" altLang="en-US" sz="4400" dirty="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kumimoji="1" lang="zh-CN" altLang="en-US" sz="4000" dirty="0">
                <a:solidFill>
                  <a:prstClr val="black"/>
                </a:solidFill>
                <a:latin typeface="微软雅黑" panose="020B0503020204020204" pitchFamily="34" charset="-122"/>
                <a:ea typeface="微软雅黑" panose="020B0503020204020204" pitchFamily="34" charset="-122"/>
              </a:rPr>
              <a:t>教学是课程的一部分</a:t>
            </a:r>
            <a:r>
              <a:rPr kumimoji="1" lang="en-US" altLang="zh-CN" sz="4000" dirty="0">
                <a:solidFill>
                  <a:prstClr val="black"/>
                </a:solidFill>
                <a:latin typeface="微软雅黑" panose="020B0503020204020204" pitchFamily="34" charset="-122"/>
                <a:ea typeface="微软雅黑" panose="020B0503020204020204" pitchFamily="34" charset="-122"/>
              </a:rPr>
              <a:t>,</a:t>
            </a:r>
            <a:r>
              <a:rPr kumimoji="1" lang="zh-CN" altLang="en-US" sz="4000" dirty="0">
                <a:solidFill>
                  <a:prstClr val="black"/>
                </a:solidFill>
                <a:latin typeface="微软雅黑" panose="020B0503020204020204" pitchFamily="34" charset="-122"/>
                <a:ea typeface="微软雅黑" panose="020B0503020204020204" pitchFamily="34" charset="-122"/>
              </a:rPr>
              <a:t>对教学的研究是课程论的重要组成部分</a:t>
            </a:r>
            <a:r>
              <a:rPr kumimoji="1" lang="zh-CN" altLang="en-US" sz="4000" dirty="0" smtClean="0">
                <a:solidFill>
                  <a:prstClr val="black"/>
                </a:solidFill>
                <a:latin typeface="微软雅黑" panose="020B0503020204020204" pitchFamily="34" charset="-122"/>
                <a:ea typeface="微软雅黑" panose="020B0503020204020204" pitchFamily="34" charset="-122"/>
              </a:rPr>
              <a:t>。</a:t>
            </a:r>
            <a:endParaRPr kumimoji="1" lang="en-US" altLang="zh-CN" sz="40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kumimoji="1" lang="zh-CN" altLang="en-US" sz="4000" dirty="0" smtClean="0">
                <a:solidFill>
                  <a:prstClr val="black"/>
                </a:solidFill>
                <a:latin typeface="微软雅黑" panose="020B0503020204020204" pitchFamily="34" charset="-122"/>
                <a:ea typeface="微软雅黑" panose="020B0503020204020204" pitchFamily="34" charset="-122"/>
              </a:rPr>
              <a:t>这种</a:t>
            </a:r>
            <a:r>
              <a:rPr kumimoji="1" lang="zh-CN" altLang="en-US" sz="4000" dirty="0">
                <a:solidFill>
                  <a:prstClr val="black"/>
                </a:solidFill>
                <a:latin typeface="微软雅黑" panose="020B0503020204020204" pitchFamily="34" charset="-122"/>
                <a:ea typeface="微软雅黑" panose="020B0503020204020204" pitchFamily="34" charset="-122"/>
              </a:rPr>
              <a:t>认识源于英美教育</a:t>
            </a:r>
            <a:r>
              <a:rPr kumimoji="1" lang="zh-CN" altLang="en-US" sz="4000" dirty="0" smtClean="0">
                <a:solidFill>
                  <a:prstClr val="black"/>
                </a:solidFill>
                <a:latin typeface="微软雅黑" panose="020B0503020204020204" pitchFamily="34" charset="-122"/>
                <a:ea typeface="微软雅黑" panose="020B0503020204020204" pitchFamily="34" charset="-122"/>
              </a:rPr>
              <a:t>文献“课程”</a:t>
            </a:r>
            <a:r>
              <a:rPr kumimoji="1" lang="zh-CN" altLang="en-US" sz="4000" dirty="0">
                <a:solidFill>
                  <a:prstClr val="black"/>
                </a:solidFill>
                <a:latin typeface="微软雅黑" panose="020B0503020204020204" pitchFamily="34" charset="-122"/>
                <a:ea typeface="微软雅黑" panose="020B0503020204020204" pitchFamily="34" charset="-122"/>
              </a:rPr>
              <a:t>与“教学”的交互使用</a:t>
            </a:r>
            <a:r>
              <a:rPr kumimoji="1" lang="zh-CN" altLang="en-US" sz="4000" dirty="0" smtClean="0">
                <a:solidFill>
                  <a:prstClr val="black"/>
                </a:solidFill>
                <a:latin typeface="微软雅黑" panose="020B0503020204020204" pitchFamily="34" charset="-122"/>
                <a:ea typeface="微软雅黑" panose="020B0503020204020204" pitchFamily="34" charset="-122"/>
              </a:rPr>
              <a:t>。</a:t>
            </a:r>
            <a:endParaRPr kumimoji="1" lang="zh-CN" altLang="en-US" sz="40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987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24327" y="748557"/>
            <a:ext cx="7556644" cy="3600986"/>
          </a:xfrm>
          <a:prstGeom prst="rect">
            <a:avLst/>
          </a:prstGeom>
        </p:spPr>
        <p:txBody>
          <a:bodyPr wrap="square">
            <a:spAutoFit/>
          </a:bodyPr>
          <a:lstStyle/>
          <a:p>
            <a:pPr algn="ctr">
              <a:spcBef>
                <a:spcPct val="0"/>
              </a:spcBef>
              <a:buFont typeface="Arial" panose="020B0604020202020204" pitchFamily="34" charset="0"/>
              <a:buNone/>
            </a:pPr>
            <a:r>
              <a:rPr kumimoji="1" lang="en-US" altLang="zh-CN" sz="4400" b="1" dirty="0" smtClean="0">
                <a:solidFill>
                  <a:prstClr val="black"/>
                </a:solidFill>
                <a:latin typeface="微软雅黑" panose="020B0503020204020204" pitchFamily="34" charset="-122"/>
                <a:ea typeface="微软雅黑" panose="020B0503020204020204" pitchFamily="34" charset="-122"/>
              </a:rPr>
              <a:t>3.</a:t>
            </a:r>
            <a:r>
              <a:rPr kumimoji="1" lang="zh-CN" altLang="en-US" sz="4400" b="1" dirty="0" smtClean="0">
                <a:solidFill>
                  <a:prstClr val="black"/>
                </a:solidFill>
                <a:latin typeface="微软雅黑" panose="020B0503020204020204" pitchFamily="34" charset="-122"/>
                <a:ea typeface="微软雅黑" panose="020B0503020204020204" pitchFamily="34" charset="-122"/>
              </a:rPr>
              <a:t>一体化</a:t>
            </a:r>
            <a:r>
              <a:rPr kumimoji="1" lang="zh-CN" altLang="en-US" sz="4400" b="1" dirty="0">
                <a:solidFill>
                  <a:prstClr val="black"/>
                </a:solidFill>
                <a:latin typeface="微软雅黑" panose="020B0503020204020204" pitchFamily="34" charset="-122"/>
                <a:ea typeface="微软雅黑" panose="020B0503020204020204" pitchFamily="34" charset="-122"/>
              </a:rPr>
              <a:t>论</a:t>
            </a:r>
          </a:p>
          <a:p>
            <a:pPr>
              <a:spcBef>
                <a:spcPct val="0"/>
              </a:spcBef>
              <a:buFont typeface="Arial" panose="020B0604020202020204" pitchFamily="34" charset="0"/>
              <a:buNone/>
            </a:pPr>
            <a:r>
              <a:rPr kumimoji="1" lang="zh-CN" altLang="en-US" sz="4000" dirty="0">
                <a:solidFill>
                  <a:prstClr val="black"/>
                </a:solidFill>
                <a:latin typeface="微软雅黑" panose="020B0503020204020204" pitchFamily="34" charset="-122"/>
                <a:ea typeface="微软雅黑" panose="020B0503020204020204" pitchFamily="34" charset="-122"/>
              </a:rPr>
              <a:t>课程论与教学论是密不可分的</a:t>
            </a:r>
            <a:r>
              <a:rPr kumimoji="1" lang="en-US" altLang="zh-CN" sz="4000" dirty="0">
                <a:solidFill>
                  <a:prstClr val="black"/>
                </a:solidFill>
                <a:latin typeface="微软雅黑" panose="020B0503020204020204" pitchFamily="34" charset="-122"/>
                <a:ea typeface="微软雅黑" panose="020B0503020204020204" pitchFamily="34" charset="-122"/>
              </a:rPr>
              <a:t>,</a:t>
            </a:r>
            <a:r>
              <a:rPr kumimoji="1" lang="zh-CN" altLang="en-US" sz="4000" dirty="0">
                <a:solidFill>
                  <a:prstClr val="black"/>
                </a:solidFill>
                <a:latin typeface="微软雅黑" panose="020B0503020204020204" pitchFamily="34" charset="-122"/>
                <a:ea typeface="微软雅黑" panose="020B0503020204020204" pitchFamily="34" charset="-122"/>
              </a:rPr>
              <a:t>不能孤立地存在</a:t>
            </a:r>
            <a:r>
              <a:rPr kumimoji="1" lang="en-US" altLang="zh-CN" sz="4000" dirty="0">
                <a:solidFill>
                  <a:prstClr val="black"/>
                </a:solidFill>
                <a:latin typeface="微软雅黑" panose="020B0503020204020204" pitchFamily="34" charset="-122"/>
                <a:ea typeface="微软雅黑" panose="020B0503020204020204" pitchFamily="34" charset="-122"/>
              </a:rPr>
              <a:t>,</a:t>
            </a:r>
            <a:r>
              <a:rPr kumimoji="1" lang="zh-CN" altLang="en-US" sz="4000" dirty="0">
                <a:solidFill>
                  <a:prstClr val="black"/>
                </a:solidFill>
                <a:latin typeface="微软雅黑" panose="020B0503020204020204" pitchFamily="34" charset="-122"/>
                <a:ea typeface="微软雅黑" panose="020B0503020204020204" pitchFamily="34" charset="-122"/>
              </a:rPr>
              <a:t>必须把它们综合起来进行整体性研究</a:t>
            </a:r>
            <a:r>
              <a:rPr kumimoji="1" lang="en-US" altLang="zh-CN" sz="4000" dirty="0">
                <a:solidFill>
                  <a:prstClr val="black"/>
                </a:solidFill>
                <a:latin typeface="微软雅黑" panose="020B0503020204020204" pitchFamily="34" charset="-122"/>
                <a:ea typeface="微软雅黑" panose="020B0503020204020204" pitchFamily="34" charset="-122"/>
              </a:rPr>
              <a:t>.</a:t>
            </a:r>
          </a:p>
          <a:p>
            <a:pPr>
              <a:spcBef>
                <a:spcPct val="0"/>
              </a:spcBef>
              <a:buFont typeface="Arial" panose="020B0604020202020204" pitchFamily="34" charset="0"/>
              <a:buNone/>
            </a:pPr>
            <a:r>
              <a:rPr kumimoji="1" lang="zh-CN" altLang="en-US" sz="3200" dirty="0" smtClean="0">
                <a:solidFill>
                  <a:prstClr val="black"/>
                </a:solidFill>
                <a:latin typeface="微软雅黑" panose="020B0503020204020204" pitchFamily="34" charset="-122"/>
                <a:ea typeface="微软雅黑" panose="020B0503020204020204" pitchFamily="34" charset="-122"/>
              </a:rPr>
              <a:t>例如：英国</a:t>
            </a:r>
            <a:r>
              <a:rPr kumimoji="1" lang="zh-CN" altLang="en-US" sz="3200" dirty="0">
                <a:solidFill>
                  <a:prstClr val="black"/>
                </a:solidFill>
                <a:latin typeface="微软雅黑" panose="020B0503020204020204" pitchFamily="34" charset="-122"/>
                <a:ea typeface="微软雅黑" panose="020B0503020204020204" pitchFamily="34" charset="-122"/>
              </a:rPr>
              <a:t>的斯滕豪斯</a:t>
            </a:r>
            <a:r>
              <a:rPr kumimoji="1" lang="en-US" altLang="zh-CN" sz="3200" dirty="0">
                <a:solidFill>
                  <a:prstClr val="black"/>
                </a:solidFill>
                <a:latin typeface="微软雅黑" panose="020B0503020204020204" pitchFamily="34" charset="-122"/>
                <a:ea typeface="微软雅黑" panose="020B0503020204020204" pitchFamily="34" charset="-122"/>
              </a:rPr>
              <a:t>(</a:t>
            </a:r>
            <a:r>
              <a:rPr kumimoji="1" lang="en-US" altLang="zh-CN" sz="3200" dirty="0" err="1">
                <a:solidFill>
                  <a:prstClr val="black"/>
                </a:solidFill>
                <a:latin typeface="微软雅黑" panose="020B0503020204020204" pitchFamily="34" charset="-122"/>
                <a:ea typeface="微软雅黑" panose="020B0503020204020204" pitchFamily="34" charset="-122"/>
              </a:rPr>
              <a:t>L.Stenhouse</a:t>
            </a:r>
            <a:r>
              <a:rPr kumimoji="1" lang="en-US" altLang="zh-CN" sz="3200" dirty="0">
                <a:solidFill>
                  <a:prstClr val="black"/>
                </a:solidFill>
                <a:latin typeface="微软雅黑" panose="020B0503020204020204" pitchFamily="34" charset="-122"/>
                <a:ea typeface="微软雅黑" panose="020B0503020204020204" pitchFamily="34" charset="-122"/>
              </a:rPr>
              <a:t>)</a:t>
            </a:r>
            <a:r>
              <a:rPr kumimoji="1" lang="zh-CN" altLang="en-US" sz="3200" dirty="0">
                <a:solidFill>
                  <a:prstClr val="black"/>
                </a:solidFill>
                <a:latin typeface="微软雅黑" panose="020B0503020204020204" pitchFamily="34" charset="-122"/>
                <a:ea typeface="微软雅黑" panose="020B0503020204020204" pitchFamily="34" charset="-122"/>
              </a:rPr>
              <a:t>的过程</a:t>
            </a:r>
            <a:r>
              <a:rPr kumimoji="1" lang="zh-CN" altLang="en-US" sz="3200" dirty="0" smtClean="0">
                <a:solidFill>
                  <a:prstClr val="black"/>
                </a:solidFill>
                <a:latin typeface="微软雅黑" panose="020B0503020204020204" pitchFamily="34" charset="-122"/>
                <a:ea typeface="微软雅黑" panose="020B0503020204020204" pitchFamily="34" charset="-122"/>
              </a:rPr>
              <a:t>模式、瑞典</a:t>
            </a:r>
            <a:r>
              <a:rPr kumimoji="1" lang="zh-CN" altLang="en-US" sz="3200" dirty="0">
                <a:solidFill>
                  <a:prstClr val="black"/>
                </a:solidFill>
                <a:latin typeface="微软雅黑" panose="020B0503020204020204" pitchFamily="34" charset="-122"/>
                <a:ea typeface="微软雅黑" panose="020B0503020204020204" pitchFamily="34" charset="-122"/>
              </a:rPr>
              <a:t>的伦德格伦</a:t>
            </a:r>
            <a:r>
              <a:rPr kumimoji="1" lang="en-US" altLang="zh-CN" sz="3200" dirty="0">
                <a:solidFill>
                  <a:prstClr val="black"/>
                </a:solidFill>
                <a:latin typeface="微软雅黑" panose="020B0503020204020204" pitchFamily="34" charset="-122"/>
                <a:ea typeface="微软雅黑" panose="020B0503020204020204" pitchFamily="34" charset="-122"/>
              </a:rPr>
              <a:t>(</a:t>
            </a:r>
            <a:r>
              <a:rPr kumimoji="1" lang="en-US" altLang="zh-CN" sz="3200" dirty="0" err="1">
                <a:solidFill>
                  <a:prstClr val="black"/>
                </a:solidFill>
                <a:latin typeface="微软雅黑" panose="020B0503020204020204" pitchFamily="34" charset="-122"/>
                <a:ea typeface="微软雅黑" panose="020B0503020204020204" pitchFamily="34" charset="-122"/>
              </a:rPr>
              <a:t>U.Lvadgren</a:t>
            </a:r>
            <a:r>
              <a:rPr kumimoji="1" lang="en-US" altLang="zh-CN" sz="3200" dirty="0" smtClean="0">
                <a:solidFill>
                  <a:prstClr val="black"/>
                </a:solidFill>
                <a:latin typeface="微软雅黑" panose="020B0503020204020204" pitchFamily="34" charset="-122"/>
                <a:ea typeface="微软雅黑" panose="020B0503020204020204" pitchFamily="34" charset="-122"/>
              </a:rPr>
              <a:t>).</a:t>
            </a:r>
            <a:endParaRPr kumimoji="1" lang="en-US" altLang="zh-CN" sz="32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724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03778" y="995138"/>
            <a:ext cx="7556644" cy="3293209"/>
          </a:xfrm>
          <a:prstGeom prst="rect">
            <a:avLst/>
          </a:prstGeom>
        </p:spPr>
        <p:txBody>
          <a:bodyPr wrap="square">
            <a:spAutoFit/>
          </a:bodyPr>
          <a:lstStyle/>
          <a:p>
            <a:pPr algn="ctr">
              <a:spcBef>
                <a:spcPct val="0"/>
              </a:spcBef>
              <a:buFont typeface="Arial" panose="020B0604020202020204" pitchFamily="34" charset="0"/>
              <a:buNone/>
            </a:pPr>
            <a:r>
              <a:rPr kumimoji="1" lang="en-US" altLang="zh-CN" sz="4400" b="1" dirty="0" smtClean="0">
                <a:solidFill>
                  <a:prstClr val="black"/>
                </a:solidFill>
                <a:latin typeface="微软雅黑" panose="020B0503020204020204" pitchFamily="34" charset="-122"/>
                <a:ea typeface="微软雅黑" panose="020B0503020204020204" pitchFamily="34" charset="-122"/>
              </a:rPr>
              <a:t>3.</a:t>
            </a:r>
            <a:r>
              <a:rPr kumimoji="1" lang="zh-CN" altLang="en-US" sz="4400" b="1" dirty="0" smtClean="0">
                <a:solidFill>
                  <a:prstClr val="black"/>
                </a:solidFill>
                <a:latin typeface="微软雅黑" panose="020B0503020204020204" pitchFamily="34" charset="-122"/>
                <a:ea typeface="微软雅黑" panose="020B0503020204020204" pitchFamily="34" charset="-122"/>
              </a:rPr>
              <a:t>一体化论</a:t>
            </a:r>
            <a:endParaRPr kumimoji="1" lang="en-US" altLang="zh-CN" sz="4400" b="1"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kumimoji="1" lang="zh-CN" altLang="en-US" sz="4400" dirty="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kumimoji="1" lang="zh-CN" altLang="en-US" sz="4000" dirty="0" smtClean="0">
                <a:solidFill>
                  <a:prstClr val="black"/>
                </a:solidFill>
                <a:latin typeface="微软雅黑" panose="020B0503020204020204" pitchFamily="34" charset="-122"/>
                <a:ea typeface="微软雅黑" panose="020B0503020204020204" pitchFamily="34" charset="-122"/>
              </a:rPr>
              <a:t>西方</a:t>
            </a:r>
            <a:r>
              <a:rPr kumimoji="1" lang="zh-CN" altLang="en-US" sz="4000" dirty="0">
                <a:solidFill>
                  <a:prstClr val="black"/>
                </a:solidFill>
                <a:latin typeface="微软雅黑" panose="020B0503020204020204" pitchFamily="34" charset="-122"/>
                <a:ea typeface="微软雅黑" panose="020B0503020204020204" pitchFamily="34" charset="-122"/>
              </a:rPr>
              <a:t>学者经过课程与教学、课程论与教学论关系问题的讨论已形成一些共识</a:t>
            </a:r>
            <a:r>
              <a:rPr kumimoji="1" lang="en-US" altLang="zh-CN" sz="4000" dirty="0" smtClean="0">
                <a:solidFill>
                  <a:prstClr val="black"/>
                </a:solidFill>
                <a:latin typeface="微软雅黑" panose="020B0503020204020204" pitchFamily="34" charset="-122"/>
                <a:ea typeface="微软雅黑" panose="020B0503020204020204" pitchFamily="34" charset="-122"/>
              </a:rPr>
              <a:t>:</a:t>
            </a:r>
            <a:endParaRPr kumimoji="1" lang="en-US" altLang="zh-CN" sz="40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725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93504" y="450607"/>
            <a:ext cx="7556644" cy="3908762"/>
          </a:xfrm>
          <a:prstGeom prst="rect">
            <a:avLst/>
          </a:prstGeom>
        </p:spPr>
        <p:txBody>
          <a:bodyPr wrap="square">
            <a:spAutoFit/>
          </a:bodyPr>
          <a:lstStyle/>
          <a:p>
            <a:pPr algn="ctr">
              <a:spcBef>
                <a:spcPct val="0"/>
              </a:spcBef>
              <a:buFont typeface="Arial" panose="020B0604020202020204" pitchFamily="34" charset="0"/>
              <a:buNone/>
            </a:pPr>
            <a:r>
              <a:rPr kumimoji="1" lang="en-US" altLang="zh-CN" sz="4400" b="1" dirty="0" smtClean="0">
                <a:solidFill>
                  <a:prstClr val="black"/>
                </a:solidFill>
                <a:latin typeface="微软雅黑" panose="020B0503020204020204" pitchFamily="34" charset="-122"/>
                <a:ea typeface="微软雅黑" panose="020B0503020204020204" pitchFamily="34" charset="-122"/>
              </a:rPr>
              <a:t>3.</a:t>
            </a:r>
            <a:r>
              <a:rPr kumimoji="1" lang="zh-CN" altLang="en-US" sz="4400" b="1" dirty="0" smtClean="0">
                <a:solidFill>
                  <a:prstClr val="black"/>
                </a:solidFill>
                <a:latin typeface="微软雅黑" panose="020B0503020204020204" pitchFamily="34" charset="-122"/>
                <a:ea typeface="微软雅黑" panose="020B0503020204020204" pitchFamily="34" charset="-122"/>
              </a:rPr>
              <a:t>一体化论</a:t>
            </a:r>
            <a:endParaRPr kumimoji="1" lang="en-US" altLang="zh-CN" sz="4400" b="1" dirty="0" smtClean="0">
              <a:solidFill>
                <a:prstClr val="black"/>
              </a:solidFill>
              <a:latin typeface="微软雅黑" panose="020B0503020204020204" pitchFamily="34" charset="-122"/>
              <a:ea typeface="微软雅黑" panose="020B0503020204020204" pitchFamily="34" charset="-122"/>
            </a:endParaRPr>
          </a:p>
          <a:p>
            <a:pPr>
              <a:spcBef>
                <a:spcPct val="0"/>
              </a:spcBef>
            </a:pPr>
            <a:endParaRPr kumimoji="1" lang="en-US" altLang="zh-CN" sz="4400" dirty="0" smtClean="0">
              <a:solidFill>
                <a:prstClr val="black"/>
              </a:solidFill>
              <a:latin typeface="微软雅黑" panose="020B0503020204020204" pitchFamily="34" charset="-122"/>
              <a:ea typeface="微软雅黑" panose="020B0503020204020204" pitchFamily="34" charset="-122"/>
            </a:endParaRPr>
          </a:p>
          <a:p>
            <a:pPr>
              <a:spcBef>
                <a:spcPct val="0"/>
              </a:spcBef>
            </a:pPr>
            <a:r>
              <a:rPr kumimoji="1" lang="zh-CN" altLang="en-US" sz="4000" dirty="0" smtClean="0">
                <a:solidFill>
                  <a:prstClr val="black"/>
                </a:solidFill>
                <a:latin typeface="微软雅黑" panose="020B0503020204020204" pitchFamily="34" charset="-122"/>
                <a:ea typeface="微软雅黑" panose="020B0503020204020204" pitchFamily="34" charset="-122"/>
              </a:rPr>
              <a:t>课程</a:t>
            </a:r>
            <a:r>
              <a:rPr kumimoji="1" lang="zh-CN" altLang="en-US" sz="4000" dirty="0">
                <a:solidFill>
                  <a:prstClr val="black"/>
                </a:solidFill>
                <a:latin typeface="微软雅黑" panose="020B0503020204020204" pitchFamily="34" charset="-122"/>
                <a:ea typeface="微软雅黑" panose="020B0503020204020204" pitchFamily="34" charset="-122"/>
              </a:rPr>
              <a:t>与教学既有</a:t>
            </a:r>
            <a:r>
              <a:rPr kumimoji="1" lang="zh-CN" altLang="en-US" sz="4000" dirty="0" smtClean="0">
                <a:solidFill>
                  <a:prstClr val="black"/>
                </a:solidFill>
                <a:latin typeface="微软雅黑" panose="020B0503020204020204" pitchFamily="34" charset="-122"/>
                <a:ea typeface="微软雅黑" panose="020B0503020204020204" pitchFamily="34" charset="-122"/>
              </a:rPr>
              <a:t>关联，又是</a:t>
            </a:r>
            <a:r>
              <a:rPr kumimoji="1" lang="zh-CN" altLang="en-US" sz="4000" dirty="0">
                <a:solidFill>
                  <a:prstClr val="black"/>
                </a:solidFill>
                <a:latin typeface="微软雅黑" panose="020B0503020204020204" pitchFamily="34" charset="-122"/>
                <a:ea typeface="微软雅黑" panose="020B0503020204020204" pitchFamily="34" charset="-122"/>
              </a:rPr>
              <a:t>各不相同的两个研究领域。</a:t>
            </a:r>
            <a:r>
              <a:rPr kumimoji="1" lang="zh-CN" altLang="en-US" sz="4000" b="1" dirty="0">
                <a:solidFill>
                  <a:prstClr val="black"/>
                </a:solidFill>
                <a:latin typeface="微软雅黑" panose="020B0503020204020204" pitchFamily="34" charset="-122"/>
                <a:ea typeface="微软雅黑" panose="020B0503020204020204" pitchFamily="34" charset="-122"/>
              </a:rPr>
              <a:t>课程</a:t>
            </a:r>
            <a:r>
              <a:rPr kumimoji="1" lang="zh-CN" altLang="en-US" sz="4000" dirty="0">
                <a:solidFill>
                  <a:prstClr val="black"/>
                </a:solidFill>
                <a:latin typeface="微软雅黑" panose="020B0503020204020204" pitchFamily="34" charset="-122"/>
                <a:ea typeface="微软雅黑" panose="020B0503020204020204" pitchFamily="34" charset="-122"/>
              </a:rPr>
              <a:t>强调每个学生及其学习的</a:t>
            </a:r>
            <a:r>
              <a:rPr kumimoji="1" lang="zh-CN" altLang="en-US" sz="4000" dirty="0" smtClean="0">
                <a:solidFill>
                  <a:prstClr val="black"/>
                </a:solidFill>
                <a:latin typeface="微软雅黑" panose="020B0503020204020204" pitchFamily="34" charset="-122"/>
                <a:ea typeface="微软雅黑" panose="020B0503020204020204" pitchFamily="34" charset="-122"/>
              </a:rPr>
              <a:t>范围，</a:t>
            </a:r>
            <a:r>
              <a:rPr kumimoji="1" lang="zh-CN" altLang="en-US" sz="4000" b="1" dirty="0" smtClean="0">
                <a:solidFill>
                  <a:prstClr val="black"/>
                </a:solidFill>
                <a:latin typeface="微软雅黑" panose="020B0503020204020204" pitchFamily="34" charset="-122"/>
                <a:ea typeface="微软雅黑" panose="020B0503020204020204" pitchFamily="34" charset="-122"/>
              </a:rPr>
              <a:t>教学</a:t>
            </a:r>
            <a:r>
              <a:rPr kumimoji="1" lang="zh-CN" altLang="en-US" sz="4000" dirty="0">
                <a:solidFill>
                  <a:prstClr val="black"/>
                </a:solidFill>
                <a:latin typeface="微软雅黑" panose="020B0503020204020204" pitchFamily="34" charset="-122"/>
                <a:ea typeface="微软雅黑" panose="020B0503020204020204" pitchFamily="34" charset="-122"/>
              </a:rPr>
              <a:t>强调教师的行为</a:t>
            </a:r>
            <a:r>
              <a:rPr kumimoji="1" lang="en-US" altLang="zh-CN" sz="4000" dirty="0" smtClean="0">
                <a:solidFill>
                  <a:prstClr val="black"/>
                </a:solidFill>
                <a:latin typeface="微软雅黑" panose="020B0503020204020204" pitchFamily="34" charset="-122"/>
                <a:ea typeface="微软雅黑" panose="020B0503020204020204" pitchFamily="34" charset="-122"/>
              </a:rPr>
              <a:t>;</a:t>
            </a:r>
            <a:endParaRPr kumimoji="1" lang="zh-CN" altLang="en-US" sz="40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321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93504" y="450607"/>
            <a:ext cx="7556644" cy="4585871"/>
          </a:xfrm>
          <a:prstGeom prst="rect">
            <a:avLst/>
          </a:prstGeom>
        </p:spPr>
        <p:txBody>
          <a:bodyPr wrap="square">
            <a:spAutoFit/>
          </a:bodyPr>
          <a:lstStyle/>
          <a:p>
            <a:pPr algn="ctr">
              <a:spcBef>
                <a:spcPct val="0"/>
              </a:spcBef>
              <a:buFont typeface="Arial" panose="020B0604020202020204" pitchFamily="34" charset="0"/>
              <a:buNone/>
            </a:pPr>
            <a:r>
              <a:rPr kumimoji="1" lang="en-US" altLang="zh-CN" sz="4400" b="1" dirty="0" smtClean="0">
                <a:solidFill>
                  <a:prstClr val="black"/>
                </a:solidFill>
                <a:latin typeface="微软雅黑" panose="020B0503020204020204" pitchFamily="34" charset="-122"/>
                <a:ea typeface="微软雅黑" panose="020B0503020204020204" pitchFamily="34" charset="-122"/>
              </a:rPr>
              <a:t>3.</a:t>
            </a:r>
            <a:r>
              <a:rPr kumimoji="1" lang="zh-CN" altLang="en-US" sz="4400" b="1" dirty="0" smtClean="0">
                <a:solidFill>
                  <a:prstClr val="black"/>
                </a:solidFill>
                <a:latin typeface="微软雅黑" panose="020B0503020204020204" pitchFamily="34" charset="-122"/>
                <a:ea typeface="微软雅黑" panose="020B0503020204020204" pitchFamily="34" charset="-122"/>
              </a:rPr>
              <a:t>一体化论</a:t>
            </a:r>
            <a:endParaRPr kumimoji="1" lang="en-US" altLang="zh-CN" sz="4400" b="1" dirty="0" smtClean="0">
              <a:solidFill>
                <a:prstClr val="black"/>
              </a:solidFill>
              <a:latin typeface="微软雅黑" panose="020B0503020204020204" pitchFamily="34" charset="-122"/>
              <a:ea typeface="微软雅黑" panose="020B0503020204020204" pitchFamily="34" charset="-122"/>
            </a:endParaRPr>
          </a:p>
          <a:p>
            <a:pPr>
              <a:spcBef>
                <a:spcPct val="0"/>
              </a:spcBef>
            </a:pPr>
            <a:endParaRPr kumimoji="1" lang="en-US" altLang="zh-CN" sz="4400" dirty="0" smtClean="0">
              <a:latin typeface="微软雅黑" panose="020B0503020204020204" pitchFamily="34" charset="-122"/>
              <a:ea typeface="微软雅黑" panose="020B0503020204020204" pitchFamily="34" charset="-122"/>
            </a:endParaRPr>
          </a:p>
          <a:p>
            <a:pPr>
              <a:spcBef>
                <a:spcPct val="0"/>
              </a:spcBef>
            </a:pPr>
            <a:r>
              <a:rPr kumimoji="1" lang="zh-CN" altLang="en-US" sz="4000" dirty="0" smtClean="0">
                <a:latin typeface="微软雅黑" panose="020B0503020204020204" pitchFamily="34" charset="-122"/>
                <a:ea typeface="微软雅黑" panose="020B0503020204020204" pitchFamily="34" charset="-122"/>
              </a:rPr>
              <a:t>课程</a:t>
            </a:r>
            <a:r>
              <a:rPr kumimoji="1" lang="zh-CN" altLang="en-US" sz="4000" dirty="0">
                <a:latin typeface="微软雅黑" panose="020B0503020204020204" pitchFamily="34" charset="-122"/>
                <a:ea typeface="微软雅黑" panose="020B0503020204020204" pitchFamily="34" charset="-122"/>
              </a:rPr>
              <a:t>与教学存在着不仅仅是平面的单向的相互依存的</a:t>
            </a:r>
            <a:r>
              <a:rPr kumimoji="1" lang="zh-CN" altLang="en-US" sz="4000" b="1" dirty="0">
                <a:latin typeface="微软雅黑" panose="020B0503020204020204" pitchFamily="34" charset="-122"/>
                <a:ea typeface="微软雅黑" panose="020B0503020204020204" pitchFamily="34" charset="-122"/>
              </a:rPr>
              <a:t>交叉关系</a:t>
            </a:r>
            <a:r>
              <a:rPr kumimoji="1" lang="en-US" altLang="zh-CN" sz="4000" dirty="0">
                <a:latin typeface="微软雅黑" panose="020B0503020204020204" pitchFamily="34" charset="-122"/>
                <a:ea typeface="微软雅黑" panose="020B0503020204020204" pitchFamily="34" charset="-122"/>
              </a:rPr>
              <a:t>;</a:t>
            </a:r>
            <a:r>
              <a:rPr kumimoji="1" lang="zh-CN" altLang="en-US" sz="4000" dirty="0">
                <a:latin typeface="微软雅黑" panose="020B0503020204020204" pitchFamily="34" charset="-122"/>
                <a:ea typeface="微软雅黑" panose="020B0503020204020204" pitchFamily="34" charset="-122"/>
              </a:rPr>
              <a:t>课程与教学</a:t>
            </a:r>
            <a:r>
              <a:rPr kumimoji="1" lang="zh-CN" altLang="en-US" sz="4000" b="1" dirty="0">
                <a:latin typeface="微软雅黑" panose="020B0503020204020204" pitchFamily="34" charset="-122"/>
                <a:ea typeface="微软雅黑" panose="020B0503020204020204" pitchFamily="34" charset="-122"/>
              </a:rPr>
              <a:t>不可能</a:t>
            </a:r>
            <a:r>
              <a:rPr kumimoji="1" lang="zh-CN" altLang="en-US" sz="4000" dirty="0">
                <a:latin typeface="微软雅黑" panose="020B0503020204020204" pitchFamily="34" charset="-122"/>
                <a:ea typeface="微软雅黑" panose="020B0503020204020204" pitchFamily="34" charset="-122"/>
              </a:rPr>
              <a:t>在</a:t>
            </a:r>
            <a:r>
              <a:rPr kumimoji="1" lang="zh-CN" altLang="en-US" sz="4000" b="1" dirty="0">
                <a:latin typeface="微软雅黑" panose="020B0503020204020204" pitchFamily="34" charset="-122"/>
                <a:ea typeface="微软雅黑" panose="020B0503020204020204" pitchFamily="34" charset="-122"/>
              </a:rPr>
              <a:t>相互独立的</a:t>
            </a:r>
            <a:r>
              <a:rPr kumimoji="1" lang="zh-CN" altLang="en-US" sz="4000" dirty="0">
                <a:latin typeface="微软雅黑" panose="020B0503020204020204" pitchFamily="34" charset="-122"/>
                <a:ea typeface="微软雅黑" panose="020B0503020204020204" pitchFamily="34" charset="-122"/>
              </a:rPr>
              <a:t>情况下各自运作。</a:t>
            </a:r>
          </a:p>
          <a:p>
            <a:pPr>
              <a:spcBef>
                <a:spcPct val="0"/>
              </a:spcBef>
              <a:buFont typeface="Arial" panose="020B0604020202020204" pitchFamily="34" charset="0"/>
              <a:buNone/>
            </a:pPr>
            <a:endParaRPr kumimoji="1" lang="zh-CN" altLang="en-US" sz="4400" dirty="0">
              <a:solidFill>
                <a:prstClr val="black"/>
              </a:solidFill>
              <a:latin typeface="宋体" panose="02010600030101010101" pitchFamily="2" charset="-122"/>
            </a:endParaRPr>
          </a:p>
        </p:txBody>
      </p:sp>
    </p:spTree>
    <p:extLst>
      <p:ext uri="{BB962C8B-B14F-4D97-AF65-F5344CB8AC3E}">
        <p14:creationId xmlns:p14="http://schemas.microsoft.com/office/powerpoint/2010/main" val="350751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155841" y="1077331"/>
            <a:ext cx="6909372" cy="3354765"/>
          </a:xfrm>
          <a:prstGeom prst="rect">
            <a:avLst/>
          </a:prstGeom>
        </p:spPr>
        <p:txBody>
          <a:bodyPr wrap="square">
            <a:spAutoFit/>
          </a:bodyPr>
          <a:lstStyle/>
          <a:p>
            <a:pPr lvl="0" algn="ctr" eaLnBrk="0" fontAlgn="base" latinLnBrk="1" hangingPunct="0">
              <a:spcBef>
                <a:spcPct val="0"/>
              </a:spcBef>
              <a:spcAft>
                <a:spcPct val="0"/>
              </a:spcAft>
            </a:pPr>
            <a:r>
              <a:rPr lang="zh-CN" altLang="en-US" sz="4400" dirty="0">
                <a:solidFill>
                  <a:srgbClr val="1F497D"/>
                </a:solidFill>
                <a:latin typeface="微软雅黑" panose="020B0503020204020204" pitchFamily="34" charset="-122"/>
                <a:ea typeface="微软雅黑" panose="020B0503020204020204" pitchFamily="34" charset="-122"/>
              </a:rPr>
              <a:t>关于课程与教学关系的三个隐喻（美</a:t>
            </a:r>
            <a:r>
              <a:rPr lang="en-US" altLang="zh-CN" sz="4400" dirty="0">
                <a:solidFill>
                  <a:srgbClr val="1F497D"/>
                </a:solidFill>
                <a:latin typeface="微软雅黑" panose="020B0503020204020204" pitchFamily="34" charset="-122"/>
                <a:ea typeface="微软雅黑" panose="020B0503020204020204" pitchFamily="34" charset="-122"/>
              </a:rPr>
              <a:t>·</a:t>
            </a:r>
            <a:r>
              <a:rPr lang="zh-CN" altLang="en-US" sz="4400" dirty="0">
                <a:solidFill>
                  <a:srgbClr val="1F497D"/>
                </a:solidFill>
                <a:latin typeface="微软雅黑" panose="020B0503020204020204" pitchFamily="34" charset="-122"/>
                <a:ea typeface="微软雅黑" panose="020B0503020204020204" pitchFamily="34" charset="-122"/>
              </a:rPr>
              <a:t>塞勒</a:t>
            </a:r>
            <a:r>
              <a:rPr lang="zh-CN" altLang="en-US" sz="4400" dirty="0" smtClean="0">
                <a:solidFill>
                  <a:srgbClr val="1F497D"/>
                </a:solidFill>
                <a:latin typeface="微软雅黑" panose="020B0503020204020204" pitchFamily="34" charset="-122"/>
                <a:ea typeface="微软雅黑" panose="020B0503020204020204" pitchFamily="34" charset="-122"/>
              </a:rPr>
              <a:t>）</a:t>
            </a:r>
            <a:endParaRPr lang="en-US" altLang="zh-CN" sz="4400" dirty="0" smtClean="0">
              <a:solidFill>
                <a:srgbClr val="1F497D"/>
              </a:solidFill>
              <a:latin typeface="微软雅黑" panose="020B0503020204020204" pitchFamily="34" charset="-122"/>
              <a:ea typeface="微软雅黑" panose="020B0503020204020204" pitchFamily="34" charset="-122"/>
            </a:endParaRPr>
          </a:p>
          <a:p>
            <a:pPr lvl="0" algn="ctr" eaLnBrk="0" fontAlgn="base" latinLnBrk="1" hangingPunct="0">
              <a:spcBef>
                <a:spcPct val="0"/>
              </a:spcBef>
              <a:spcAft>
                <a:spcPct val="0"/>
              </a:spcAft>
            </a:pPr>
            <a:endParaRPr lang="en-US" altLang="zh-CN" sz="4400" dirty="0" smtClean="0">
              <a:solidFill>
                <a:srgbClr val="1F497D"/>
              </a:solidFill>
              <a:latin typeface="微软雅黑" panose="020B0503020204020204" pitchFamily="34" charset="-122"/>
              <a:ea typeface="微软雅黑" panose="020B0503020204020204" pitchFamily="34" charset="-122"/>
            </a:endParaRPr>
          </a:p>
          <a:p>
            <a:pPr lvl="0" algn="ctr" eaLnBrk="0" fontAlgn="base" latinLnBrk="1" hangingPunct="0">
              <a:spcBef>
                <a:spcPct val="0"/>
              </a:spcBef>
              <a:spcAft>
                <a:spcPct val="0"/>
              </a:spcAft>
            </a:pPr>
            <a:r>
              <a:rPr kumimoji="1" lang="zh-CN" altLang="en-US" sz="4000" dirty="0">
                <a:latin typeface="微软雅黑" panose="020B0503020204020204" pitchFamily="34" charset="-122"/>
                <a:ea typeface="微软雅黑" panose="020B0503020204020204" pitchFamily="34" charset="-122"/>
              </a:rPr>
              <a:t>这三个隐喻涉及课程与教学的关系的问题。</a:t>
            </a:r>
            <a:endParaRPr lang="zh-CN" altLang="en-US" sz="4000" dirty="0">
              <a:solidFill>
                <a:srgbClr val="1F49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537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85972" y="841026"/>
            <a:ext cx="7556644" cy="3600986"/>
          </a:xfrm>
          <a:prstGeom prst="rect">
            <a:avLst/>
          </a:prstGeom>
        </p:spPr>
        <p:txBody>
          <a:bodyPr wrap="square">
            <a:spAutoFit/>
          </a:bodyPr>
          <a:lstStyle/>
          <a:p>
            <a:pPr>
              <a:spcBef>
                <a:spcPct val="0"/>
              </a:spcBef>
              <a:buFont typeface="Arial" panose="020B0604020202020204" pitchFamily="34" charset="0"/>
              <a:buNone/>
            </a:pPr>
            <a:r>
              <a:rPr kumimoji="1" lang="zh-CN" altLang="en-US" sz="3600" b="1" dirty="0">
                <a:solidFill>
                  <a:srgbClr val="0070C0"/>
                </a:solidFill>
                <a:latin typeface="微软雅黑" panose="020B0503020204020204" pitchFamily="34" charset="-122"/>
                <a:ea typeface="微软雅黑" panose="020B0503020204020204" pitchFamily="34" charset="-122"/>
              </a:rPr>
              <a:t>隐喻一：</a:t>
            </a:r>
          </a:p>
          <a:p>
            <a:pPr>
              <a:spcBef>
                <a:spcPct val="0"/>
              </a:spcBef>
              <a:buFont typeface="Arial" panose="020B0604020202020204" pitchFamily="34" charset="0"/>
              <a:buNone/>
            </a:pPr>
            <a:r>
              <a:rPr kumimoji="1" lang="zh-CN" altLang="en-US" sz="3200" dirty="0">
                <a:latin typeface="微软雅黑" panose="020B0503020204020204" pitchFamily="34" charset="-122"/>
                <a:ea typeface="微软雅黑" panose="020B0503020204020204" pitchFamily="34" charset="-122"/>
              </a:rPr>
              <a:t>　　课程是一幢建筑的设计图纸；教学则是具体施工。作为设计图纸，会对如何施工作出非常具体的计划和详细的说明。这样，教师便成了工匠，教学的好坏是根据实际施工与设计图纸之间的吻合程度，即达到设计图纸的要求来测量的。</a:t>
            </a:r>
          </a:p>
        </p:txBody>
      </p:sp>
    </p:spTree>
    <p:extLst>
      <p:ext uri="{BB962C8B-B14F-4D97-AF65-F5344CB8AC3E}">
        <p14:creationId xmlns:p14="http://schemas.microsoft.com/office/powerpoint/2010/main" val="284319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08495" y="291779"/>
            <a:ext cx="8432182" cy="906915"/>
          </a:xfrm>
          <a:prstGeom prst="rect">
            <a:avLst/>
          </a:prstGeom>
          <a:noFill/>
        </p:spPr>
        <p:txBody>
          <a:bodyPr wrap="square" rtlCol="0">
            <a:spAutoFit/>
          </a:bodyPr>
          <a:lstStyle/>
          <a:p>
            <a:pPr algn="ctr">
              <a:lnSpc>
                <a:spcPct val="150000"/>
              </a:lnSpc>
            </a:pPr>
            <a:r>
              <a:rPr lang="zh-CN" altLang="en-US" sz="4000" b="1" dirty="0" smtClean="0">
                <a:solidFill>
                  <a:prstClr val="black"/>
                </a:solidFill>
                <a:latin typeface="微软雅黑" pitchFamily="34" charset="-122"/>
                <a:ea typeface="微软雅黑" pitchFamily="34" charset="-122"/>
              </a:rPr>
              <a:t>第一章 中学思想政治学科原理概论</a:t>
            </a:r>
            <a:endParaRPr lang="zh-CN" altLang="en-US" sz="4000" b="1" dirty="0">
              <a:solidFill>
                <a:prstClr val="black"/>
              </a:solidFill>
              <a:latin typeface="微软雅黑" pitchFamily="34" charset="-122"/>
              <a:ea typeface="微软雅黑" pitchFamily="34" charset="-122"/>
            </a:endParaRPr>
          </a:p>
        </p:txBody>
      </p:sp>
      <p:sp>
        <p:nvSpPr>
          <p:cNvPr id="5" name="TextBox 2"/>
          <p:cNvSpPr txBox="1"/>
          <p:nvPr/>
        </p:nvSpPr>
        <p:spPr>
          <a:xfrm>
            <a:off x="918982" y="745236"/>
            <a:ext cx="6186309" cy="3600986"/>
          </a:xfrm>
          <a:prstGeom prst="rect">
            <a:avLst/>
          </a:prstGeom>
          <a:noFill/>
        </p:spPr>
        <p:txBody>
          <a:bodyPr wrap="none" rtlCol="0">
            <a:spAutoFit/>
          </a:bodyPr>
          <a:lstStyle/>
          <a:p>
            <a:pPr>
              <a:lnSpc>
                <a:spcPct val="150000"/>
              </a:lnSpc>
            </a:pPr>
            <a:r>
              <a:rPr lang="zh-CN" altLang="en-US" sz="4000" b="1" dirty="0" smtClean="0">
                <a:solidFill>
                  <a:srgbClr val="FF0000"/>
                </a:solidFill>
                <a:latin typeface="微软雅黑" pitchFamily="34" charset="-122"/>
                <a:ea typeface="微软雅黑" pitchFamily="34" charset="-122"/>
              </a:rPr>
              <a:t>                </a:t>
            </a:r>
            <a:endParaRPr lang="en-US" altLang="zh-CN" sz="4000" b="1" dirty="0" smtClean="0">
              <a:solidFill>
                <a:srgbClr val="FF0000"/>
              </a:solidFill>
              <a:latin typeface="微软雅黑" pitchFamily="34" charset="-122"/>
              <a:ea typeface="微软雅黑" pitchFamily="34" charset="-122"/>
            </a:endParaRPr>
          </a:p>
          <a:p>
            <a:pPr>
              <a:lnSpc>
                <a:spcPct val="150000"/>
              </a:lnSpc>
            </a:pPr>
            <a:r>
              <a:rPr lang="zh-CN" altLang="en-US" sz="4000" b="1" dirty="0">
                <a:solidFill>
                  <a:srgbClr val="FF0000"/>
                </a:solidFill>
                <a:latin typeface="微软雅黑" pitchFamily="34" charset="-122"/>
                <a:ea typeface="微软雅黑" pitchFamily="34" charset="-122"/>
              </a:rPr>
              <a:t>知识点一</a:t>
            </a:r>
            <a:r>
              <a:rPr lang="zh-CN" altLang="en-US" sz="4000" b="1" dirty="0" smtClean="0">
                <a:solidFill>
                  <a:srgbClr val="FF0000"/>
                </a:solidFill>
                <a:latin typeface="微软雅黑" pitchFamily="34" charset="-122"/>
                <a:ea typeface="微软雅黑" pitchFamily="34" charset="-122"/>
              </a:rPr>
              <a:t>： 引言</a:t>
            </a:r>
            <a:endParaRPr lang="en-US" altLang="zh-CN" sz="4000" b="1" dirty="0" smtClean="0">
              <a:solidFill>
                <a:srgbClr val="FF0000"/>
              </a:solidFill>
              <a:latin typeface="微软雅黑" pitchFamily="34" charset="-122"/>
              <a:ea typeface="微软雅黑" pitchFamily="34" charset="-122"/>
            </a:endParaRPr>
          </a:p>
          <a:p>
            <a:pPr>
              <a:lnSpc>
                <a:spcPct val="150000"/>
              </a:lnSpc>
            </a:pPr>
            <a:r>
              <a:rPr lang="zh-CN" altLang="en-US" sz="3600" b="1" dirty="0" smtClean="0">
                <a:latin typeface="微软雅黑" pitchFamily="34" charset="-122"/>
                <a:ea typeface="微软雅黑" pitchFamily="34" charset="-122"/>
              </a:rPr>
              <a:t>一、什么</a:t>
            </a:r>
            <a:r>
              <a:rPr lang="zh-CN" altLang="en-US" sz="3600" b="1" dirty="0">
                <a:latin typeface="微软雅黑" pitchFamily="34" charset="-122"/>
                <a:ea typeface="微软雅黑" pitchFamily="34" charset="-122"/>
              </a:rPr>
              <a:t>是教学论</a:t>
            </a:r>
            <a:r>
              <a:rPr lang="zh-CN" altLang="en-US" sz="3600" b="1" dirty="0" smtClean="0">
                <a:latin typeface="微软雅黑" pitchFamily="34" charset="-122"/>
                <a:ea typeface="微软雅黑" pitchFamily="34" charset="-122"/>
              </a:rPr>
              <a:t>？</a:t>
            </a:r>
            <a:endParaRPr lang="en-US" altLang="zh-CN" sz="3600" b="1" dirty="0" smtClean="0">
              <a:latin typeface="微软雅黑" pitchFamily="34" charset="-122"/>
              <a:ea typeface="微软雅黑" pitchFamily="34" charset="-122"/>
            </a:endParaRPr>
          </a:p>
          <a:p>
            <a:pPr>
              <a:lnSpc>
                <a:spcPct val="150000"/>
              </a:lnSpc>
            </a:pPr>
            <a:r>
              <a:rPr lang="zh-CN" altLang="en-US" sz="3600" b="1" dirty="0" smtClean="0">
                <a:latin typeface="微软雅黑" pitchFamily="34" charset="-122"/>
                <a:ea typeface="微软雅黑" pitchFamily="34" charset="-122"/>
              </a:rPr>
              <a:t>二、什么是思</a:t>
            </a:r>
            <a:r>
              <a:rPr lang="zh-CN" altLang="en-US" sz="3600" b="1" dirty="0">
                <a:latin typeface="微软雅黑" pitchFamily="34" charset="-122"/>
                <a:ea typeface="微软雅黑" pitchFamily="34" charset="-122"/>
              </a:rPr>
              <a:t>政学科教学论？</a:t>
            </a:r>
          </a:p>
        </p:txBody>
      </p:sp>
    </p:spTree>
    <p:extLst>
      <p:ext uri="{BB962C8B-B14F-4D97-AF65-F5344CB8AC3E}">
        <p14:creationId xmlns:p14="http://schemas.microsoft.com/office/powerpoint/2010/main" val="289398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85972" y="841026"/>
            <a:ext cx="7556644" cy="3600986"/>
          </a:xfrm>
          <a:prstGeom prst="rect">
            <a:avLst/>
          </a:prstGeom>
        </p:spPr>
        <p:txBody>
          <a:bodyPr wrap="square">
            <a:spAutoFit/>
          </a:bodyPr>
          <a:lstStyle/>
          <a:p>
            <a:pPr lvl="0" eaLnBrk="0" fontAlgn="base" hangingPunct="0">
              <a:spcBef>
                <a:spcPct val="0"/>
              </a:spcBef>
              <a:spcAft>
                <a:spcPct val="0"/>
              </a:spcAft>
            </a:pPr>
            <a:r>
              <a:rPr kumimoji="1" lang="zh-CN" altLang="en-US" sz="3600" b="1" dirty="0">
                <a:solidFill>
                  <a:srgbClr val="0070C0"/>
                </a:solidFill>
                <a:latin typeface="微软雅黑" panose="020B0503020204020204" pitchFamily="34" charset="-122"/>
                <a:ea typeface="微软雅黑" panose="020B0503020204020204" pitchFamily="34" charset="-122"/>
              </a:rPr>
              <a:t>隐喻二：</a:t>
            </a:r>
          </a:p>
          <a:p>
            <a:pPr lvl="0" eaLnBrk="0" fontAlgn="base" hangingPunct="0">
              <a:spcBef>
                <a:spcPct val="0"/>
              </a:spcBef>
              <a:spcAft>
                <a:spcPct val="0"/>
              </a:spcAft>
            </a:pPr>
            <a:r>
              <a:rPr kumimoji="1" lang="zh-CN" altLang="en-US" sz="3200" dirty="0">
                <a:solidFill>
                  <a:srgbClr val="000000"/>
                </a:solidFill>
                <a:latin typeface="微软雅黑" panose="020B0503020204020204" pitchFamily="34" charset="-122"/>
                <a:ea typeface="微软雅黑" panose="020B0503020204020204" pitchFamily="34" charset="-122"/>
              </a:rPr>
              <a:t>　　课程是一场球赛的方案，这是赛前由教练员和球员一起制定的，教学则是球赛进行的过程，尽管球员要贯彻事先制定好了的打球方案或意图，但达到这个意图的具体细节则主要由球员来处理。他们要根据场上具体情况随时作出明智的反应。</a:t>
            </a:r>
          </a:p>
        </p:txBody>
      </p:sp>
    </p:spTree>
    <p:extLst>
      <p:ext uri="{BB962C8B-B14F-4D97-AF65-F5344CB8AC3E}">
        <p14:creationId xmlns:p14="http://schemas.microsoft.com/office/powerpoint/2010/main" val="236079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85972" y="841026"/>
            <a:ext cx="7556644" cy="3600986"/>
          </a:xfrm>
          <a:prstGeom prst="rect">
            <a:avLst/>
          </a:prstGeom>
        </p:spPr>
        <p:txBody>
          <a:bodyPr wrap="square">
            <a:spAutoFit/>
          </a:bodyPr>
          <a:lstStyle/>
          <a:p>
            <a:pPr>
              <a:spcBef>
                <a:spcPct val="0"/>
              </a:spcBef>
              <a:buFont typeface="Arial" panose="020B0604020202020204" pitchFamily="34" charset="0"/>
              <a:buNone/>
            </a:pPr>
            <a:r>
              <a:rPr kumimoji="1" lang="zh-CN" altLang="en-US" sz="3600" b="1" dirty="0">
                <a:solidFill>
                  <a:srgbClr val="0070C0"/>
                </a:solidFill>
                <a:latin typeface="微软雅黑" panose="020B0503020204020204" pitchFamily="34" charset="-122"/>
                <a:ea typeface="微软雅黑" panose="020B0503020204020204" pitchFamily="34" charset="-122"/>
              </a:rPr>
              <a:t>隐喻三：</a:t>
            </a:r>
          </a:p>
          <a:p>
            <a:pPr>
              <a:spcBef>
                <a:spcPct val="0"/>
              </a:spcBef>
              <a:buFont typeface="Arial" panose="020B0604020202020204" pitchFamily="34" charset="0"/>
              <a:buNone/>
            </a:pPr>
            <a:r>
              <a:rPr kumimoji="1" lang="zh-CN" altLang="en-US" sz="3200" dirty="0">
                <a:latin typeface="微软雅黑" panose="020B0503020204020204" pitchFamily="34" charset="-122"/>
                <a:ea typeface="微软雅黑" panose="020B0503020204020204" pitchFamily="34" charset="-122"/>
              </a:rPr>
              <a:t>　　课程可以被认为是一个乐谱；教学则是作品的演奏。同样的乐谱，每一个演奏家都会有不同的体会，从而有不同的演奏，效果也会大不一样</a:t>
            </a:r>
            <a:r>
              <a:rPr kumimoji="1" lang="zh-CN" altLang="en-US" sz="3200" dirty="0" smtClean="0">
                <a:latin typeface="微软雅黑" panose="020B0503020204020204" pitchFamily="34" charset="-122"/>
                <a:ea typeface="微软雅黑" panose="020B0503020204020204" pitchFamily="34" charset="-122"/>
              </a:rPr>
              <a:t>。有</a:t>
            </a:r>
            <a:r>
              <a:rPr kumimoji="1" lang="zh-CN" altLang="en-US" sz="3200" dirty="0">
                <a:latin typeface="微软雅黑" panose="020B0503020204020204" pitchFamily="34" charset="-122"/>
                <a:ea typeface="微软雅黑" panose="020B0503020204020204" pitchFamily="34" charset="-122"/>
              </a:rPr>
              <a:t>的指挥家和乐队特别受人欢迎</a:t>
            </a:r>
            <a:r>
              <a:rPr kumimoji="1" lang="zh-CN" altLang="en-US" sz="3200" dirty="0" smtClean="0">
                <a:latin typeface="微软雅黑" panose="020B0503020204020204" pitchFamily="34" charset="-122"/>
                <a:ea typeface="微软雅黑" panose="020B0503020204020204" pitchFamily="34" charset="-122"/>
              </a:rPr>
              <a:t>，不是乐曲</a:t>
            </a:r>
            <a:r>
              <a:rPr kumimoji="1" lang="zh-CN" altLang="en-US" sz="3200" dirty="0">
                <a:latin typeface="微软雅黑" panose="020B0503020204020204" pitchFamily="34" charset="-122"/>
                <a:ea typeface="微软雅黑" panose="020B0503020204020204" pitchFamily="34" charset="-122"/>
              </a:rPr>
              <a:t>，而是他们对乐谱的理解和演奏的技巧。</a:t>
            </a:r>
          </a:p>
        </p:txBody>
      </p:sp>
    </p:spTree>
    <p:extLst>
      <p:ext uri="{BB962C8B-B14F-4D97-AF65-F5344CB8AC3E}">
        <p14:creationId xmlns:p14="http://schemas.microsoft.com/office/powerpoint/2010/main" val="24661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57892" y="666366"/>
            <a:ext cx="7556644" cy="3970318"/>
          </a:xfrm>
          <a:prstGeom prst="rect">
            <a:avLst/>
          </a:prstGeom>
        </p:spPr>
        <p:txBody>
          <a:bodyPr wrap="square">
            <a:spAutoFit/>
          </a:bodyPr>
          <a:lstStyle/>
          <a:p>
            <a:pPr>
              <a:spcBef>
                <a:spcPct val="0"/>
              </a:spcBef>
              <a:buFont typeface="Arial" panose="020B0604020202020204" pitchFamily="34" charset="0"/>
              <a:buNone/>
            </a:pPr>
            <a:r>
              <a:rPr lang="zh-CN" altLang="en-US" sz="3600" dirty="0" smtClean="0">
                <a:latin typeface="微软雅黑" panose="020B0503020204020204" pitchFamily="34" charset="-122"/>
                <a:ea typeface="微软雅黑" panose="020B0503020204020204" pitchFamily="34" charset="-122"/>
              </a:rPr>
              <a:t>课程</a:t>
            </a:r>
            <a:r>
              <a:rPr lang="zh-CN" altLang="en-US" sz="3600" dirty="0">
                <a:latin typeface="微软雅黑" panose="020B0503020204020204" pitchFamily="34" charset="-122"/>
                <a:ea typeface="微软雅黑" panose="020B0503020204020204" pitchFamily="34" charset="-122"/>
              </a:rPr>
              <a:t>和教学这一对概念有着</a:t>
            </a:r>
            <a:r>
              <a:rPr lang="zh-CN" altLang="en-US" sz="3600" b="1" dirty="0">
                <a:latin typeface="微软雅黑" panose="020B0503020204020204" pitchFamily="34" charset="-122"/>
                <a:ea typeface="微软雅黑" panose="020B0503020204020204" pitchFamily="34" charset="-122"/>
              </a:rPr>
              <a:t>紧密的联系，</a:t>
            </a:r>
            <a:r>
              <a:rPr lang="zh-CN" altLang="en-US" sz="3600" dirty="0">
                <a:latin typeface="微软雅黑" panose="020B0503020204020204" pitchFamily="34" charset="-122"/>
                <a:ea typeface="微软雅黑" panose="020B0503020204020204" pitchFamily="34" charset="-122"/>
              </a:rPr>
              <a:t>但又存在着一定程度的</a:t>
            </a:r>
            <a:r>
              <a:rPr lang="zh-CN" altLang="en-US" sz="3600" b="1" dirty="0">
                <a:latin typeface="微软雅黑" panose="020B0503020204020204" pitchFamily="34" charset="-122"/>
                <a:ea typeface="微软雅黑" panose="020B0503020204020204" pitchFamily="34" charset="-122"/>
              </a:rPr>
              <a:t>分离、差异</a:t>
            </a:r>
            <a:r>
              <a:rPr lang="zh-CN" altLang="en-US" sz="3600" dirty="0" smtClean="0">
                <a:latin typeface="微软雅黑" panose="020B0503020204020204" pitchFamily="34" charset="-122"/>
                <a:ea typeface="微软雅黑" panose="020B0503020204020204" pitchFamily="34" charset="-122"/>
              </a:rPr>
              <a:t>。</a:t>
            </a:r>
            <a:endParaRPr lang="en-US" altLang="zh-CN" sz="3600"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600"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zh-CN" altLang="en-US" sz="3600" dirty="0" smtClean="0">
                <a:latin typeface="微软雅黑" panose="020B0503020204020204" pitchFamily="34" charset="-122"/>
                <a:ea typeface="微软雅黑" panose="020B0503020204020204" pitchFamily="34" charset="-122"/>
              </a:rPr>
              <a:t>如果</a:t>
            </a:r>
            <a:r>
              <a:rPr lang="zh-CN" altLang="en-US" sz="3600" dirty="0">
                <a:latin typeface="微软雅黑" panose="020B0503020204020204" pitchFamily="34" charset="-122"/>
                <a:ea typeface="微软雅黑" panose="020B0503020204020204" pitchFamily="34" charset="-122"/>
              </a:rPr>
              <a:t>简单地把来自不同概念框架的两者之中的一个归结于另一个的亚系统或将两者截然分开的论断是不科学的</a:t>
            </a:r>
            <a:r>
              <a:rPr lang="zh-CN" altLang="en-US" sz="3600" dirty="0" smtClean="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50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57892" y="666366"/>
            <a:ext cx="7556644" cy="3970318"/>
          </a:xfrm>
          <a:prstGeom prst="rect">
            <a:avLst/>
          </a:prstGeom>
        </p:spPr>
        <p:txBody>
          <a:bodyPr wrap="square">
            <a:spAutoFit/>
          </a:bodyPr>
          <a:lstStyle/>
          <a:p>
            <a:pPr>
              <a:spcBef>
                <a:spcPct val="0"/>
              </a:spcBef>
              <a:buFont typeface="Arial" panose="020B0604020202020204" pitchFamily="34" charset="0"/>
              <a:buNone/>
            </a:pPr>
            <a:r>
              <a:rPr lang="zh-CN" altLang="en-US" sz="3600" dirty="0" smtClean="0">
                <a:solidFill>
                  <a:prstClr val="black"/>
                </a:solidFill>
                <a:latin typeface="微软雅黑" panose="020B0503020204020204" pitchFamily="34" charset="-122"/>
                <a:ea typeface="微软雅黑" panose="020B0503020204020204" pitchFamily="34" charset="-122"/>
              </a:rPr>
              <a:t>课程</a:t>
            </a:r>
            <a:r>
              <a:rPr lang="zh-CN" altLang="en-US" sz="3600" dirty="0">
                <a:solidFill>
                  <a:prstClr val="black"/>
                </a:solidFill>
                <a:latin typeface="微软雅黑" panose="020B0503020204020204" pitchFamily="34" charset="-122"/>
                <a:ea typeface="微软雅黑" panose="020B0503020204020204" pitchFamily="34" charset="-122"/>
              </a:rPr>
              <a:t>和教学这一对概念有着</a:t>
            </a:r>
            <a:r>
              <a:rPr lang="zh-CN" altLang="en-US" sz="3600" b="1" dirty="0">
                <a:solidFill>
                  <a:prstClr val="black"/>
                </a:solidFill>
                <a:latin typeface="微软雅黑" panose="020B0503020204020204" pitchFamily="34" charset="-122"/>
                <a:ea typeface="微软雅黑" panose="020B0503020204020204" pitchFamily="34" charset="-122"/>
              </a:rPr>
              <a:t>紧密的联系，</a:t>
            </a:r>
            <a:r>
              <a:rPr lang="zh-CN" altLang="en-US" sz="3600" dirty="0">
                <a:solidFill>
                  <a:prstClr val="black"/>
                </a:solidFill>
                <a:latin typeface="微软雅黑" panose="020B0503020204020204" pitchFamily="34" charset="-122"/>
                <a:ea typeface="微软雅黑" panose="020B0503020204020204" pitchFamily="34" charset="-122"/>
              </a:rPr>
              <a:t>但又存在着一定程度的</a:t>
            </a:r>
            <a:r>
              <a:rPr lang="zh-CN" altLang="en-US" sz="3600" b="1" dirty="0">
                <a:solidFill>
                  <a:prstClr val="black"/>
                </a:solidFill>
                <a:latin typeface="微软雅黑" panose="020B0503020204020204" pitchFamily="34" charset="-122"/>
                <a:ea typeface="微软雅黑" panose="020B0503020204020204" pitchFamily="34" charset="-122"/>
              </a:rPr>
              <a:t>分离、差异</a:t>
            </a:r>
            <a:r>
              <a:rPr lang="zh-CN" altLang="en-US" sz="3600" dirty="0" smtClean="0">
                <a:solidFill>
                  <a:prstClr val="black"/>
                </a:solidFill>
                <a:latin typeface="微软雅黑" panose="020B0503020204020204" pitchFamily="34" charset="-122"/>
                <a:ea typeface="微软雅黑" panose="020B0503020204020204" pitchFamily="34" charset="-122"/>
              </a:rPr>
              <a:t>。</a:t>
            </a:r>
            <a:endParaRPr lang="en-US" altLang="zh-CN" sz="36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6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zh-CN" altLang="en-US" sz="3600" dirty="0" smtClean="0">
                <a:solidFill>
                  <a:prstClr val="black"/>
                </a:solidFill>
                <a:latin typeface="微软雅黑" panose="020B0503020204020204" pitchFamily="34" charset="-122"/>
                <a:ea typeface="微软雅黑" panose="020B0503020204020204" pitchFamily="34" charset="-122"/>
              </a:rPr>
              <a:t>如果</a:t>
            </a:r>
            <a:r>
              <a:rPr lang="zh-CN" altLang="en-US" sz="3600" dirty="0">
                <a:solidFill>
                  <a:prstClr val="black"/>
                </a:solidFill>
                <a:latin typeface="微软雅黑" panose="020B0503020204020204" pitchFamily="34" charset="-122"/>
                <a:ea typeface="微软雅黑" panose="020B0503020204020204" pitchFamily="34" charset="-122"/>
              </a:rPr>
              <a:t>简单地把来自不同概念框架的两者之中的一个归结于另一个的亚系统或将两者截然分开的论断是不科学的</a:t>
            </a:r>
            <a:r>
              <a:rPr lang="zh-CN" altLang="en-US" sz="3600" dirty="0" smtClean="0">
                <a:solidFill>
                  <a:prstClr val="black"/>
                </a:solidFill>
                <a:latin typeface="微软雅黑" panose="020B0503020204020204" pitchFamily="34" charset="-122"/>
                <a:ea typeface="微软雅黑" panose="020B0503020204020204" pitchFamily="34" charset="-122"/>
              </a:rPr>
              <a:t>。</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629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57891" y="851300"/>
            <a:ext cx="7556644" cy="3970318"/>
          </a:xfrm>
          <a:prstGeom prst="rect">
            <a:avLst/>
          </a:prstGeom>
        </p:spPr>
        <p:txBody>
          <a:bodyPr wrap="square">
            <a:spAutoFit/>
          </a:bodyPr>
          <a:lstStyle/>
          <a:p>
            <a:pPr>
              <a:spcBef>
                <a:spcPct val="0"/>
              </a:spcBef>
              <a:buFont typeface="Arial" panose="020B0604020202020204" pitchFamily="34" charset="0"/>
              <a:buNone/>
            </a:pPr>
            <a:r>
              <a:rPr lang="zh-CN" altLang="en-US" sz="3600" dirty="0" smtClean="0">
                <a:solidFill>
                  <a:prstClr val="black"/>
                </a:solidFill>
                <a:latin typeface="微软雅黑" panose="020B0503020204020204" pitchFamily="34" charset="-122"/>
                <a:ea typeface="微软雅黑" panose="020B0503020204020204" pitchFamily="34" charset="-122"/>
              </a:rPr>
              <a:t>只有</a:t>
            </a:r>
            <a:r>
              <a:rPr lang="zh-CN" altLang="en-US" sz="3600" dirty="0">
                <a:solidFill>
                  <a:prstClr val="black"/>
                </a:solidFill>
                <a:latin typeface="微软雅黑" panose="020B0503020204020204" pitchFamily="34" charset="-122"/>
                <a:ea typeface="微软雅黑" panose="020B0503020204020204" pitchFamily="34" charset="-122"/>
              </a:rPr>
              <a:t>在厘清课程与教学基本概念的前提下，在</a:t>
            </a:r>
            <a:r>
              <a:rPr lang="zh-CN" altLang="en-US" sz="3600" b="1" dirty="0">
                <a:solidFill>
                  <a:prstClr val="black"/>
                </a:solidFill>
                <a:latin typeface="微软雅黑" panose="020B0503020204020204" pitchFamily="34" charset="-122"/>
                <a:ea typeface="微软雅黑" panose="020B0503020204020204" pitchFamily="34" charset="-122"/>
              </a:rPr>
              <a:t>共同的视阈</a:t>
            </a:r>
            <a:r>
              <a:rPr lang="zh-CN" altLang="en-US" sz="3600" dirty="0">
                <a:solidFill>
                  <a:prstClr val="black"/>
                </a:solidFill>
                <a:latin typeface="微软雅黑" panose="020B0503020204020204" pitchFamily="34" charset="-122"/>
                <a:ea typeface="微软雅黑" panose="020B0503020204020204" pitchFamily="34" charset="-122"/>
              </a:rPr>
              <a:t>之中去探讨二者的关系才有其可行性和现实价值</a:t>
            </a:r>
            <a:r>
              <a:rPr lang="zh-CN" altLang="en-US" sz="3600" dirty="0" smtClean="0">
                <a:solidFill>
                  <a:prstClr val="black"/>
                </a:solidFill>
                <a:latin typeface="微软雅黑" panose="020B0503020204020204" pitchFamily="34" charset="-122"/>
                <a:ea typeface="微软雅黑" panose="020B0503020204020204" pitchFamily="34" charset="-122"/>
              </a:rPr>
              <a:t>。</a:t>
            </a:r>
            <a:endParaRPr lang="en-US" altLang="zh-CN" sz="3600" dirty="0" smtClean="0">
              <a:solidFill>
                <a:prstClr val="black"/>
              </a:solidFill>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600" dirty="0" smtClean="0">
              <a:solidFill>
                <a:prstClr val="black"/>
              </a:solidFill>
              <a:latin typeface="微软雅黑" panose="020B0503020204020204" pitchFamily="34" charset="-122"/>
              <a:ea typeface="微软雅黑" panose="020B0503020204020204" pitchFamily="34" charset="-122"/>
            </a:endParaRPr>
          </a:p>
          <a:p>
            <a:pPr>
              <a:spcBef>
                <a:spcPct val="0"/>
              </a:spcBef>
            </a:pPr>
            <a:r>
              <a:rPr kumimoji="1" lang="zh-CN" altLang="en-US" sz="3600" dirty="0">
                <a:latin typeface="微软雅黑" panose="020B0503020204020204" pitchFamily="34" charset="-122"/>
                <a:ea typeface="微软雅黑" panose="020B0503020204020204" pitchFamily="34" charset="-122"/>
              </a:rPr>
              <a:t>由</a:t>
            </a:r>
            <a:r>
              <a:rPr kumimoji="1" lang="zh-CN" altLang="en-US" sz="3600" b="1" dirty="0">
                <a:latin typeface="微软雅黑" panose="020B0503020204020204" pitchFamily="34" charset="-122"/>
                <a:ea typeface="微软雅黑" panose="020B0503020204020204" pitchFamily="34" charset="-122"/>
              </a:rPr>
              <a:t>课程论、教学论</a:t>
            </a:r>
            <a:r>
              <a:rPr kumimoji="1" lang="zh-CN" altLang="en-US" sz="3600" dirty="0">
                <a:latin typeface="微软雅黑" panose="020B0503020204020204" pitchFamily="34" charset="-122"/>
                <a:ea typeface="微软雅黑" panose="020B0503020204020204" pitchFamily="34" charset="-122"/>
              </a:rPr>
              <a:t>走向</a:t>
            </a:r>
            <a:r>
              <a:rPr kumimoji="1" lang="zh-CN" altLang="en-US" sz="3600" b="1" dirty="0">
                <a:latin typeface="微软雅黑" panose="020B0503020204020204" pitchFamily="34" charset="-122"/>
                <a:ea typeface="微软雅黑" panose="020B0503020204020204" pitchFamily="34" charset="-122"/>
              </a:rPr>
              <a:t>课程与教学论</a:t>
            </a:r>
            <a:r>
              <a:rPr kumimoji="1" lang="zh-CN" altLang="en-US" sz="3600" dirty="0">
                <a:latin typeface="微软雅黑" panose="020B0503020204020204" pitchFamily="34" charset="-122"/>
                <a:ea typeface="微软雅黑" panose="020B0503020204020204" pitchFamily="34" charset="-122"/>
              </a:rPr>
              <a:t>已经是一种历史的</a:t>
            </a:r>
            <a:r>
              <a:rPr kumimoji="1" lang="zh-CN" altLang="en-US" sz="3600" dirty="0" smtClean="0">
                <a:latin typeface="微软雅黑" panose="020B0503020204020204" pitchFamily="34" charset="-122"/>
                <a:ea typeface="微软雅黑" panose="020B0503020204020204" pitchFamily="34" charset="-122"/>
              </a:rPr>
              <a:t>必然。 </a:t>
            </a:r>
            <a:endParaRPr lang="zh-CN" altLang="en-US" sz="3600"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zh-CN" altLang="en-US" sz="36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316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01037" y="851300"/>
            <a:ext cx="7556644" cy="4647426"/>
          </a:xfrm>
          <a:prstGeom prst="rect">
            <a:avLst/>
          </a:prstGeom>
        </p:spPr>
        <p:txBody>
          <a:bodyPr wrap="square">
            <a:spAutoFit/>
          </a:bodyPr>
          <a:lstStyle/>
          <a:p>
            <a:pPr algn="ctr">
              <a:spcBef>
                <a:spcPct val="0"/>
              </a:spcBef>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思考</a:t>
            </a:r>
            <a:r>
              <a:rPr lang="zh-CN" altLang="en-US" sz="4400" b="1" dirty="0" smtClean="0">
                <a:latin typeface="微软雅黑" panose="020B0503020204020204" pitchFamily="34" charset="-122"/>
                <a:ea typeface="微软雅黑" panose="020B0503020204020204" pitchFamily="34" charset="-122"/>
              </a:rPr>
              <a:t>题目</a:t>
            </a:r>
            <a:endParaRPr lang="en-US" altLang="zh-CN" sz="4400" b="1"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en-US" altLang="zh-CN" sz="3600" b="1" dirty="0">
              <a:solidFill>
                <a:prstClr val="black"/>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zh-CN" altLang="en-US" sz="3600" dirty="0">
                <a:solidFill>
                  <a:srgbClr val="FF0000"/>
                </a:solidFill>
                <a:latin typeface="微软雅黑" panose="020B0503020204020204" pitchFamily="34" charset="-122"/>
                <a:ea typeface="微软雅黑" panose="020B0503020204020204" pitchFamily="34" charset="-122"/>
              </a:rPr>
              <a:t>课程论与教学论由分离走向整合的原因是什么</a:t>
            </a:r>
            <a:r>
              <a:rPr lang="zh-CN" altLang="en-US" sz="3600" dirty="0" smtClean="0">
                <a:solidFill>
                  <a:srgbClr val="FF0000"/>
                </a:solidFill>
                <a:latin typeface="微软雅黑" panose="020B0503020204020204" pitchFamily="34" charset="-122"/>
                <a:ea typeface="微软雅黑" panose="020B0503020204020204" pitchFamily="34" charset="-122"/>
              </a:rPr>
              <a:t>？</a:t>
            </a:r>
            <a:endParaRPr lang="en-US" altLang="zh-CN" sz="3600" dirty="0" smtClean="0">
              <a:solidFill>
                <a:srgbClr val="FF0000"/>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endParaRPr lang="en-US" altLang="zh-CN" sz="3600" dirty="0">
              <a:solidFill>
                <a:srgbClr val="FF0000"/>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zh-CN" altLang="en-US" sz="3600" dirty="0">
                <a:solidFill>
                  <a:srgbClr val="FF0000"/>
                </a:solidFill>
                <a:latin typeface="微软雅黑" panose="020B0503020204020204" pitchFamily="34" charset="-122"/>
                <a:ea typeface="微软雅黑" panose="020B0503020204020204" pitchFamily="34" charset="-122"/>
              </a:rPr>
              <a:t>其理论与实践意义有哪些？</a:t>
            </a:r>
          </a:p>
          <a:p>
            <a:endParaRPr lang="en-US" altLang="zh-CN" sz="3600" dirty="0">
              <a:solidFill>
                <a:srgbClr val="FFFF00"/>
              </a:solidFill>
            </a:endParaRPr>
          </a:p>
          <a:p>
            <a:pPr>
              <a:spcBef>
                <a:spcPct val="0"/>
              </a:spcBef>
              <a:buFont typeface="Arial" panose="020B0604020202020204" pitchFamily="34" charset="0"/>
              <a:buNone/>
            </a:pPr>
            <a:endParaRPr lang="zh-CN" altLang="en-US" sz="3600" dirty="0">
              <a:solidFill>
                <a:prstClr val="black"/>
              </a:solidFill>
              <a:latin typeface="微软雅黑" panose="020B0503020204020204" pitchFamily="34" charset="-122"/>
              <a:ea typeface="微软雅黑" panose="020B0503020204020204" pitchFamily="34" charset="-122"/>
            </a:endParaRPr>
          </a:p>
        </p:txBody>
      </p:sp>
      <p:pic>
        <p:nvPicPr>
          <p:cNvPr id="3" name="Picture 7" descr="HyUYlIXaz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4899" y="388403"/>
            <a:ext cx="2760918" cy="144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25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04032" y="1718843"/>
            <a:ext cx="8005713" cy="1421928"/>
          </a:xfrm>
          <a:prstGeom prst="rect">
            <a:avLst/>
          </a:prstGeom>
        </p:spPr>
        <p:txBody>
          <a:bodyPr wrap="square">
            <a:spAutoFit/>
          </a:bodyPr>
          <a:lstStyle/>
          <a:p>
            <a:pPr algn="ct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四</a:t>
            </a: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教学</a:t>
            </a:r>
            <a:r>
              <a:rPr lang="zh-CN" altLang="en-US" sz="4800" b="1" dirty="0">
                <a:solidFill>
                  <a:prstClr val="black"/>
                </a:solidFill>
                <a:latin typeface="微软雅黑" panose="020B0503020204020204" pitchFamily="34" charset="-122"/>
                <a:ea typeface="微软雅黑" panose="020B0503020204020204" pitchFamily="34" charset="-122"/>
              </a:rPr>
              <a:t>论的研究对象和研究任务</a:t>
            </a:r>
          </a:p>
        </p:txBody>
      </p:sp>
    </p:spTree>
    <p:extLst>
      <p:ext uri="{BB962C8B-B14F-4D97-AF65-F5344CB8AC3E}">
        <p14:creationId xmlns:p14="http://schemas.microsoft.com/office/powerpoint/2010/main" val="246144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74917" y="1108601"/>
            <a:ext cx="7556644" cy="2800767"/>
          </a:xfrm>
          <a:prstGeom prst="rect">
            <a:avLst/>
          </a:prstGeom>
        </p:spPr>
        <p:txBody>
          <a:bodyPr wrap="square">
            <a:spAutoFit/>
          </a:bodyPr>
          <a:lstStyle/>
          <a:p>
            <a:pPr algn="ctr">
              <a:spcBef>
                <a:spcPct val="0"/>
              </a:spcBef>
              <a:buFont typeface="Arial" panose="020B0604020202020204" pitchFamily="34" charset="0"/>
              <a:buNone/>
            </a:pPr>
            <a:r>
              <a:rPr lang="zh-CN" altLang="en-US" sz="4800" b="1" dirty="0" smtClean="0">
                <a:solidFill>
                  <a:srgbClr val="FF0000"/>
                </a:solidFill>
                <a:latin typeface="微软雅黑" panose="020B0503020204020204" pitchFamily="34" charset="-122"/>
                <a:ea typeface="微软雅黑" panose="020B0503020204020204" pitchFamily="34" charset="-122"/>
              </a:rPr>
              <a:t>前提思考</a:t>
            </a:r>
            <a:endParaRPr lang="en-US" altLang="zh-CN" sz="4800" b="1" dirty="0" smtClean="0">
              <a:solidFill>
                <a:srgbClr val="FF0000"/>
              </a:solidFill>
              <a:latin typeface="微软雅黑" panose="020B0503020204020204" pitchFamily="34" charset="-122"/>
              <a:ea typeface="微软雅黑" panose="020B0503020204020204" pitchFamily="34" charset="-122"/>
            </a:endParaRPr>
          </a:p>
          <a:p>
            <a:pPr algn="ctr">
              <a:spcBef>
                <a:spcPct val="0"/>
              </a:spcBef>
              <a:buFont typeface="Arial" panose="020B0604020202020204" pitchFamily="34" charset="0"/>
              <a:buNone/>
            </a:pPr>
            <a:endParaRPr lang="en-US" altLang="zh-CN" sz="4800" b="1" dirty="0">
              <a:solidFill>
                <a:prstClr val="black"/>
              </a:solidFill>
              <a:latin typeface="微软雅黑" panose="020B0503020204020204" pitchFamily="34" charset="-122"/>
              <a:ea typeface="微软雅黑" panose="020B0503020204020204" pitchFamily="34" charset="-122"/>
            </a:endParaRPr>
          </a:p>
          <a:p>
            <a:r>
              <a:rPr lang="zh-CN" altLang="en-US" sz="4400" dirty="0" smtClean="0">
                <a:latin typeface="微软雅黑" panose="020B0503020204020204" pitchFamily="34" charset="-122"/>
                <a:ea typeface="微软雅黑" panose="020B0503020204020204" pitchFamily="34" charset="-122"/>
              </a:rPr>
              <a:t>             教学论是什么？</a:t>
            </a:r>
            <a:endParaRPr lang="en-US" altLang="zh-CN" sz="4400"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zh-CN" altLang="en-US" sz="3600" dirty="0">
              <a:solidFill>
                <a:prstClr val="black"/>
              </a:solidFill>
              <a:latin typeface="微软雅黑" panose="020B0503020204020204" pitchFamily="34" charset="-122"/>
              <a:ea typeface="微软雅黑" panose="020B0503020204020204" pitchFamily="34" charset="-122"/>
            </a:endParaRPr>
          </a:p>
        </p:txBody>
      </p:sp>
      <p:pic>
        <p:nvPicPr>
          <p:cNvPr id="3" name="Picture 7" descr="HyUYlIXaz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4899" y="388403"/>
            <a:ext cx="2760918" cy="144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07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04032" y="1718843"/>
            <a:ext cx="8005713" cy="2751522"/>
          </a:xfrm>
          <a:prstGeom prst="rect">
            <a:avLst/>
          </a:prstGeom>
        </p:spPr>
        <p:txBody>
          <a:bodyPr wrap="square">
            <a:spAutoFit/>
          </a:bodyPr>
          <a:lstStyle/>
          <a:p>
            <a:pPr>
              <a:lnSpc>
                <a:spcPct val="90000"/>
              </a:lnSpc>
            </a:pPr>
            <a:r>
              <a:rPr lang="zh-CN" altLang="en-US" sz="4800" b="1" dirty="0" smtClean="0">
                <a:latin typeface="微软雅黑" panose="020B0503020204020204" pitchFamily="34" charset="-122"/>
                <a:ea typeface="微软雅黑" panose="020B0503020204020204" pitchFamily="34" charset="-122"/>
              </a:rPr>
              <a:t>    </a:t>
            </a:r>
            <a:r>
              <a:rPr lang="en-US" altLang="zh-CN" sz="4800" b="1" dirty="0" smtClean="0">
                <a:latin typeface="微软雅黑" panose="020B0503020204020204" pitchFamily="34" charset="-122"/>
                <a:ea typeface="微软雅黑" panose="020B0503020204020204" pitchFamily="34" charset="-122"/>
              </a:rPr>
              <a:t>1.</a:t>
            </a:r>
            <a:r>
              <a:rPr lang="zh-CN" altLang="en-US" sz="4800" b="1" dirty="0" smtClean="0">
                <a:latin typeface="微软雅黑" panose="020B0503020204020204" pitchFamily="34" charset="-122"/>
                <a:ea typeface="微软雅黑" panose="020B0503020204020204" pitchFamily="34" charset="-122"/>
              </a:rPr>
              <a:t>教学</a:t>
            </a:r>
            <a:r>
              <a:rPr lang="zh-CN" altLang="en-US" sz="4800" b="1" dirty="0">
                <a:latin typeface="微软雅黑" panose="020B0503020204020204" pitchFamily="34" charset="-122"/>
                <a:ea typeface="微软雅黑" panose="020B0503020204020204" pitchFamily="34" charset="-122"/>
              </a:rPr>
              <a:t>论是一门</a:t>
            </a:r>
            <a:r>
              <a:rPr lang="zh-CN" altLang="en-US" sz="4800" b="1" dirty="0" smtClean="0">
                <a:latin typeface="微软雅黑" panose="020B0503020204020204" pitchFamily="34" charset="-122"/>
                <a:ea typeface="微软雅黑" panose="020B0503020204020204" pitchFamily="34" charset="-122"/>
              </a:rPr>
              <a:t>科学</a:t>
            </a:r>
            <a:endParaRPr lang="en-US" altLang="zh-CN" sz="4800" b="1" dirty="0" smtClean="0">
              <a:latin typeface="微软雅黑" panose="020B0503020204020204" pitchFamily="34" charset="-122"/>
              <a:ea typeface="微软雅黑" panose="020B0503020204020204" pitchFamily="34" charset="-122"/>
            </a:endParaRPr>
          </a:p>
          <a:p>
            <a:pPr>
              <a:lnSpc>
                <a:spcPct val="90000"/>
              </a:lnSpc>
            </a:pPr>
            <a:r>
              <a:rPr lang="en-US" altLang="zh-CN" sz="4800" b="1" dirty="0" smtClean="0">
                <a:latin typeface="微软雅黑" panose="020B0503020204020204" pitchFamily="34" charset="-122"/>
                <a:ea typeface="微软雅黑" panose="020B0503020204020204" pitchFamily="34" charset="-122"/>
              </a:rPr>
              <a:t>              </a:t>
            </a:r>
          </a:p>
          <a:p>
            <a:pPr>
              <a:lnSpc>
                <a:spcPct val="90000"/>
              </a:lnSpc>
            </a:pPr>
            <a:r>
              <a:rPr lang="en-US" altLang="zh-CN" sz="4800" b="1" dirty="0">
                <a:latin typeface="微软雅黑" panose="020B0503020204020204" pitchFamily="34" charset="-122"/>
                <a:ea typeface="微软雅黑" panose="020B0503020204020204" pitchFamily="34" charset="-122"/>
              </a:rPr>
              <a:t> </a:t>
            </a:r>
            <a:r>
              <a:rPr lang="en-US" altLang="zh-CN" sz="4800" b="1" dirty="0" smtClean="0">
                <a:latin typeface="微软雅黑" panose="020B0503020204020204" pitchFamily="34" charset="-122"/>
                <a:ea typeface="微软雅黑" panose="020B0503020204020204" pitchFamily="34" charset="-122"/>
              </a:rPr>
              <a:t>         (1)</a:t>
            </a:r>
            <a:r>
              <a:rPr lang="zh-CN" altLang="en-US" sz="4800" b="1" dirty="0" smtClean="0">
                <a:latin typeface="微软雅黑" panose="020B0503020204020204" pitchFamily="34" charset="-122"/>
                <a:ea typeface="微软雅黑" panose="020B0503020204020204" pitchFamily="34" charset="-122"/>
              </a:rPr>
              <a:t>什么</a:t>
            </a:r>
            <a:r>
              <a:rPr lang="zh-CN" altLang="en-US" sz="4800" b="1" dirty="0">
                <a:latin typeface="微软雅黑" panose="020B0503020204020204" pitchFamily="34" charset="-122"/>
                <a:ea typeface="微软雅黑" panose="020B0503020204020204" pitchFamily="34" charset="-122"/>
              </a:rPr>
              <a:t>是</a:t>
            </a:r>
            <a:r>
              <a:rPr lang="zh-CN" altLang="en-US" sz="4800" b="1" dirty="0" smtClean="0">
                <a:latin typeface="微软雅黑" panose="020B0503020204020204" pitchFamily="34" charset="-122"/>
                <a:ea typeface="微软雅黑" panose="020B0503020204020204" pitchFamily="34" charset="-122"/>
              </a:rPr>
              <a:t>科学？</a:t>
            </a:r>
            <a:endParaRPr lang="en-US" altLang="zh-CN" sz="4800" b="1" dirty="0">
              <a:latin typeface="微软雅黑" panose="020B0503020204020204" pitchFamily="34" charset="-122"/>
              <a:ea typeface="微软雅黑" panose="020B0503020204020204" pitchFamily="34" charset="-122"/>
            </a:endParaRPr>
          </a:p>
          <a:p>
            <a:pPr>
              <a:lnSpc>
                <a:spcPct val="90000"/>
              </a:lnSpc>
            </a:pPr>
            <a:endParaRPr lang="en-US" altLang="zh-CN" sz="4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2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91110" y="729723"/>
            <a:ext cx="7561780" cy="4524315"/>
          </a:xfrm>
          <a:prstGeom prst="rect">
            <a:avLst/>
          </a:prstGeom>
        </p:spPr>
        <p:txBody>
          <a:bodyPr wrap="square">
            <a:spAutoFit/>
          </a:bodyPr>
          <a:lstStyle/>
          <a:p>
            <a:pPr>
              <a:lnSpc>
                <a:spcPct val="90000"/>
              </a:lnSpc>
            </a:pPr>
            <a:r>
              <a:rPr lang="en-US" altLang="zh-CN" sz="4000" b="1" dirty="0">
                <a:latin typeface="微软雅黑" panose="020B0503020204020204" pitchFamily="34" charset="-122"/>
                <a:ea typeface="微软雅黑" panose="020B0503020204020204" pitchFamily="34" charset="-122"/>
              </a:rPr>
              <a:t>A.</a:t>
            </a:r>
            <a:r>
              <a:rPr lang="zh-CN" altLang="en-US" sz="4000" b="1" dirty="0">
                <a:latin typeface="微软雅黑" panose="020B0503020204020204" pitchFamily="34" charset="-122"/>
                <a:ea typeface="微软雅黑" panose="020B0503020204020204" pitchFamily="34" charset="-122"/>
              </a:rPr>
              <a:t>知识体系：</a:t>
            </a: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en-US" altLang="zh-CN" sz="4000" b="1"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概念，事实，原理，方法</a:t>
            </a:r>
            <a:endParaRPr lang="en-US" altLang="zh-CN" sz="4000" dirty="0">
              <a:latin typeface="微软雅黑" panose="020B0503020204020204" pitchFamily="34" charset="-122"/>
              <a:ea typeface="微软雅黑" panose="020B0503020204020204" pitchFamily="34" charset="-122"/>
            </a:endParaRPr>
          </a:p>
          <a:p>
            <a:pPr>
              <a:lnSpc>
                <a:spcPct val="90000"/>
              </a:lnSpc>
            </a:pPr>
            <a:r>
              <a:rPr lang="en-US" altLang="zh-CN" sz="4000" b="1" dirty="0">
                <a:latin typeface="微软雅黑" panose="020B0503020204020204" pitchFamily="34" charset="-122"/>
                <a:ea typeface="微软雅黑" panose="020B0503020204020204" pitchFamily="34" charset="-122"/>
              </a:rPr>
              <a:t>B.</a:t>
            </a:r>
            <a:r>
              <a:rPr lang="zh-CN" altLang="en-US" sz="4000" b="1" dirty="0">
                <a:latin typeface="微软雅黑" panose="020B0503020204020204" pitchFamily="34" charset="-122"/>
                <a:ea typeface="微软雅黑" panose="020B0503020204020204" pitchFamily="34" charset="-122"/>
              </a:rPr>
              <a:t>社会建制：</a:t>
            </a: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en-US" altLang="zh-CN" sz="4000" b="1"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专业共同体（院系，专业团体）</a:t>
            </a:r>
            <a:endParaRPr lang="en-US" altLang="zh-CN" sz="4000" dirty="0">
              <a:latin typeface="微软雅黑" panose="020B0503020204020204" pitchFamily="34" charset="-122"/>
              <a:ea typeface="微软雅黑" panose="020B0503020204020204" pitchFamily="34" charset="-122"/>
            </a:endParaRPr>
          </a:p>
          <a:p>
            <a:pPr>
              <a:lnSpc>
                <a:spcPct val="90000"/>
              </a:lnSpc>
            </a:pPr>
            <a:r>
              <a:rPr lang="en-US" altLang="zh-CN" sz="4000" b="1" dirty="0">
                <a:latin typeface="微软雅黑" panose="020B0503020204020204" pitchFamily="34" charset="-122"/>
                <a:ea typeface="微软雅黑" panose="020B0503020204020204" pitchFamily="34" charset="-122"/>
              </a:rPr>
              <a:t>C.</a:t>
            </a:r>
            <a:r>
              <a:rPr lang="zh-CN" altLang="en-US" sz="4000" b="1" dirty="0">
                <a:latin typeface="微软雅黑" panose="020B0503020204020204" pitchFamily="34" charset="-122"/>
                <a:ea typeface="微软雅黑" panose="020B0503020204020204" pitchFamily="34" charset="-122"/>
              </a:rPr>
              <a:t>精神特质：</a:t>
            </a: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en-US" altLang="zh-CN" sz="4000" b="1"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公有主义、普遍主义、独创性、怀疑</a:t>
            </a:r>
            <a:r>
              <a:rPr lang="zh-CN" altLang="en-US" sz="4000" dirty="0" smtClean="0">
                <a:latin typeface="微软雅黑" panose="020B0503020204020204" pitchFamily="34" charset="-122"/>
                <a:ea typeface="微软雅黑" panose="020B0503020204020204" pitchFamily="34" charset="-122"/>
              </a:rPr>
              <a:t>主义</a:t>
            </a:r>
            <a:r>
              <a:rPr lang="en-US" altLang="zh-CN" sz="4000" b="1" dirty="0" smtClean="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参考：约翰</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齐曼</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真科学</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a:t>
            </a:r>
            <a:r>
              <a:rPr lang="en-US" altLang="zh-CN" sz="1400" b="1" dirty="0">
                <a:latin typeface="微软雅黑" panose="020B0503020204020204" pitchFamily="34" charset="-122"/>
                <a:ea typeface="微软雅黑" panose="020B0503020204020204" pitchFamily="34" charset="-122"/>
              </a:rPr>
              <a:t>R·K·</a:t>
            </a:r>
            <a:r>
              <a:rPr lang="zh-CN" altLang="en-US" sz="1400" b="1" dirty="0">
                <a:latin typeface="微软雅黑" panose="020B0503020204020204" pitchFamily="34" charset="-122"/>
                <a:ea typeface="微软雅黑" panose="020B0503020204020204" pitchFamily="34" charset="-122"/>
              </a:rPr>
              <a:t>默顿</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科学社会学</a:t>
            </a:r>
            <a:r>
              <a:rPr lang="en-US" altLang="zh-CN" sz="1400" b="1" dirty="0">
                <a:latin typeface="微软雅黑" panose="020B0503020204020204" pitchFamily="34" charset="-122"/>
                <a:ea typeface="微软雅黑" panose="020B0503020204020204" pitchFamily="34" charset="-122"/>
              </a:rPr>
              <a:t>》</a:t>
            </a:r>
          </a:p>
          <a:p>
            <a:pPr>
              <a:lnSpc>
                <a:spcPct val="90000"/>
              </a:lnSpc>
            </a:pPr>
            <a:endParaRPr lang="en-US" altLang="zh-CN"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201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694765" y="368125"/>
            <a:ext cx="7771619" cy="3508653"/>
          </a:xfrm>
          <a:prstGeom prst="rect">
            <a:avLst/>
          </a:prstGeom>
          <a:noFill/>
        </p:spPr>
        <p:txBody>
          <a:bodyPr wrap="squar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一、什么</a:t>
            </a:r>
            <a:r>
              <a:rPr lang="zh-CN" altLang="en-US" sz="4800" b="1" dirty="0">
                <a:solidFill>
                  <a:prstClr val="black"/>
                </a:solidFill>
                <a:latin typeface="微软雅黑" pitchFamily="34" charset="-122"/>
                <a:ea typeface="微软雅黑" pitchFamily="34" charset="-122"/>
              </a:rPr>
              <a:t>是教学论</a:t>
            </a:r>
            <a:r>
              <a:rPr lang="zh-CN" altLang="en-US" sz="4800" b="1" dirty="0" smtClean="0">
                <a:solidFill>
                  <a:prstClr val="black"/>
                </a:solidFill>
                <a:latin typeface="微软雅黑" pitchFamily="34" charset="-122"/>
                <a:ea typeface="微软雅黑" pitchFamily="34" charset="-122"/>
              </a:rPr>
              <a:t>？</a:t>
            </a:r>
            <a:endParaRPr lang="en-US" altLang="zh-CN" sz="4800" b="1" dirty="0" smtClean="0">
              <a:solidFill>
                <a:prstClr val="black"/>
              </a:solidFill>
              <a:latin typeface="微软雅黑" pitchFamily="34" charset="-122"/>
              <a:ea typeface="微软雅黑" pitchFamily="34" charset="-122"/>
            </a:endParaRPr>
          </a:p>
          <a:p>
            <a:pPr>
              <a:lnSpc>
                <a:spcPct val="150000"/>
              </a:lnSpc>
            </a:pPr>
            <a:endParaRPr lang="en-US" altLang="zh-CN" sz="3600" b="1" dirty="0" smtClean="0">
              <a:solidFill>
                <a:prstClr val="black"/>
              </a:solidFill>
              <a:latin typeface="微软雅黑" pitchFamily="34" charset="-122"/>
              <a:ea typeface="微软雅黑" pitchFamily="34" charset="-122"/>
            </a:endParaRPr>
          </a:p>
          <a:p>
            <a:pPr>
              <a:lnSpc>
                <a:spcPct val="150000"/>
              </a:lnSpc>
            </a:pPr>
            <a:r>
              <a:rPr lang="zh-CN" altLang="en-US" sz="3200" b="1" dirty="0" smtClean="0">
                <a:solidFill>
                  <a:prstClr val="black"/>
                </a:solidFill>
                <a:latin typeface="微软雅黑" pitchFamily="34" charset="-122"/>
                <a:ea typeface="微软雅黑" pitchFamily="34" charset="-122"/>
              </a:rPr>
              <a:t>概念、基本要素、易混淆的关系、研究对象和研究</a:t>
            </a:r>
            <a:r>
              <a:rPr lang="zh-CN" altLang="en-US" sz="3200" b="1" dirty="0">
                <a:solidFill>
                  <a:prstClr val="black"/>
                </a:solidFill>
                <a:latin typeface="微软雅黑" pitchFamily="34" charset="-122"/>
                <a:ea typeface="微软雅黑" pitchFamily="34" charset="-122"/>
              </a:rPr>
              <a:t>任务</a:t>
            </a:r>
            <a:r>
              <a:rPr lang="zh-CN" altLang="en-US" sz="3200" b="1" dirty="0" smtClean="0">
                <a:solidFill>
                  <a:prstClr val="black"/>
                </a:solidFill>
                <a:latin typeface="微软雅黑" pitchFamily="34" charset="-122"/>
                <a:ea typeface="微软雅黑" pitchFamily="34" charset="-122"/>
              </a:rPr>
              <a:t>、教学流派简介。</a:t>
            </a:r>
            <a:endParaRPr lang="en-US" altLang="zh-CN" sz="3200" b="1" dirty="0" smtClean="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15557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85627" y="619185"/>
            <a:ext cx="7921376" cy="4524315"/>
          </a:xfrm>
          <a:prstGeom prst="rect">
            <a:avLst/>
          </a:prstGeom>
        </p:spPr>
        <p:txBody>
          <a:bodyPr wrap="square">
            <a:spAutoFit/>
          </a:bodyPr>
          <a:lstStyle/>
          <a:p>
            <a:pPr algn="ctr">
              <a:lnSpc>
                <a:spcPct val="90000"/>
              </a:lnSpc>
            </a:pPr>
            <a:r>
              <a:rPr lang="en-US" altLang="zh-CN" sz="4000" b="1" dirty="0" smtClean="0">
                <a:latin typeface="微软雅黑" panose="020B0503020204020204" pitchFamily="34" charset="-122"/>
                <a:ea typeface="微软雅黑" panose="020B0503020204020204" pitchFamily="34" charset="-122"/>
              </a:rPr>
              <a:t>(2)</a:t>
            </a:r>
            <a:r>
              <a:rPr lang="zh-CN" altLang="en-US" sz="4000" b="1" dirty="0" smtClean="0">
                <a:latin typeface="微软雅黑" panose="020B0503020204020204" pitchFamily="34" charset="-122"/>
                <a:ea typeface="微软雅黑" panose="020B0503020204020204" pitchFamily="34" charset="-122"/>
              </a:rPr>
              <a:t>教学</a:t>
            </a:r>
            <a:r>
              <a:rPr lang="zh-CN" altLang="en-US" sz="4000" b="1" dirty="0">
                <a:latin typeface="微软雅黑" panose="020B0503020204020204" pitchFamily="34" charset="-122"/>
                <a:ea typeface="微软雅黑" panose="020B0503020204020204" pitchFamily="34" charset="-122"/>
              </a:rPr>
              <a:t>论属于教育科学</a:t>
            </a:r>
            <a:endParaRPr lang="en-US" altLang="zh-CN" sz="4000" b="1" dirty="0">
              <a:latin typeface="微软雅黑" panose="020B0503020204020204" pitchFamily="34" charset="-122"/>
              <a:ea typeface="微软雅黑" panose="020B0503020204020204" pitchFamily="34" charset="-122"/>
            </a:endParaRPr>
          </a:p>
          <a:p>
            <a:pPr>
              <a:lnSpc>
                <a:spcPct val="90000"/>
              </a:lnSpc>
            </a:pP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zh-CN" altLang="en-US" sz="4000" b="1" dirty="0">
                <a:latin typeface="微软雅黑" panose="020B0503020204020204" pitchFamily="34" charset="-122"/>
                <a:ea typeface="微软雅黑" panose="020B0503020204020204" pitchFamily="34" charset="-122"/>
              </a:rPr>
              <a:t>核心支撑学科：</a:t>
            </a:r>
            <a:r>
              <a:rPr lang="zh-CN" altLang="en-US" sz="4000" dirty="0">
                <a:latin typeface="微软雅黑" panose="020B0503020204020204" pitchFamily="34" charset="-122"/>
                <a:ea typeface="微软雅黑" panose="020B0503020204020204" pitchFamily="34" charset="-122"/>
              </a:rPr>
              <a:t>没有无教学的</a:t>
            </a:r>
            <a:r>
              <a:rPr lang="zh-CN" altLang="en-US" sz="4000" dirty="0" smtClean="0">
                <a:latin typeface="微软雅黑" panose="020B0503020204020204" pitchFamily="34" charset="-122"/>
                <a:ea typeface="微软雅黑" panose="020B0503020204020204" pitchFamily="34" charset="-122"/>
              </a:rPr>
              <a:t>教育</a:t>
            </a: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zh-CN" altLang="en-US" sz="4000" b="1" dirty="0">
                <a:latin typeface="微软雅黑" panose="020B0503020204020204" pitchFamily="34" charset="-122"/>
                <a:ea typeface="微软雅黑" panose="020B0503020204020204" pitchFamily="34" charset="-122"/>
              </a:rPr>
              <a:t>历史最悠久：</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学记</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大教学论</a:t>
            </a:r>
            <a:r>
              <a:rPr lang="en-US" altLang="zh-CN" sz="4000" dirty="0" smtClean="0">
                <a:latin typeface="微软雅黑" panose="020B0503020204020204" pitchFamily="34" charset="-122"/>
                <a:ea typeface="微软雅黑" panose="020B0503020204020204" pitchFamily="34" charset="-122"/>
              </a:rPr>
              <a:t>》</a:t>
            </a: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zh-CN" altLang="en-US" sz="4000" b="1" dirty="0">
                <a:latin typeface="微软雅黑" panose="020B0503020204020204" pitchFamily="34" charset="-122"/>
                <a:ea typeface="微软雅黑" panose="020B0503020204020204" pitchFamily="34" charset="-122"/>
              </a:rPr>
              <a:t>规模最庞大：</a:t>
            </a:r>
            <a:r>
              <a:rPr lang="zh-CN" altLang="en-US" sz="4000" dirty="0">
                <a:latin typeface="微软雅黑" panose="020B0503020204020204" pitchFamily="34" charset="-122"/>
                <a:ea typeface="微软雅黑" panose="020B0503020204020204" pitchFamily="34" charset="-122"/>
              </a:rPr>
              <a:t>最大的教育学二级学科</a:t>
            </a: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0790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65678" y="824992"/>
            <a:ext cx="8005713" cy="4967514"/>
          </a:xfrm>
          <a:prstGeom prst="rect">
            <a:avLst/>
          </a:prstGeom>
        </p:spPr>
        <p:txBody>
          <a:bodyPr wrap="square">
            <a:spAutoFit/>
          </a:bodyPr>
          <a:lstStyle/>
          <a:p>
            <a:pP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2.</a:t>
            </a:r>
            <a:r>
              <a:rPr lang="zh-CN" altLang="en-US" sz="4800" b="1" dirty="0" smtClean="0">
                <a:solidFill>
                  <a:prstClr val="black"/>
                </a:solidFill>
                <a:latin typeface="微软雅黑" panose="020B0503020204020204" pitchFamily="34" charset="-122"/>
                <a:ea typeface="微软雅黑" panose="020B0503020204020204" pitchFamily="34" charset="-122"/>
              </a:rPr>
              <a:t>教学</a:t>
            </a:r>
            <a:r>
              <a:rPr lang="zh-CN" altLang="en-US" sz="4800" b="1" dirty="0">
                <a:solidFill>
                  <a:prstClr val="black"/>
                </a:solidFill>
                <a:latin typeface="微软雅黑" panose="020B0503020204020204" pitchFamily="34" charset="-122"/>
                <a:ea typeface="微软雅黑" panose="020B0503020204020204" pitchFamily="34" charset="-122"/>
              </a:rPr>
              <a:t>论是一</a:t>
            </a:r>
            <a:r>
              <a:rPr lang="zh-CN" altLang="en-US" sz="4800" b="1" dirty="0" smtClean="0">
                <a:solidFill>
                  <a:prstClr val="black"/>
                </a:solidFill>
                <a:latin typeface="微软雅黑" panose="020B0503020204020204" pitchFamily="34" charset="-122"/>
                <a:ea typeface="微软雅黑" panose="020B0503020204020204" pitchFamily="34" charset="-122"/>
              </a:rPr>
              <a:t>门课程</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         (1)</a:t>
            </a:r>
            <a:r>
              <a:rPr lang="zh-CN" altLang="en-US" sz="4400" b="1" dirty="0" smtClean="0">
                <a:solidFill>
                  <a:prstClr val="black"/>
                </a:solidFill>
                <a:latin typeface="微软雅黑" panose="020B0503020204020204" pitchFamily="34" charset="-122"/>
                <a:ea typeface="微软雅黑" panose="020B0503020204020204" pitchFamily="34" charset="-122"/>
              </a:rPr>
              <a:t>什么称之为课程？</a:t>
            </a: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gn="ctr">
              <a:lnSpc>
                <a:spcPct val="90000"/>
              </a:lnSpc>
            </a:pPr>
            <a:r>
              <a:rPr lang="en-US" altLang="zh-CN" sz="4000" dirty="0">
                <a:solidFill>
                  <a:prstClr val="black"/>
                </a:solidFill>
                <a:latin typeface="微软雅黑" panose="020B0503020204020204" pitchFamily="34" charset="-122"/>
                <a:ea typeface="微软雅黑" panose="020B0503020204020204" pitchFamily="34" charset="-122"/>
              </a:rPr>
              <a:t>A.</a:t>
            </a:r>
            <a:r>
              <a:rPr lang="zh-CN" altLang="en-US" sz="4000" dirty="0">
                <a:solidFill>
                  <a:prstClr val="black"/>
                </a:solidFill>
                <a:latin typeface="微软雅黑" panose="020B0503020204020204" pitchFamily="34" charset="-122"/>
                <a:ea typeface="微软雅黑" panose="020B0503020204020204" pitchFamily="34" charset="-122"/>
              </a:rPr>
              <a:t>培养</a:t>
            </a:r>
            <a:r>
              <a:rPr lang="zh-CN" altLang="en-US" sz="4000" dirty="0" smtClean="0">
                <a:solidFill>
                  <a:prstClr val="black"/>
                </a:solidFill>
                <a:latin typeface="微软雅黑" panose="020B0503020204020204" pitchFamily="34" charset="-122"/>
                <a:ea typeface="微软雅黑" panose="020B0503020204020204" pitchFamily="34" charset="-122"/>
              </a:rPr>
              <a:t>目标</a:t>
            </a:r>
            <a:endParaRPr lang="en-US" altLang="zh-CN" sz="4000" dirty="0" smtClean="0">
              <a:solidFill>
                <a:prstClr val="black"/>
              </a:solidFill>
              <a:latin typeface="微软雅黑" panose="020B0503020204020204" pitchFamily="34" charset="-122"/>
              <a:ea typeface="微软雅黑" panose="020B0503020204020204" pitchFamily="34" charset="-122"/>
            </a:endParaRPr>
          </a:p>
          <a:p>
            <a:pPr algn="ctr">
              <a:lnSpc>
                <a:spcPct val="90000"/>
              </a:lnSpc>
            </a:pPr>
            <a:r>
              <a:rPr lang="en-US" altLang="zh-CN" sz="4000" dirty="0" smtClean="0">
                <a:solidFill>
                  <a:prstClr val="black"/>
                </a:solidFill>
                <a:latin typeface="微软雅黑" panose="020B0503020204020204" pitchFamily="34" charset="-122"/>
                <a:ea typeface="微软雅黑" panose="020B0503020204020204" pitchFamily="34" charset="-122"/>
              </a:rPr>
              <a:t>B</a:t>
            </a:r>
            <a:r>
              <a:rPr lang="en-US" altLang="zh-CN" sz="4000" dirty="0">
                <a:solidFill>
                  <a:prstClr val="black"/>
                </a:solidFill>
                <a:latin typeface="微软雅黑" panose="020B0503020204020204" pitchFamily="34" charset="-122"/>
                <a:ea typeface="微软雅黑" panose="020B0503020204020204" pitchFamily="34" charset="-122"/>
              </a:rPr>
              <a:t>.</a:t>
            </a:r>
            <a:r>
              <a:rPr lang="zh-CN" altLang="en-US" sz="4000" dirty="0">
                <a:solidFill>
                  <a:prstClr val="black"/>
                </a:solidFill>
                <a:latin typeface="微软雅黑" panose="020B0503020204020204" pitchFamily="34" charset="-122"/>
                <a:ea typeface="微软雅黑" panose="020B0503020204020204" pitchFamily="34" charset="-122"/>
              </a:rPr>
              <a:t>科学</a:t>
            </a:r>
            <a:r>
              <a:rPr lang="zh-CN" altLang="en-US" sz="4000" dirty="0" smtClean="0">
                <a:solidFill>
                  <a:prstClr val="black"/>
                </a:solidFill>
                <a:latin typeface="微软雅黑" panose="020B0503020204020204" pitchFamily="34" charset="-122"/>
                <a:ea typeface="微软雅黑" panose="020B0503020204020204" pitchFamily="34" charset="-122"/>
              </a:rPr>
              <a:t>文化</a:t>
            </a:r>
            <a:endParaRPr lang="zh-CN" altLang="en-US" sz="4000" dirty="0">
              <a:solidFill>
                <a:prstClr val="black"/>
              </a:solidFill>
              <a:latin typeface="微软雅黑" panose="020B0503020204020204" pitchFamily="34" charset="-122"/>
              <a:ea typeface="微软雅黑" panose="020B0503020204020204" pitchFamily="34" charset="-122"/>
            </a:endParaRPr>
          </a:p>
          <a:p>
            <a:pPr algn="ctr">
              <a:lnSpc>
                <a:spcPct val="90000"/>
              </a:lnSpc>
            </a:pPr>
            <a:r>
              <a:rPr lang="en-US" altLang="zh-CN" sz="4000" dirty="0">
                <a:solidFill>
                  <a:prstClr val="black"/>
                </a:solidFill>
                <a:latin typeface="微软雅黑" panose="020B0503020204020204" pitchFamily="34" charset="-122"/>
                <a:ea typeface="微软雅黑" panose="020B0503020204020204" pitchFamily="34" charset="-122"/>
              </a:rPr>
              <a:t>C.</a:t>
            </a:r>
            <a:r>
              <a:rPr lang="zh-CN" altLang="en-US" sz="4000" dirty="0">
                <a:solidFill>
                  <a:prstClr val="black"/>
                </a:solidFill>
                <a:latin typeface="微软雅黑" panose="020B0503020204020204" pitchFamily="34" charset="-122"/>
                <a:ea typeface="微软雅黑" panose="020B0503020204020204" pitchFamily="34" charset="-122"/>
              </a:rPr>
              <a:t>学生特性</a:t>
            </a:r>
          </a:p>
          <a:p>
            <a:pPr>
              <a:lnSpc>
                <a:spcPct val="90000"/>
              </a:lnSpc>
            </a:pPr>
            <a:endParaRPr lang="en-US" altLang="zh-CN" sz="44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8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249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01292" y="938009"/>
            <a:ext cx="8005713" cy="5293757"/>
          </a:xfrm>
          <a:prstGeom prst="rect">
            <a:avLst/>
          </a:prstGeom>
        </p:spPr>
        <p:txBody>
          <a:bodyPr wrap="square">
            <a:spAutoFit/>
          </a:bodyPr>
          <a:lstStyle/>
          <a:p>
            <a:pP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2.</a:t>
            </a:r>
            <a:r>
              <a:rPr lang="zh-CN" altLang="en-US" sz="4800" b="1" dirty="0" smtClean="0">
                <a:solidFill>
                  <a:prstClr val="black"/>
                </a:solidFill>
                <a:latin typeface="微软雅黑" panose="020B0503020204020204" pitchFamily="34" charset="-122"/>
                <a:ea typeface="微软雅黑" panose="020B0503020204020204" pitchFamily="34" charset="-122"/>
              </a:rPr>
              <a:t>教学</a:t>
            </a:r>
            <a:r>
              <a:rPr lang="zh-CN" altLang="en-US" sz="4800" b="1" dirty="0">
                <a:solidFill>
                  <a:prstClr val="black"/>
                </a:solidFill>
                <a:latin typeface="微软雅黑" panose="020B0503020204020204" pitchFamily="34" charset="-122"/>
                <a:ea typeface="微软雅黑" panose="020B0503020204020204" pitchFamily="34" charset="-122"/>
              </a:rPr>
              <a:t>论是一</a:t>
            </a:r>
            <a:r>
              <a:rPr lang="zh-CN" altLang="en-US" sz="4800" b="1" dirty="0" smtClean="0">
                <a:solidFill>
                  <a:prstClr val="black"/>
                </a:solidFill>
                <a:latin typeface="微软雅黑" panose="020B0503020204020204" pitchFamily="34" charset="-122"/>
                <a:ea typeface="微软雅黑" panose="020B0503020204020204" pitchFamily="34" charset="-122"/>
              </a:rPr>
              <a:t>门课程</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gn="ctr"/>
            <a:r>
              <a:rPr lang="en-US" altLang="zh-CN" sz="4400" b="1" dirty="0" smtClean="0">
                <a:latin typeface="楷体_GB2312" pitchFamily="49" charset="-122"/>
                <a:ea typeface="楷体_GB2312" pitchFamily="49" charset="-122"/>
              </a:rPr>
              <a:t>  (2)</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论作为课程形态的存在</a:t>
            </a:r>
            <a:r>
              <a:rPr lang="zh-CN" altLang="en-US" sz="4400" b="1" dirty="0" smtClean="0">
                <a:latin typeface="微软雅黑" panose="020B0503020204020204" pitchFamily="34" charset="-122"/>
                <a:ea typeface="微软雅黑" panose="020B0503020204020204" pitchFamily="34" charset="-122"/>
              </a:rPr>
              <a:t>方式</a:t>
            </a:r>
            <a:endParaRPr lang="en-US" altLang="zh-CN" sz="4400" b="1" dirty="0" smtClean="0">
              <a:latin typeface="微软雅黑" panose="020B0503020204020204" pitchFamily="34" charset="-122"/>
              <a:ea typeface="微软雅黑" panose="020B0503020204020204" pitchFamily="34" charset="-122"/>
            </a:endParaRPr>
          </a:p>
          <a:p>
            <a:pPr algn="ctr"/>
            <a:r>
              <a:rPr lang="en-US" altLang="zh-CN" sz="4000" dirty="0" smtClean="0">
                <a:latin typeface="微软雅黑" panose="020B0503020204020204" pitchFamily="34" charset="-122"/>
                <a:ea typeface="微软雅黑" panose="020B0503020204020204" pitchFamily="34" charset="-122"/>
              </a:rPr>
              <a:t>A</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教师教育课程</a:t>
            </a:r>
          </a:p>
          <a:p>
            <a:pPr algn="ctr"/>
            <a:r>
              <a:rPr lang="en-US" altLang="zh-CN" sz="4000" dirty="0" smtClean="0">
                <a:latin typeface="微软雅黑" panose="020B0503020204020204" pitchFamily="34" charset="-122"/>
                <a:ea typeface="微软雅黑" panose="020B0503020204020204" pitchFamily="34" charset="-122"/>
              </a:rPr>
              <a:t>B</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学术学位课程</a:t>
            </a:r>
          </a:p>
          <a:p>
            <a:endParaRPr lang="en-US" altLang="zh-CN" sz="4400" dirty="0"/>
          </a:p>
          <a:p>
            <a:pPr>
              <a:lnSpc>
                <a:spcPct val="90000"/>
              </a:lnSpc>
            </a:pPr>
            <a:endParaRPr lang="en-US" altLang="zh-CN" sz="44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8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245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02259" y="1244904"/>
            <a:ext cx="8005713" cy="4278094"/>
          </a:xfrm>
          <a:prstGeom prst="rect">
            <a:avLst/>
          </a:prstGeom>
        </p:spPr>
        <p:txBody>
          <a:bodyPr wrap="square">
            <a:spAutoFit/>
          </a:bodyPr>
          <a:lstStyle/>
          <a:p>
            <a:pPr algn="ctr"/>
            <a:r>
              <a:rPr lang="en-US" altLang="zh-CN" sz="4400" b="1" dirty="0" smtClean="0">
                <a:latin typeface="微软雅黑" panose="020B0503020204020204" pitchFamily="34" charset="-122"/>
                <a:ea typeface="微软雅黑" panose="020B0503020204020204" pitchFamily="34" charset="-122"/>
              </a:rPr>
              <a:t>3.</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论是教学思想的时空汇集</a:t>
            </a:r>
          </a:p>
          <a:p>
            <a:pPr algn="ctr"/>
            <a:r>
              <a:rPr lang="en-US" altLang="zh-CN" sz="3600" dirty="0" smtClean="0">
                <a:latin typeface="微软雅黑" panose="020B0503020204020204" pitchFamily="34" charset="-122"/>
                <a:ea typeface="微软雅黑" panose="020B0503020204020204" pitchFamily="34" charset="-122"/>
              </a:rPr>
              <a:t>(1)</a:t>
            </a: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论是历史积淀，也是历史</a:t>
            </a:r>
            <a:r>
              <a:rPr lang="zh-CN" altLang="en-US" sz="3600" dirty="0" smtClean="0">
                <a:latin typeface="微软雅黑" panose="020B0503020204020204" pitchFamily="34" charset="-122"/>
                <a:ea typeface="微软雅黑" panose="020B0503020204020204" pitchFamily="34" charset="-122"/>
              </a:rPr>
              <a:t>流变</a:t>
            </a:r>
            <a:endParaRPr lang="en-US" altLang="zh-CN" sz="3600" dirty="0">
              <a:latin typeface="微软雅黑" panose="020B0503020204020204" pitchFamily="34" charset="-122"/>
              <a:ea typeface="微软雅黑" panose="020B0503020204020204" pitchFamily="34" charset="-122"/>
            </a:endParaRPr>
          </a:p>
          <a:p>
            <a:pPr algn="ctr"/>
            <a:r>
              <a:rPr lang="en-US" altLang="zh-CN" sz="4000" dirty="0">
                <a:latin typeface="微软雅黑" panose="020B0503020204020204" pitchFamily="34" charset="-122"/>
                <a:ea typeface="微软雅黑" panose="020B0503020204020204" pitchFamily="34" charset="-122"/>
              </a:rPr>
              <a:t>A.</a:t>
            </a:r>
            <a:r>
              <a:rPr lang="zh-CN" altLang="en-US" sz="4000" dirty="0">
                <a:latin typeface="微软雅黑" panose="020B0503020204020204" pitchFamily="34" charset="-122"/>
                <a:ea typeface="微软雅黑" panose="020B0503020204020204" pitchFamily="34" charset="-122"/>
              </a:rPr>
              <a:t>万泉成河：教学思想的</a:t>
            </a:r>
            <a:r>
              <a:rPr lang="zh-CN" altLang="en-US" sz="4000" dirty="0" smtClean="0">
                <a:latin typeface="微软雅黑" panose="020B0503020204020204" pitchFamily="34" charset="-122"/>
                <a:ea typeface="微软雅黑" panose="020B0503020204020204" pitchFamily="34" charset="-122"/>
              </a:rPr>
              <a:t>集合</a:t>
            </a:r>
            <a:endParaRPr lang="en-US" altLang="zh-CN" sz="4000" dirty="0">
              <a:latin typeface="微软雅黑" panose="020B0503020204020204" pitchFamily="34" charset="-122"/>
              <a:ea typeface="微软雅黑" panose="020B0503020204020204" pitchFamily="34" charset="-122"/>
            </a:endParaRPr>
          </a:p>
          <a:p>
            <a:pPr algn="ctr"/>
            <a:r>
              <a:rPr lang="en-US" altLang="zh-CN" sz="4000" dirty="0">
                <a:latin typeface="微软雅黑" panose="020B0503020204020204" pitchFamily="34" charset="-122"/>
                <a:ea typeface="微软雅黑" panose="020B0503020204020204" pitchFamily="34" charset="-122"/>
              </a:rPr>
              <a:t>B.</a:t>
            </a:r>
            <a:r>
              <a:rPr lang="zh-CN" altLang="en-US" sz="4000" dirty="0">
                <a:latin typeface="微软雅黑" panose="020B0503020204020204" pitchFamily="34" charset="-122"/>
                <a:ea typeface="微软雅黑" panose="020B0503020204020204" pitchFamily="34" charset="-122"/>
              </a:rPr>
              <a:t>奔流向海：历史流变中存在</a:t>
            </a:r>
          </a:p>
          <a:p>
            <a:endParaRPr lang="en-US" altLang="zh-CN" sz="4000" dirty="0">
              <a:solidFill>
                <a:prstClr val="black"/>
              </a:solidFill>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049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251306" y="753073"/>
            <a:ext cx="8005713" cy="5201424"/>
          </a:xfrm>
          <a:prstGeom prst="rect">
            <a:avLst/>
          </a:prstGeom>
        </p:spPr>
        <p:txBody>
          <a:bodyPr wrap="square">
            <a:spAutoFit/>
          </a:bodyPr>
          <a:lstStyle/>
          <a:p>
            <a:r>
              <a:rPr lang="en-US" altLang="zh-CN" sz="4400" b="1" dirty="0" smtClean="0">
                <a:latin typeface="微软雅黑" panose="020B0503020204020204" pitchFamily="34" charset="-122"/>
                <a:ea typeface="微软雅黑" panose="020B0503020204020204" pitchFamily="34" charset="-122"/>
              </a:rPr>
              <a:t>(2)</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论存在不同的流派</a:t>
            </a:r>
          </a:p>
          <a:p>
            <a:endParaRPr lang="en-US" altLang="zh-CN" sz="4400" b="1" dirty="0">
              <a:latin typeface="微软雅黑" panose="020B0503020204020204" pitchFamily="34" charset="-122"/>
              <a:ea typeface="微软雅黑" panose="020B0503020204020204" pitchFamily="34" charset="-122"/>
            </a:endParaRPr>
          </a:p>
          <a:p>
            <a:r>
              <a:rPr lang="en-US" altLang="zh-CN" sz="4000" b="1" dirty="0">
                <a:latin typeface="微软雅黑" panose="020B0503020204020204" pitchFamily="34" charset="-122"/>
                <a:ea typeface="微软雅黑" panose="020B0503020204020204" pitchFamily="34" charset="-122"/>
              </a:rPr>
              <a:t>A.</a:t>
            </a:r>
            <a:r>
              <a:rPr lang="zh-CN" altLang="en-US" sz="4000" b="1" dirty="0">
                <a:latin typeface="微软雅黑" panose="020B0503020204020204" pitchFamily="34" charset="-122"/>
                <a:ea typeface="微软雅黑" panose="020B0503020204020204" pitchFamily="34" charset="-122"/>
              </a:rPr>
              <a:t>流派即相对独立的思想</a:t>
            </a:r>
            <a:r>
              <a:rPr lang="zh-CN" altLang="en-US" sz="4000" b="1" dirty="0" smtClean="0">
                <a:latin typeface="微软雅黑" panose="020B0503020204020204" pitchFamily="34" charset="-122"/>
                <a:ea typeface="微软雅黑" panose="020B0503020204020204" pitchFamily="34" charset="-122"/>
              </a:rPr>
              <a:t>支流</a:t>
            </a:r>
            <a:endParaRPr lang="en-US" altLang="zh-CN" sz="4000" b="1" dirty="0">
              <a:latin typeface="微软雅黑" panose="020B0503020204020204" pitchFamily="34" charset="-122"/>
              <a:ea typeface="微软雅黑" panose="020B0503020204020204" pitchFamily="34" charset="-122"/>
            </a:endParaRPr>
          </a:p>
          <a:p>
            <a:r>
              <a:rPr lang="en-US" altLang="zh-CN" sz="4000" b="1" dirty="0">
                <a:latin typeface="微软雅黑" panose="020B0503020204020204" pitchFamily="34" charset="-122"/>
                <a:ea typeface="微软雅黑" panose="020B0503020204020204" pitchFamily="34" charset="-122"/>
              </a:rPr>
              <a:t>B.</a:t>
            </a:r>
            <a:r>
              <a:rPr lang="zh-CN" altLang="en-US" sz="4000" b="1" dirty="0">
                <a:latin typeface="微软雅黑" panose="020B0503020204020204" pitchFamily="34" charset="-122"/>
                <a:ea typeface="微软雅黑" panose="020B0503020204020204" pitchFamily="34" charset="-122"/>
              </a:rPr>
              <a:t>不同流派的教学</a:t>
            </a:r>
            <a:r>
              <a:rPr lang="zh-CN" altLang="en-US" sz="4000" b="1" dirty="0" smtClean="0">
                <a:latin typeface="微软雅黑" panose="020B0503020204020204" pitchFamily="34" charset="-122"/>
                <a:ea typeface="微软雅黑" panose="020B0503020204020204" pitchFamily="34" charset="-122"/>
              </a:rPr>
              <a:t>论</a:t>
            </a:r>
            <a:endParaRPr lang="en-US" altLang="zh-CN" sz="4000" b="1" dirty="0">
              <a:latin typeface="微软雅黑" panose="020B0503020204020204" pitchFamily="34" charset="-122"/>
              <a:ea typeface="微软雅黑" panose="020B0503020204020204" pitchFamily="34" charset="-122"/>
            </a:endParaRPr>
          </a:p>
          <a:p>
            <a:r>
              <a:rPr lang="en-US" altLang="zh-CN" sz="4000" b="1" dirty="0">
                <a:latin typeface="微软雅黑" panose="020B0503020204020204" pitchFamily="34" charset="-122"/>
                <a:ea typeface="微软雅黑" panose="020B0503020204020204" pitchFamily="34" charset="-122"/>
              </a:rPr>
              <a:t>C.</a:t>
            </a:r>
            <a:r>
              <a:rPr lang="zh-CN" altLang="en-US" sz="4000" b="1" dirty="0">
                <a:latin typeface="微软雅黑" panose="020B0503020204020204" pitchFamily="34" charset="-122"/>
                <a:ea typeface="微软雅黑" panose="020B0503020204020204" pitchFamily="34" charset="-122"/>
              </a:rPr>
              <a:t>立足流派，超越流派</a:t>
            </a:r>
          </a:p>
          <a:p>
            <a:endParaRPr lang="en-US" altLang="zh-CN" sz="4000" dirty="0">
              <a:solidFill>
                <a:prstClr val="black"/>
              </a:solidFill>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960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55402" y="1061297"/>
            <a:ext cx="8005713" cy="3250121"/>
          </a:xfrm>
          <a:prstGeom prst="rect">
            <a:avLst/>
          </a:prstGeom>
        </p:spPr>
        <p:txBody>
          <a:bodyPr wrap="square">
            <a:spAutoFit/>
          </a:bodyPr>
          <a:lstStyle/>
          <a:p>
            <a:pPr algn="ct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四</a:t>
            </a: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教学</a:t>
            </a:r>
            <a:r>
              <a:rPr lang="zh-CN" altLang="en-US" sz="4800" b="1" dirty="0">
                <a:solidFill>
                  <a:prstClr val="black"/>
                </a:solidFill>
                <a:latin typeface="微软雅黑" panose="020B0503020204020204" pitchFamily="34" charset="-122"/>
                <a:ea typeface="微软雅黑" panose="020B0503020204020204" pitchFamily="34" charset="-122"/>
              </a:rPr>
              <a:t>论的研究对象和研究</a:t>
            </a:r>
            <a:r>
              <a:rPr lang="zh-CN" altLang="en-US" sz="4800" b="1" dirty="0" smtClean="0">
                <a:solidFill>
                  <a:prstClr val="black"/>
                </a:solidFill>
                <a:latin typeface="微软雅黑" panose="020B0503020204020204" pitchFamily="34" charset="-122"/>
                <a:ea typeface="微软雅黑" panose="020B0503020204020204" pitchFamily="34" charset="-122"/>
              </a:rPr>
              <a:t>任务</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gn="ctr">
              <a:lnSpc>
                <a:spcPct val="90000"/>
              </a:lnSpc>
            </a:pPr>
            <a:endParaRPr lang="en-US" altLang="zh-CN" sz="4400" dirty="0" smtClean="0"/>
          </a:p>
          <a:p>
            <a:pPr algn="ctr">
              <a:lnSpc>
                <a:spcPct val="90000"/>
              </a:lnSpc>
            </a:pPr>
            <a:r>
              <a:rPr lang="en-US" altLang="zh-CN" sz="4400" b="1" dirty="0" smtClean="0">
                <a:solidFill>
                  <a:srgbClr val="FF0000"/>
                </a:solidFill>
                <a:latin typeface="微软雅黑" panose="020B0503020204020204" pitchFamily="34" charset="-122"/>
                <a:ea typeface="微软雅黑" panose="020B0503020204020204" pitchFamily="34" charset="-122"/>
              </a:rPr>
              <a:t>1.</a:t>
            </a:r>
            <a:r>
              <a:rPr lang="zh-CN" altLang="en-US" sz="4400" b="1" dirty="0" smtClean="0">
                <a:solidFill>
                  <a:srgbClr val="FF0000"/>
                </a:solidFill>
                <a:latin typeface="微软雅黑" panose="020B0503020204020204" pitchFamily="34" charset="-122"/>
                <a:ea typeface="微软雅黑" panose="020B0503020204020204" pitchFamily="34" charset="-122"/>
              </a:rPr>
              <a:t>教学</a:t>
            </a:r>
            <a:r>
              <a:rPr lang="zh-CN" altLang="en-US" sz="4400" b="1" dirty="0">
                <a:solidFill>
                  <a:srgbClr val="FF0000"/>
                </a:solidFill>
                <a:latin typeface="微软雅黑" panose="020B0503020204020204" pitchFamily="34" charset="-122"/>
                <a:ea typeface="微软雅黑" panose="020B0503020204020204" pitchFamily="34" charset="-122"/>
              </a:rPr>
              <a:t>论的研究</a:t>
            </a:r>
            <a:r>
              <a:rPr lang="zh-CN" altLang="en-US" sz="4400" b="1" dirty="0" smtClean="0">
                <a:solidFill>
                  <a:srgbClr val="FF0000"/>
                </a:solidFill>
                <a:latin typeface="微软雅黑" panose="020B0503020204020204" pitchFamily="34" charset="-122"/>
                <a:ea typeface="微软雅黑" panose="020B0503020204020204" pitchFamily="34" charset="-122"/>
              </a:rPr>
              <a:t>对象</a:t>
            </a:r>
            <a:endParaRPr lang="en-US" altLang="zh-CN" sz="4400" b="1" dirty="0" smtClean="0">
              <a:solidFill>
                <a:srgbClr val="FF0000"/>
              </a:solidFill>
              <a:latin typeface="微软雅黑" panose="020B0503020204020204" pitchFamily="34" charset="-122"/>
              <a:ea typeface="微软雅黑" panose="020B0503020204020204" pitchFamily="34" charset="-122"/>
            </a:endParaRPr>
          </a:p>
          <a:p>
            <a:pPr algn="ctr">
              <a:lnSpc>
                <a:spcPct val="90000"/>
              </a:lnSpc>
            </a:pPr>
            <a:r>
              <a:rPr lang="en-US" altLang="zh-CN" sz="4400" b="1" dirty="0" smtClean="0">
                <a:latin typeface="微软雅黑" panose="020B0503020204020204" pitchFamily="34" charset="-122"/>
                <a:ea typeface="微软雅黑" panose="020B0503020204020204" pitchFamily="34" charset="-122"/>
              </a:rPr>
              <a:t>2.</a:t>
            </a:r>
            <a:r>
              <a:rPr lang="zh-CN" altLang="en-US" sz="4400" b="1" dirty="0" smtClean="0">
                <a:latin typeface="微软雅黑" panose="020B0503020204020204" pitchFamily="34" charset="-122"/>
                <a:ea typeface="微软雅黑" panose="020B0503020204020204" pitchFamily="34" charset="-122"/>
              </a:rPr>
              <a:t>教学论的研究任务</a:t>
            </a:r>
            <a:endParaRPr lang="zh-CN" altLang="en-US" sz="4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462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491018" y="496220"/>
            <a:ext cx="8005713" cy="4468916"/>
          </a:xfrm>
          <a:prstGeom prst="rect">
            <a:avLst/>
          </a:prstGeom>
        </p:spPr>
        <p:txBody>
          <a:bodyPr wrap="square">
            <a:spAutoFit/>
          </a:bodyPr>
          <a:lstStyle/>
          <a:p>
            <a:pPr algn="ctr">
              <a:lnSpc>
                <a:spcPct val="90000"/>
              </a:lnSpc>
            </a:pPr>
            <a:r>
              <a:rPr lang="en-US" altLang="zh-CN" sz="4400" b="1" dirty="0" smtClean="0">
                <a:latin typeface="微软雅黑" panose="020B0503020204020204" pitchFamily="34" charset="-122"/>
                <a:ea typeface="微软雅黑" panose="020B0503020204020204" pitchFamily="34" charset="-122"/>
              </a:rPr>
              <a:t>1.</a:t>
            </a:r>
            <a:r>
              <a:rPr lang="zh-CN" altLang="en-US" sz="4400" b="1" dirty="0" smtClean="0">
                <a:latin typeface="微软雅黑" panose="020B0503020204020204" pitchFamily="34" charset="-122"/>
                <a:ea typeface="微软雅黑" panose="020B0503020204020204" pitchFamily="34" charset="-122"/>
              </a:rPr>
              <a:t>关于</a:t>
            </a:r>
            <a:r>
              <a:rPr lang="zh-CN" altLang="en-US" sz="4400" b="1" dirty="0">
                <a:latin typeface="微软雅黑" panose="020B0503020204020204" pitchFamily="34" charset="-122"/>
                <a:ea typeface="微软雅黑" panose="020B0503020204020204" pitchFamily="34" charset="-122"/>
              </a:rPr>
              <a:t>研究对象的不同</a:t>
            </a:r>
            <a:r>
              <a:rPr lang="zh-CN" altLang="en-US" sz="4400" b="1" dirty="0" smtClean="0">
                <a:latin typeface="微软雅黑" panose="020B0503020204020204" pitchFamily="34" charset="-122"/>
                <a:ea typeface="微软雅黑" panose="020B0503020204020204" pitchFamily="34" charset="-122"/>
              </a:rPr>
              <a:t>观点</a:t>
            </a:r>
            <a:endParaRPr lang="en-US" altLang="zh-CN" sz="4400" b="1" dirty="0" smtClean="0">
              <a:latin typeface="微软雅黑" panose="020B0503020204020204" pitchFamily="34" charset="-122"/>
              <a:ea typeface="微软雅黑" panose="020B0503020204020204" pitchFamily="34" charset="-122"/>
            </a:endParaRPr>
          </a:p>
          <a:p>
            <a:pPr algn="ctr">
              <a:lnSpc>
                <a:spcPct val="90000"/>
              </a:lnSpc>
            </a:pPr>
            <a:endParaRPr lang="en-US" altLang="zh-CN" sz="44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smtClean="0">
                <a:latin typeface="微软雅黑" panose="020B0503020204020204" pitchFamily="34" charset="-122"/>
                <a:ea typeface="微软雅黑" panose="020B0503020204020204" pitchFamily="34" charset="-122"/>
              </a:rPr>
              <a:t>(1)</a:t>
            </a:r>
            <a:r>
              <a:rPr lang="zh-CN" altLang="en-US" sz="4000" b="1" dirty="0" smtClean="0">
                <a:latin typeface="微软雅黑" panose="020B0503020204020204" pitchFamily="34" charset="-122"/>
                <a:ea typeface="微软雅黑" panose="020B0503020204020204" pitchFamily="34" charset="-122"/>
              </a:rPr>
              <a:t>三</a:t>
            </a:r>
            <a:r>
              <a:rPr lang="zh-CN" altLang="en-US" sz="4000" b="1" dirty="0">
                <a:latin typeface="微软雅黑" panose="020B0503020204020204" pitchFamily="34" charset="-122"/>
                <a:ea typeface="微软雅黑" panose="020B0503020204020204" pitchFamily="34" charset="-122"/>
              </a:rPr>
              <a:t>种常见</a:t>
            </a:r>
            <a:r>
              <a:rPr lang="zh-CN" altLang="en-US" sz="4000" b="1" dirty="0" smtClean="0">
                <a:latin typeface="微软雅黑" panose="020B0503020204020204" pitchFamily="34" charset="-122"/>
                <a:ea typeface="微软雅黑" panose="020B0503020204020204" pitchFamily="34" charset="-122"/>
              </a:rPr>
              <a:t>观点</a:t>
            </a:r>
            <a:endParaRPr lang="en-US" altLang="zh-CN" sz="4000" b="1" dirty="0">
              <a:latin typeface="微软雅黑" panose="020B0503020204020204" pitchFamily="34" charset="-122"/>
              <a:ea typeface="微软雅黑" panose="020B0503020204020204" pitchFamily="34" charset="-122"/>
            </a:endParaRPr>
          </a:p>
          <a:p>
            <a:pPr algn="ctr">
              <a:lnSpc>
                <a:spcPct val="90000"/>
              </a:lnSpc>
            </a:pPr>
            <a:r>
              <a:rPr lang="en-US" altLang="zh-CN" sz="3600" b="1" dirty="0">
                <a:latin typeface="微软雅黑" panose="020B0503020204020204" pitchFamily="34" charset="-122"/>
                <a:ea typeface="微软雅黑" panose="020B0503020204020204" pitchFamily="34" charset="-122"/>
              </a:rPr>
              <a:t>A.</a:t>
            </a:r>
            <a:r>
              <a:rPr lang="zh-CN" altLang="en-US" sz="3600" b="1" dirty="0">
                <a:latin typeface="微软雅黑" panose="020B0503020204020204" pitchFamily="34" charset="-122"/>
                <a:ea typeface="微软雅黑" panose="020B0503020204020204" pitchFamily="34" charset="-122"/>
              </a:rPr>
              <a:t>现象论</a:t>
            </a:r>
            <a:endParaRPr lang="en-US" altLang="zh-CN" sz="3600" b="1" dirty="0">
              <a:latin typeface="微软雅黑" panose="020B0503020204020204" pitchFamily="34" charset="-122"/>
              <a:ea typeface="微软雅黑" panose="020B0503020204020204" pitchFamily="34" charset="-122"/>
            </a:endParaRPr>
          </a:p>
          <a:p>
            <a:pPr algn="ctr">
              <a:lnSpc>
                <a:spcPct val="90000"/>
              </a:lnSpc>
            </a:pPr>
            <a:r>
              <a:rPr lang="en-US" altLang="zh-CN" sz="3600" b="1" dirty="0" smtClean="0">
                <a:latin typeface="微软雅黑" panose="020B0503020204020204" pitchFamily="34" charset="-122"/>
                <a:ea typeface="微软雅黑" panose="020B0503020204020204" pitchFamily="34" charset="-122"/>
              </a:rPr>
              <a:t>B</a:t>
            </a:r>
            <a:r>
              <a:rPr lang="en-US" altLang="zh-CN"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问题论</a:t>
            </a:r>
            <a:endParaRPr lang="en-US" altLang="zh-CN" sz="3600" b="1" dirty="0">
              <a:latin typeface="微软雅黑" panose="020B0503020204020204" pitchFamily="34" charset="-122"/>
              <a:ea typeface="微软雅黑" panose="020B0503020204020204" pitchFamily="34" charset="-122"/>
            </a:endParaRPr>
          </a:p>
          <a:p>
            <a:pPr algn="ctr">
              <a:lnSpc>
                <a:spcPct val="90000"/>
              </a:lnSpc>
            </a:pPr>
            <a:r>
              <a:rPr lang="en-US" altLang="zh-CN" sz="3600" b="1" dirty="0" smtClean="0">
                <a:latin typeface="微软雅黑" panose="020B0503020204020204" pitchFamily="34" charset="-122"/>
                <a:ea typeface="微软雅黑" panose="020B0503020204020204" pitchFamily="34" charset="-122"/>
              </a:rPr>
              <a:t>C</a:t>
            </a:r>
            <a:r>
              <a:rPr lang="en-US" altLang="zh-CN"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规律论</a:t>
            </a: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922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86227" y="958557"/>
            <a:ext cx="8005713" cy="3637919"/>
          </a:xfrm>
          <a:prstGeom prst="rect">
            <a:avLst/>
          </a:prstGeom>
        </p:spPr>
        <p:txBody>
          <a:bodyPr wrap="square">
            <a:spAutoFit/>
          </a:bodyPr>
          <a:lstStyle/>
          <a:p>
            <a:pPr>
              <a:lnSpc>
                <a:spcPct val="90000"/>
              </a:lnSpc>
            </a:pPr>
            <a:r>
              <a:rPr lang="en-US" altLang="zh-CN" sz="4400" b="1" dirty="0">
                <a:latin typeface="微软雅黑" panose="020B0503020204020204" pitchFamily="34" charset="-122"/>
                <a:ea typeface="微软雅黑" panose="020B0503020204020204" pitchFamily="34" charset="-122"/>
              </a:rPr>
              <a:t>A.</a:t>
            </a:r>
            <a:r>
              <a:rPr lang="zh-CN" altLang="en-US" sz="4400" b="1" dirty="0">
                <a:latin typeface="微软雅黑" panose="020B0503020204020204" pitchFamily="34" charset="-122"/>
                <a:ea typeface="微软雅黑" panose="020B0503020204020204" pitchFamily="34" charset="-122"/>
              </a:rPr>
              <a:t>现在较多采纳</a:t>
            </a:r>
            <a:r>
              <a:rPr lang="zh-CN" altLang="en-US" sz="4400" b="1" dirty="0">
                <a:solidFill>
                  <a:srgbClr val="FF0000"/>
                </a:solidFill>
                <a:latin typeface="微软雅黑" panose="020B0503020204020204" pitchFamily="34" charset="-122"/>
                <a:ea typeface="微软雅黑" panose="020B0503020204020204" pitchFamily="34" charset="-122"/>
              </a:rPr>
              <a:t>问题论</a:t>
            </a:r>
            <a:r>
              <a:rPr lang="zh-CN" altLang="en-US" sz="4400" b="1" dirty="0">
                <a:latin typeface="微软雅黑" panose="020B0503020204020204" pitchFamily="34" charset="-122"/>
                <a:ea typeface="微软雅黑" panose="020B0503020204020204" pitchFamily="34" charset="-122"/>
              </a:rPr>
              <a:t>的说法</a:t>
            </a:r>
          </a:p>
          <a:p>
            <a:pPr>
              <a:lnSpc>
                <a:spcPct val="90000"/>
              </a:lnSpc>
            </a:pPr>
            <a:endParaRPr lang="en-US" altLang="zh-CN" sz="4400" b="1" dirty="0">
              <a:latin typeface="微软雅黑" panose="020B0503020204020204" pitchFamily="34" charset="-122"/>
              <a:ea typeface="微软雅黑" panose="020B0503020204020204" pitchFamily="34" charset="-122"/>
            </a:endParaRPr>
          </a:p>
          <a:p>
            <a:pPr>
              <a:lnSpc>
                <a:spcPct val="90000"/>
              </a:lnSpc>
            </a:pPr>
            <a:r>
              <a:rPr lang="en-US" altLang="zh-CN" sz="4400" b="1" dirty="0">
                <a:latin typeface="微软雅黑" panose="020B0503020204020204" pitchFamily="34" charset="-122"/>
                <a:ea typeface="微软雅黑" panose="020B0503020204020204" pitchFamily="34" charset="-122"/>
              </a:rPr>
              <a:t>B</a:t>
            </a:r>
            <a:r>
              <a:rPr lang="en-US" altLang="zh-CN" sz="4400" b="1" dirty="0" smtClean="0">
                <a:latin typeface="微软雅黑" panose="020B0503020204020204" pitchFamily="34" charset="-122"/>
                <a:ea typeface="微软雅黑" panose="020B0503020204020204" pitchFamily="34" charset="-122"/>
              </a:rPr>
              <a:t>.</a:t>
            </a:r>
            <a:r>
              <a:rPr lang="zh-CN" altLang="en-US" sz="4400" dirty="0" smtClean="0">
                <a:latin typeface="微软雅黑" panose="020B0503020204020204" pitchFamily="34" charset="-122"/>
                <a:ea typeface="微软雅黑" panose="020B0503020204020204" pitchFamily="34" charset="-122"/>
              </a:rPr>
              <a:t>基于</a:t>
            </a:r>
            <a:r>
              <a:rPr lang="zh-CN" altLang="en-US" sz="4400" dirty="0">
                <a:latin typeface="微软雅黑" panose="020B0503020204020204" pitchFamily="34" charset="-122"/>
                <a:ea typeface="微软雅黑" panose="020B0503020204020204" pitchFamily="34" charset="-122"/>
              </a:rPr>
              <a:t>现象，提升为问题</a:t>
            </a:r>
            <a:r>
              <a:rPr lang="zh-CN" altLang="en-US" sz="4400" dirty="0" smtClean="0">
                <a:latin typeface="微软雅黑" panose="020B0503020204020204" pitchFamily="34" charset="-122"/>
                <a:ea typeface="微软雅黑" panose="020B0503020204020204" pitchFamily="34" charset="-122"/>
              </a:rPr>
              <a:t>，</a:t>
            </a:r>
            <a:endParaRPr lang="en-US" altLang="zh-CN" sz="4400" dirty="0" smtClean="0">
              <a:latin typeface="微软雅黑" panose="020B0503020204020204" pitchFamily="34" charset="-122"/>
              <a:ea typeface="微软雅黑" panose="020B0503020204020204" pitchFamily="34" charset="-122"/>
            </a:endParaRPr>
          </a:p>
          <a:p>
            <a:pPr>
              <a:lnSpc>
                <a:spcPct val="90000"/>
              </a:lnSpc>
            </a:pPr>
            <a:r>
              <a:rPr lang="en-US" altLang="zh-CN" sz="4400" dirty="0">
                <a:latin typeface="微软雅黑" panose="020B0503020204020204" pitchFamily="34" charset="-122"/>
                <a:ea typeface="微软雅黑" panose="020B0503020204020204" pitchFamily="34" charset="-122"/>
              </a:rPr>
              <a:t> </a:t>
            </a:r>
            <a:r>
              <a:rPr lang="en-US" altLang="zh-CN" sz="4400" dirty="0" smtClean="0">
                <a:latin typeface="微软雅黑" panose="020B0503020204020204" pitchFamily="34" charset="-122"/>
                <a:ea typeface="微软雅黑" panose="020B0503020204020204" pitchFamily="34" charset="-122"/>
              </a:rPr>
              <a:t>  </a:t>
            </a:r>
            <a:r>
              <a:rPr lang="zh-CN" altLang="en-US" sz="4400" dirty="0" smtClean="0">
                <a:latin typeface="微软雅黑" panose="020B0503020204020204" pitchFamily="34" charset="-122"/>
                <a:ea typeface="微软雅黑" panose="020B0503020204020204" pitchFamily="34" charset="-122"/>
              </a:rPr>
              <a:t>探寻</a:t>
            </a:r>
            <a:r>
              <a:rPr lang="zh-CN" altLang="en-US" sz="4400" dirty="0">
                <a:latin typeface="微软雅黑" panose="020B0503020204020204" pitchFamily="34" charset="-122"/>
                <a:ea typeface="微软雅黑" panose="020B0503020204020204" pitchFamily="34" charset="-122"/>
              </a:rPr>
              <a:t>规律</a:t>
            </a: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020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78651" y="1270529"/>
            <a:ext cx="8005713" cy="4081117"/>
          </a:xfrm>
          <a:prstGeom prst="rect">
            <a:avLst/>
          </a:prstGeom>
        </p:spPr>
        <p:txBody>
          <a:bodyPr wrap="square">
            <a:spAutoFit/>
          </a:bodyPr>
          <a:lstStyle/>
          <a:p>
            <a:pPr algn="ctr">
              <a:lnSpc>
                <a:spcPct val="90000"/>
              </a:lnSpc>
            </a:pPr>
            <a:r>
              <a:rPr lang="en-US" altLang="zh-CN" sz="4000" b="1" dirty="0" smtClean="0">
                <a:latin typeface="微软雅黑" panose="020B0503020204020204" pitchFamily="34" charset="-122"/>
                <a:ea typeface="微软雅黑" panose="020B0503020204020204" pitchFamily="34" charset="-122"/>
              </a:rPr>
              <a:t>(2)</a:t>
            </a:r>
            <a:r>
              <a:rPr lang="zh-CN" altLang="en-US" sz="4000" b="1" dirty="0" smtClean="0">
                <a:latin typeface="微软雅黑" panose="020B0503020204020204" pitchFamily="34" charset="-122"/>
                <a:ea typeface="微软雅黑" panose="020B0503020204020204" pitchFamily="34" charset="-122"/>
              </a:rPr>
              <a:t>教学</a:t>
            </a:r>
            <a:r>
              <a:rPr lang="zh-CN" altLang="en-US" sz="4000" b="1" dirty="0">
                <a:latin typeface="微软雅黑" panose="020B0503020204020204" pitchFamily="34" charset="-122"/>
                <a:ea typeface="微软雅黑" panose="020B0503020204020204" pitchFamily="34" charset="-122"/>
              </a:rPr>
              <a:t>论以教学问题为研究</a:t>
            </a:r>
            <a:r>
              <a:rPr lang="zh-CN" altLang="en-US" sz="4000" b="1" dirty="0" smtClean="0">
                <a:latin typeface="微软雅黑" panose="020B0503020204020204" pitchFamily="34" charset="-122"/>
                <a:ea typeface="微软雅黑" panose="020B0503020204020204" pitchFamily="34" charset="-122"/>
              </a:rPr>
              <a:t>对象</a:t>
            </a:r>
            <a:endParaRPr lang="en-US" altLang="zh-CN" sz="4000" b="1" dirty="0" smtClean="0">
              <a:latin typeface="微软雅黑" panose="020B0503020204020204" pitchFamily="34" charset="-122"/>
              <a:ea typeface="微软雅黑" panose="020B0503020204020204" pitchFamily="34" charset="-122"/>
            </a:endParaRPr>
          </a:p>
          <a:p>
            <a:pPr algn="ctr">
              <a:lnSpc>
                <a:spcPct val="90000"/>
              </a:lnSpc>
            </a:pPr>
            <a:endParaRPr lang="en-US" altLang="zh-CN" sz="4000" b="1" dirty="0" smtClean="0">
              <a:latin typeface="微软雅黑" panose="020B0503020204020204" pitchFamily="34" charset="-122"/>
              <a:ea typeface="微软雅黑" panose="020B0503020204020204" pitchFamily="34" charset="-122"/>
            </a:endParaRPr>
          </a:p>
          <a:p>
            <a:pPr algn="ctr">
              <a:lnSpc>
                <a:spcPct val="90000"/>
              </a:lnSpc>
            </a:pPr>
            <a:r>
              <a:rPr lang="zh-CN" altLang="en-US" sz="4000" b="1" dirty="0" smtClean="0">
                <a:latin typeface="微软雅黑" panose="020B0503020204020204" pitchFamily="34" charset="-122"/>
                <a:ea typeface="微软雅黑" panose="020B0503020204020204" pitchFamily="34" charset="-122"/>
              </a:rPr>
              <a:t>问题</a:t>
            </a:r>
            <a:r>
              <a:rPr lang="zh-CN" altLang="en-US" sz="4000" b="1" dirty="0">
                <a:latin typeface="微软雅黑" panose="020B0503020204020204" pitchFamily="34" charset="-122"/>
                <a:ea typeface="微软雅黑" panose="020B0503020204020204" pitchFamily="34" charset="-122"/>
              </a:rPr>
              <a:t>即矛盾，是认识和实践的困惑</a:t>
            </a:r>
          </a:p>
          <a:p>
            <a:pPr>
              <a:lnSpc>
                <a:spcPct val="90000"/>
              </a:lnSpc>
            </a:pPr>
            <a:endParaRPr lang="zh-CN" altLang="en-US" sz="4400" b="1" dirty="0">
              <a:latin typeface="楷体_GB2312" pitchFamily="49" charset="-122"/>
              <a:ea typeface="楷体_GB2312" pitchFamily="49" charset="-122"/>
            </a:endParaRPr>
          </a:p>
          <a:p>
            <a:pPr>
              <a:lnSpc>
                <a:spcPct val="90000"/>
              </a:lnSpc>
            </a:pPr>
            <a:endParaRPr lang="en-US" altLang="zh-CN" sz="4400" b="1" dirty="0">
              <a:latin typeface="楷体_GB2312" pitchFamily="49" charset="-122"/>
              <a:ea typeface="楷体_GB2312" pitchFamily="49"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421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60887" y="568138"/>
            <a:ext cx="8005713" cy="6407908"/>
          </a:xfrm>
          <a:prstGeom prst="rect">
            <a:avLst/>
          </a:prstGeom>
        </p:spPr>
        <p:txBody>
          <a:bodyPr wrap="square">
            <a:spAutoFit/>
          </a:bodyPr>
          <a:lstStyle/>
          <a:p>
            <a:pPr>
              <a:lnSpc>
                <a:spcPct val="90000"/>
              </a:lnSpc>
            </a:pPr>
            <a:r>
              <a:rPr lang="zh-CN" altLang="en-US" sz="4400" b="1" dirty="0" smtClean="0">
                <a:latin typeface="微软雅黑" panose="020B0503020204020204" pitchFamily="34" charset="-122"/>
                <a:ea typeface="微软雅黑" panose="020B0503020204020204" pitchFamily="34" charset="-122"/>
              </a:rPr>
              <a:t>   </a:t>
            </a:r>
            <a:r>
              <a:rPr lang="en-US" altLang="zh-CN" sz="4400" b="1" dirty="0" smtClean="0">
                <a:latin typeface="微软雅黑" panose="020B0503020204020204" pitchFamily="34" charset="-122"/>
                <a:ea typeface="微软雅黑" panose="020B0503020204020204" pitchFamily="34" charset="-122"/>
              </a:rPr>
              <a:t>(3)</a:t>
            </a:r>
            <a:r>
              <a:rPr lang="zh-CN" altLang="en-US" sz="4400" b="1" dirty="0" smtClean="0">
                <a:latin typeface="微软雅黑" panose="020B0503020204020204" pitchFamily="34" charset="-122"/>
                <a:ea typeface="微软雅黑" panose="020B0503020204020204" pitchFamily="34" charset="-122"/>
              </a:rPr>
              <a:t>作为</a:t>
            </a:r>
            <a:r>
              <a:rPr lang="zh-CN" altLang="en-US" sz="4400" b="1" dirty="0">
                <a:latin typeface="微软雅黑" panose="020B0503020204020204" pitchFamily="34" charset="-122"/>
                <a:ea typeface="微软雅黑" panose="020B0503020204020204" pitchFamily="34" charset="-122"/>
              </a:rPr>
              <a:t>研究对象的问题</a:t>
            </a:r>
          </a:p>
          <a:p>
            <a:pPr>
              <a:lnSpc>
                <a:spcPct val="90000"/>
              </a:lnSpc>
            </a:pPr>
            <a:endParaRPr lang="en-US" altLang="zh-CN" sz="44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a:latin typeface="微软雅黑" panose="020B0503020204020204" pitchFamily="34" charset="-122"/>
                <a:ea typeface="微软雅黑" panose="020B0503020204020204" pitchFamily="34" charset="-122"/>
              </a:rPr>
              <a:t>A.</a:t>
            </a:r>
            <a:r>
              <a:rPr lang="zh-CN" altLang="en-US" sz="4000" b="1" dirty="0">
                <a:latin typeface="微软雅黑" panose="020B0503020204020204" pitchFamily="34" charset="-122"/>
                <a:ea typeface="微软雅黑" panose="020B0503020204020204" pitchFamily="34" charset="-122"/>
              </a:rPr>
              <a:t>有价值的问题</a:t>
            </a:r>
          </a:p>
          <a:p>
            <a:pPr algn="ctr">
              <a:lnSpc>
                <a:spcPct val="90000"/>
              </a:lnSpc>
            </a:pPr>
            <a:endParaRPr lang="en-US" altLang="zh-CN" sz="40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a:latin typeface="微软雅黑" panose="020B0503020204020204" pitchFamily="34" charset="-122"/>
                <a:ea typeface="微软雅黑" panose="020B0503020204020204" pitchFamily="34" charset="-122"/>
              </a:rPr>
              <a:t>B.</a:t>
            </a:r>
            <a:r>
              <a:rPr lang="zh-CN" altLang="en-US" sz="4000" b="1" dirty="0">
                <a:latin typeface="微软雅黑" panose="020B0503020204020204" pitchFamily="34" charset="-122"/>
                <a:ea typeface="微软雅黑" panose="020B0503020204020204" pitchFamily="34" charset="-122"/>
              </a:rPr>
              <a:t>可解决的问题</a:t>
            </a:r>
          </a:p>
          <a:p>
            <a:pPr algn="ctr">
              <a:lnSpc>
                <a:spcPct val="90000"/>
              </a:lnSpc>
            </a:pPr>
            <a:endParaRPr lang="en-US" altLang="zh-CN" sz="40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a:latin typeface="微软雅黑" panose="020B0503020204020204" pitchFamily="34" charset="-122"/>
                <a:ea typeface="微软雅黑" panose="020B0503020204020204" pitchFamily="34" charset="-122"/>
              </a:rPr>
              <a:t>C.</a:t>
            </a:r>
            <a:r>
              <a:rPr lang="zh-CN" altLang="en-US" sz="4000" b="1" dirty="0">
                <a:latin typeface="微软雅黑" panose="020B0503020204020204" pitchFamily="34" charset="-122"/>
                <a:ea typeface="微软雅黑" panose="020B0503020204020204" pitchFamily="34" charset="-122"/>
              </a:rPr>
              <a:t>专业性的问题</a:t>
            </a:r>
          </a:p>
          <a:p>
            <a:pPr>
              <a:lnSpc>
                <a:spcPct val="90000"/>
              </a:lnSpc>
            </a:pPr>
            <a:endParaRPr lang="zh-CN" altLang="en-US" sz="4400" b="1" dirty="0">
              <a:solidFill>
                <a:prstClr val="black"/>
              </a:solidFill>
              <a:latin typeface="楷体_GB2312" pitchFamily="49" charset="-122"/>
              <a:ea typeface="楷体_GB2312" pitchFamily="49" charset="-122"/>
            </a:endParaRPr>
          </a:p>
          <a:p>
            <a:pPr>
              <a:lnSpc>
                <a:spcPct val="90000"/>
              </a:lnSpc>
            </a:pPr>
            <a:endParaRPr lang="en-US" altLang="zh-CN" sz="4400" b="1" dirty="0">
              <a:solidFill>
                <a:prstClr val="black"/>
              </a:solidFill>
              <a:latin typeface="楷体_GB2312" pitchFamily="49" charset="-122"/>
              <a:ea typeface="楷体_GB2312" pitchFamily="49"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576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766684" y="337302"/>
            <a:ext cx="7771619" cy="3170099"/>
          </a:xfrm>
          <a:prstGeom prst="rect">
            <a:avLst/>
          </a:prstGeom>
          <a:noFill/>
        </p:spPr>
        <p:txBody>
          <a:bodyPr wrap="square" rtlCol="0">
            <a:spAutoFit/>
          </a:bodyPr>
          <a:lstStyle/>
          <a:p>
            <a:pPr>
              <a:lnSpc>
                <a:spcPct val="150000"/>
              </a:lnSpc>
            </a:pPr>
            <a:r>
              <a:rPr lang="zh-CN" altLang="en-US" sz="4800" b="1" dirty="0" smtClean="0">
                <a:solidFill>
                  <a:prstClr val="black"/>
                </a:solidFill>
                <a:latin typeface="微软雅黑" pitchFamily="34" charset="-122"/>
                <a:ea typeface="微软雅黑" pitchFamily="34" charset="-122"/>
              </a:rPr>
              <a:t>二、</a:t>
            </a:r>
            <a:r>
              <a:rPr lang="zh-CN" altLang="zh-CN" sz="4800" b="1" dirty="0" smtClean="0">
                <a:latin typeface="微软雅黑" panose="020B0503020204020204" pitchFamily="34" charset="-122"/>
                <a:ea typeface="微软雅黑" panose="020B0503020204020204" pitchFamily="34" charset="-122"/>
              </a:rPr>
              <a:t>什么</a:t>
            </a:r>
            <a:r>
              <a:rPr lang="zh-CN" altLang="zh-CN" sz="4800" b="1" dirty="0">
                <a:latin typeface="微软雅黑" panose="020B0503020204020204" pitchFamily="34" charset="-122"/>
                <a:ea typeface="微软雅黑" panose="020B0503020204020204" pitchFamily="34" charset="-122"/>
              </a:rPr>
              <a:t>是思政学科教学论？</a:t>
            </a:r>
            <a:endParaRPr lang="en-US" altLang="zh-CN" sz="4800" b="1" dirty="0">
              <a:solidFill>
                <a:prstClr val="black"/>
              </a:solidFill>
              <a:latin typeface="微软雅黑" pitchFamily="34" charset="-122"/>
              <a:ea typeface="微软雅黑" pitchFamily="34" charset="-122"/>
            </a:endParaRPr>
          </a:p>
          <a:p>
            <a:endParaRPr lang="en-US" altLang="zh-CN" sz="3200" dirty="0" smtClean="0"/>
          </a:p>
          <a:p>
            <a:r>
              <a:rPr lang="zh-CN" altLang="zh-CN" sz="3200" b="1" dirty="0" smtClean="0">
                <a:latin typeface="微软雅黑" panose="020B0503020204020204" pitchFamily="34" charset="-122"/>
                <a:ea typeface="微软雅黑" panose="020B0503020204020204" pitchFamily="34" charset="-122"/>
              </a:rPr>
              <a:t>概念</a:t>
            </a:r>
            <a:r>
              <a:rPr lang="zh-CN" altLang="zh-CN" sz="3200" b="1" dirty="0">
                <a:latin typeface="微软雅黑" panose="020B0503020204020204" pitchFamily="34" charset="-122"/>
                <a:ea typeface="微软雅黑" panose="020B0503020204020204" pitchFamily="34" charset="-122"/>
              </a:rPr>
              <a:t>、学科性质、基本范畴、理论体系、功能、逻辑起点、研究对象、教学任务、学习意义、学习形式、学习方法</a:t>
            </a:r>
          </a:p>
        </p:txBody>
      </p:sp>
    </p:spTree>
    <p:extLst>
      <p:ext uri="{BB962C8B-B14F-4D97-AF65-F5344CB8AC3E}">
        <p14:creationId xmlns:p14="http://schemas.microsoft.com/office/powerpoint/2010/main" val="396008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60887" y="568138"/>
            <a:ext cx="8005713" cy="4745915"/>
          </a:xfrm>
          <a:prstGeom prst="rect">
            <a:avLst/>
          </a:prstGeom>
        </p:spPr>
        <p:txBody>
          <a:bodyPr wrap="square">
            <a:spAutoFit/>
          </a:bodyPr>
          <a:lstStyle/>
          <a:p>
            <a:pPr algn="ctr">
              <a:lnSpc>
                <a:spcPct val="90000"/>
              </a:lnSpc>
            </a:pPr>
            <a:r>
              <a:rPr lang="en-US" altLang="zh-CN" sz="4400" b="1" dirty="0" smtClean="0">
                <a:latin typeface="微软雅黑" panose="020B0503020204020204" pitchFamily="34" charset="-122"/>
                <a:ea typeface="微软雅黑" panose="020B0503020204020204" pitchFamily="34" charset="-122"/>
              </a:rPr>
              <a:t>(4)</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论研究的主要问题</a:t>
            </a:r>
          </a:p>
          <a:p>
            <a:pPr algn="ctr">
              <a:lnSpc>
                <a:spcPct val="90000"/>
              </a:lnSpc>
            </a:pPr>
            <a:endParaRPr lang="en-US" altLang="zh-CN" sz="4400" b="1" dirty="0">
              <a:latin typeface="微软雅黑" panose="020B0503020204020204" pitchFamily="34" charset="-122"/>
              <a:ea typeface="微软雅黑" panose="020B0503020204020204" pitchFamily="34" charset="-122"/>
            </a:endParaRPr>
          </a:p>
          <a:p>
            <a:pPr algn="ctr">
              <a:lnSpc>
                <a:spcPct val="90000"/>
              </a:lnSpc>
              <a:buFont typeface="Arial" pitchFamily="34" charset="0"/>
              <a:buChar char="•"/>
            </a:pPr>
            <a:r>
              <a:rPr lang="zh-CN" altLang="en-US" sz="4000" b="1" dirty="0" smtClean="0">
                <a:solidFill>
                  <a:srgbClr val="FF0000"/>
                </a:solidFill>
                <a:latin typeface="微软雅黑" panose="020B0503020204020204" pitchFamily="34" charset="-122"/>
                <a:ea typeface="微软雅黑" panose="020B0503020204020204" pitchFamily="34" charset="-122"/>
              </a:rPr>
              <a:t>教学</a:t>
            </a:r>
            <a:r>
              <a:rPr lang="zh-CN" altLang="en-US" sz="4000" b="1" dirty="0">
                <a:solidFill>
                  <a:srgbClr val="FF0000"/>
                </a:solidFill>
                <a:latin typeface="微软雅黑" panose="020B0503020204020204" pitchFamily="34" charset="-122"/>
                <a:ea typeface="微软雅黑" panose="020B0503020204020204" pitchFamily="34" charset="-122"/>
              </a:rPr>
              <a:t>事实问题</a:t>
            </a:r>
          </a:p>
          <a:p>
            <a:pPr algn="ctr">
              <a:lnSpc>
                <a:spcPct val="90000"/>
              </a:lnSpc>
            </a:pPr>
            <a:endParaRPr lang="en-US" altLang="zh-CN" sz="4000" b="1" dirty="0">
              <a:latin typeface="微软雅黑" panose="020B0503020204020204" pitchFamily="34" charset="-122"/>
              <a:ea typeface="微软雅黑" panose="020B0503020204020204" pitchFamily="34" charset="-122"/>
            </a:endParaRPr>
          </a:p>
          <a:p>
            <a:pPr>
              <a:lnSpc>
                <a:spcPct val="90000"/>
              </a:lnSpc>
            </a:pPr>
            <a:r>
              <a:rPr lang="en-US" altLang="zh-CN" sz="4000" b="1" dirty="0" smtClean="0">
                <a:latin typeface="微软雅黑" panose="020B0503020204020204" pitchFamily="34" charset="-122"/>
                <a:ea typeface="微软雅黑" panose="020B0503020204020204" pitchFamily="34" charset="-122"/>
              </a:rPr>
              <a:t>       A</a:t>
            </a: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事实问题即是什么的</a:t>
            </a:r>
            <a:r>
              <a:rPr lang="zh-CN" altLang="en-US" sz="4000" b="1" dirty="0" smtClean="0">
                <a:latin typeface="微软雅黑" panose="020B0503020204020204" pitchFamily="34" charset="-122"/>
                <a:ea typeface="微软雅黑" panose="020B0503020204020204" pitchFamily="34" charset="-122"/>
              </a:rPr>
              <a:t>问题</a:t>
            </a:r>
            <a:endParaRPr lang="en-US" altLang="zh-CN" sz="4000" b="1" dirty="0" smtClean="0">
              <a:latin typeface="微软雅黑" panose="020B0503020204020204" pitchFamily="34" charset="-122"/>
              <a:ea typeface="微软雅黑" panose="020B0503020204020204" pitchFamily="34" charset="-122"/>
            </a:endParaRPr>
          </a:p>
          <a:p>
            <a:pPr>
              <a:lnSpc>
                <a:spcPct val="90000"/>
              </a:lnSpc>
            </a:pPr>
            <a:r>
              <a:rPr lang="en-US" altLang="zh-CN" sz="4000" b="1" dirty="0" smtClean="0">
                <a:latin typeface="微软雅黑" panose="020B0503020204020204" pitchFamily="34" charset="-122"/>
                <a:ea typeface="微软雅黑" panose="020B0503020204020204" pitchFamily="34" charset="-122"/>
              </a:rPr>
              <a:t>       B</a:t>
            </a: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事实问题</a:t>
            </a:r>
            <a:r>
              <a:rPr lang="zh-CN" altLang="en-US" sz="4000" b="1" dirty="0" smtClean="0">
                <a:latin typeface="微软雅黑" panose="020B0503020204020204" pitchFamily="34" charset="-122"/>
                <a:ea typeface="微软雅黑" panose="020B0503020204020204" pitchFamily="34" charset="-122"/>
              </a:rPr>
              <a:t>举例</a:t>
            </a: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4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166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60887" y="568138"/>
            <a:ext cx="8005713" cy="5853910"/>
          </a:xfrm>
          <a:prstGeom prst="rect">
            <a:avLst/>
          </a:prstGeom>
        </p:spPr>
        <p:txBody>
          <a:bodyPr wrap="square">
            <a:spAutoFit/>
          </a:bodyPr>
          <a:lstStyle/>
          <a:p>
            <a:pPr>
              <a:lnSpc>
                <a:spcPct val="90000"/>
              </a:lnSpc>
            </a:pPr>
            <a:endParaRPr lang="en-US" altLang="zh-CN" sz="4400" b="1" dirty="0">
              <a:solidFill>
                <a:prstClr val="black"/>
              </a:solidFill>
              <a:latin typeface="楷体_GB2312" pitchFamily="49" charset="-122"/>
              <a:ea typeface="楷体_GB2312" pitchFamily="49" charset="-122"/>
            </a:endParaRPr>
          </a:p>
          <a:p>
            <a:pPr algn="ctr">
              <a:lnSpc>
                <a:spcPct val="90000"/>
              </a:lnSpc>
            </a:pPr>
            <a:r>
              <a:rPr lang="en-US" altLang="zh-CN" sz="4400" b="1" dirty="0">
                <a:solidFill>
                  <a:prstClr val="black"/>
                </a:solidFill>
                <a:latin typeface="微软雅黑" panose="020B0503020204020204" pitchFamily="34" charset="-122"/>
                <a:ea typeface="微软雅黑" panose="020B0503020204020204" pitchFamily="34" charset="-122"/>
              </a:rPr>
              <a:t>B.</a:t>
            </a:r>
            <a:r>
              <a:rPr lang="zh-CN" altLang="en-US" sz="4400" b="1" dirty="0">
                <a:solidFill>
                  <a:prstClr val="black"/>
                </a:solidFill>
                <a:latin typeface="微软雅黑" panose="020B0503020204020204" pitchFamily="34" charset="-122"/>
                <a:ea typeface="微软雅黑" panose="020B0503020204020204" pitchFamily="34" charset="-122"/>
              </a:rPr>
              <a:t>事实问题举例</a:t>
            </a:r>
            <a:endParaRPr lang="en-US" altLang="zh-CN" sz="4400" b="1" dirty="0">
              <a:solidFill>
                <a:prstClr val="black"/>
              </a:solidFill>
              <a:latin typeface="微软雅黑" panose="020B0503020204020204" pitchFamily="34" charset="-122"/>
              <a:ea typeface="微软雅黑" panose="020B0503020204020204" pitchFamily="34" charset="-122"/>
            </a:endParaRPr>
          </a:p>
          <a:p>
            <a:pPr algn="ctr">
              <a:lnSpc>
                <a:spcPct val="90000"/>
              </a:lnSpc>
            </a:pPr>
            <a:endParaRPr lang="en-US" altLang="zh-CN" sz="4000" dirty="0" smtClean="0">
              <a:solidFill>
                <a:prstClr val="black"/>
              </a:solidFill>
              <a:latin typeface="微软雅黑" panose="020B0503020204020204" pitchFamily="34" charset="-122"/>
              <a:ea typeface="微软雅黑" panose="020B0503020204020204" pitchFamily="34" charset="-122"/>
            </a:endParaRPr>
          </a:p>
          <a:p>
            <a:pPr algn="ctr">
              <a:lnSpc>
                <a:spcPct val="90000"/>
              </a:lnSpc>
            </a:pPr>
            <a:r>
              <a:rPr lang="zh-CN" altLang="en-US" sz="4000" dirty="0" smtClean="0">
                <a:solidFill>
                  <a:prstClr val="black"/>
                </a:solidFill>
                <a:latin typeface="微软雅黑" panose="020B0503020204020204" pitchFamily="34" charset="-122"/>
                <a:ea typeface="微软雅黑" panose="020B0503020204020204" pitchFamily="34" charset="-122"/>
              </a:rPr>
              <a:t>教学</a:t>
            </a:r>
            <a:r>
              <a:rPr lang="zh-CN" altLang="en-US" sz="4000" dirty="0">
                <a:solidFill>
                  <a:prstClr val="black"/>
                </a:solidFill>
                <a:latin typeface="微软雅黑" panose="020B0503020204020204" pitchFamily="34" charset="-122"/>
                <a:ea typeface="微软雅黑" panose="020B0503020204020204" pitchFamily="34" charset="-122"/>
              </a:rPr>
              <a:t>历史发展问题</a:t>
            </a:r>
            <a:endParaRPr lang="en-US" altLang="zh-CN" sz="4000" dirty="0">
              <a:solidFill>
                <a:prstClr val="black"/>
              </a:solidFill>
              <a:latin typeface="微软雅黑" panose="020B0503020204020204" pitchFamily="34" charset="-122"/>
              <a:ea typeface="微软雅黑" panose="020B0503020204020204" pitchFamily="34" charset="-122"/>
            </a:endParaRPr>
          </a:p>
          <a:p>
            <a:pPr algn="ctr">
              <a:lnSpc>
                <a:spcPct val="90000"/>
              </a:lnSpc>
            </a:pPr>
            <a:r>
              <a:rPr lang="zh-CN" altLang="en-US" sz="4000" dirty="0">
                <a:solidFill>
                  <a:prstClr val="black"/>
                </a:solidFill>
                <a:latin typeface="微软雅黑" panose="020B0503020204020204" pitchFamily="34" charset="-122"/>
                <a:ea typeface="微软雅黑" panose="020B0503020204020204" pitchFamily="34" charset="-122"/>
              </a:rPr>
              <a:t>教学实际状况问题</a:t>
            </a:r>
            <a:endParaRPr lang="en-US" altLang="zh-CN" sz="4000" dirty="0">
              <a:solidFill>
                <a:prstClr val="black"/>
              </a:solidFill>
              <a:latin typeface="微软雅黑" panose="020B0503020204020204" pitchFamily="34" charset="-122"/>
              <a:ea typeface="微软雅黑" panose="020B0503020204020204" pitchFamily="34" charset="-122"/>
            </a:endParaRPr>
          </a:p>
          <a:p>
            <a:pPr algn="ctr">
              <a:lnSpc>
                <a:spcPct val="90000"/>
              </a:lnSpc>
            </a:pPr>
            <a:r>
              <a:rPr lang="zh-CN" altLang="en-US" sz="4000" dirty="0">
                <a:solidFill>
                  <a:prstClr val="black"/>
                </a:solidFill>
                <a:latin typeface="微软雅黑" panose="020B0503020204020204" pitchFamily="34" charset="-122"/>
                <a:ea typeface="微软雅黑" panose="020B0503020204020204" pitchFamily="34" charset="-122"/>
              </a:rPr>
              <a:t>教学基本规律问题</a:t>
            </a:r>
          </a:p>
          <a:p>
            <a:pPr>
              <a:lnSpc>
                <a:spcPct val="90000"/>
              </a:lnSpc>
            </a:pPr>
            <a:endParaRPr lang="zh-CN" altLang="en-US" sz="4400" b="1" dirty="0">
              <a:solidFill>
                <a:prstClr val="black"/>
              </a:solidFill>
              <a:latin typeface="楷体_GB2312" pitchFamily="49" charset="-122"/>
              <a:ea typeface="楷体_GB2312" pitchFamily="49" charset="-122"/>
            </a:endParaRPr>
          </a:p>
          <a:p>
            <a:pPr>
              <a:lnSpc>
                <a:spcPct val="90000"/>
              </a:lnSpc>
            </a:pPr>
            <a:endParaRPr lang="en-US" altLang="zh-CN" sz="4400" b="1" dirty="0">
              <a:solidFill>
                <a:prstClr val="black"/>
              </a:solidFill>
              <a:latin typeface="楷体_GB2312" pitchFamily="49" charset="-122"/>
              <a:ea typeface="楷体_GB2312" pitchFamily="49"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382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22532" y="239365"/>
            <a:ext cx="8005713" cy="6020110"/>
          </a:xfrm>
          <a:prstGeom prst="rect">
            <a:avLst/>
          </a:prstGeom>
        </p:spPr>
        <p:txBody>
          <a:bodyPr wrap="square">
            <a:spAutoFit/>
          </a:bodyPr>
          <a:lstStyle/>
          <a:p>
            <a:pPr>
              <a:lnSpc>
                <a:spcPct val="90000"/>
              </a:lnSpc>
            </a:pPr>
            <a:endParaRPr lang="en-US" altLang="zh-CN" sz="4400" b="1" dirty="0" smtClean="0">
              <a:solidFill>
                <a:prstClr val="black"/>
              </a:solidFill>
              <a:latin typeface="楷体_GB2312" pitchFamily="49" charset="-122"/>
              <a:ea typeface="楷体_GB2312" pitchFamily="49" charset="-122"/>
            </a:endParaRPr>
          </a:p>
          <a:p>
            <a:pPr algn="ctr">
              <a:lnSpc>
                <a:spcPct val="90000"/>
              </a:lnSpc>
              <a:buFont typeface="Arial" pitchFamily="34" charset="0"/>
              <a:buChar char="•"/>
            </a:pPr>
            <a:r>
              <a:rPr lang="zh-CN" altLang="en-US" sz="4400" b="1" dirty="0" smtClean="0">
                <a:solidFill>
                  <a:srgbClr val="FF0000"/>
                </a:solidFill>
                <a:latin typeface="微软雅黑" panose="020B0503020204020204" pitchFamily="34" charset="-122"/>
                <a:ea typeface="微软雅黑" panose="020B0503020204020204" pitchFamily="34" charset="-122"/>
              </a:rPr>
              <a:t>教学</a:t>
            </a:r>
            <a:r>
              <a:rPr lang="zh-CN" altLang="en-US" sz="4400" b="1" dirty="0">
                <a:solidFill>
                  <a:srgbClr val="FF0000"/>
                </a:solidFill>
                <a:latin typeface="微软雅黑" panose="020B0503020204020204" pitchFamily="34" charset="-122"/>
                <a:ea typeface="微软雅黑" panose="020B0503020204020204" pitchFamily="34" charset="-122"/>
              </a:rPr>
              <a:t>价值问题</a:t>
            </a:r>
          </a:p>
          <a:p>
            <a:pPr>
              <a:lnSpc>
                <a:spcPct val="90000"/>
              </a:lnSpc>
            </a:pPr>
            <a:endParaRPr lang="en-US" altLang="zh-CN" sz="44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a:latin typeface="微软雅黑" panose="020B0503020204020204" pitchFamily="34" charset="-122"/>
                <a:ea typeface="微软雅黑" panose="020B0503020204020204" pitchFamily="34" charset="-122"/>
              </a:rPr>
              <a:t>A.</a:t>
            </a:r>
            <a:r>
              <a:rPr lang="zh-CN" altLang="en-US" sz="4000" b="1" dirty="0">
                <a:latin typeface="微软雅黑" panose="020B0503020204020204" pitchFamily="34" charset="-122"/>
                <a:ea typeface="微软雅黑" panose="020B0503020204020204" pitchFamily="34" charset="-122"/>
              </a:rPr>
              <a:t>价值问题即为什么的</a:t>
            </a:r>
            <a:r>
              <a:rPr lang="zh-CN" altLang="en-US" sz="4000" b="1" dirty="0" smtClean="0">
                <a:latin typeface="微软雅黑" panose="020B0503020204020204" pitchFamily="34" charset="-122"/>
                <a:ea typeface="微软雅黑" panose="020B0503020204020204" pitchFamily="34" charset="-122"/>
              </a:rPr>
              <a:t>问题</a:t>
            </a:r>
            <a:endParaRPr lang="en-US" altLang="zh-CN" sz="40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a:latin typeface="微软雅黑" panose="020B0503020204020204" pitchFamily="34" charset="-122"/>
                <a:ea typeface="微软雅黑" panose="020B0503020204020204" pitchFamily="34" charset="-122"/>
              </a:rPr>
              <a:t>B.</a:t>
            </a:r>
            <a:r>
              <a:rPr lang="zh-CN" altLang="en-US" sz="4000" b="1" dirty="0">
                <a:latin typeface="微软雅黑" panose="020B0503020204020204" pitchFamily="34" charset="-122"/>
                <a:ea typeface="微软雅黑" panose="020B0503020204020204" pitchFamily="34" charset="-122"/>
              </a:rPr>
              <a:t>价值问题举例</a:t>
            </a:r>
          </a:p>
          <a:p>
            <a:pPr algn="ctr">
              <a:lnSpc>
                <a:spcPct val="90000"/>
              </a:lnSpc>
            </a:pPr>
            <a:r>
              <a:rPr lang="zh-CN" altLang="en-US" sz="3600" dirty="0">
                <a:latin typeface="微软雅黑" panose="020B0503020204020204" pitchFamily="34" charset="-122"/>
                <a:ea typeface="微软雅黑" panose="020B0503020204020204" pitchFamily="34" charset="-122"/>
              </a:rPr>
              <a:t>教学伦理规范问题</a:t>
            </a:r>
            <a:endParaRPr lang="en-US" altLang="zh-CN" sz="3600" dirty="0">
              <a:latin typeface="微软雅黑" panose="020B0503020204020204" pitchFamily="34" charset="-122"/>
              <a:ea typeface="微软雅黑" panose="020B0503020204020204" pitchFamily="34" charset="-122"/>
            </a:endParaRPr>
          </a:p>
          <a:p>
            <a:pPr algn="ctr">
              <a:lnSpc>
                <a:spcPct val="90000"/>
              </a:lnSpc>
            </a:pPr>
            <a:r>
              <a:rPr lang="zh-CN" altLang="en-US" sz="3600" dirty="0">
                <a:latin typeface="微软雅黑" panose="020B0503020204020204" pitchFamily="34" charset="-122"/>
                <a:ea typeface="微软雅黑" panose="020B0503020204020204" pitchFamily="34" charset="-122"/>
              </a:rPr>
              <a:t>教学目标确定问题</a:t>
            </a:r>
            <a:endParaRPr lang="en-US" altLang="zh-CN" sz="3600" dirty="0">
              <a:latin typeface="微软雅黑" panose="020B0503020204020204" pitchFamily="34" charset="-122"/>
              <a:ea typeface="微软雅黑" panose="020B0503020204020204" pitchFamily="34" charset="-122"/>
            </a:endParaRPr>
          </a:p>
          <a:p>
            <a:pPr algn="ctr">
              <a:lnSpc>
                <a:spcPct val="90000"/>
              </a:lnSpc>
            </a:pPr>
            <a:r>
              <a:rPr lang="zh-CN" altLang="en-US" sz="3600" dirty="0">
                <a:latin typeface="微软雅黑" panose="020B0503020204020204" pitchFamily="34" charset="-122"/>
                <a:ea typeface="微软雅黑" panose="020B0503020204020204" pitchFamily="34" charset="-122"/>
              </a:rPr>
              <a:t>教学内容选择问题</a:t>
            </a: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242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22532" y="239365"/>
            <a:ext cx="8005713" cy="6020110"/>
          </a:xfrm>
          <a:prstGeom prst="rect">
            <a:avLst/>
          </a:prstGeom>
        </p:spPr>
        <p:txBody>
          <a:bodyPr wrap="square">
            <a:spAutoFit/>
          </a:bodyPr>
          <a:lstStyle/>
          <a:p>
            <a:pPr>
              <a:lnSpc>
                <a:spcPct val="90000"/>
              </a:lnSpc>
            </a:pPr>
            <a:endParaRPr lang="en-US" altLang="zh-CN" sz="4400" b="1" dirty="0" smtClean="0">
              <a:solidFill>
                <a:prstClr val="black"/>
              </a:solidFill>
              <a:latin typeface="楷体_GB2312" pitchFamily="49" charset="-122"/>
              <a:ea typeface="楷体_GB2312" pitchFamily="49" charset="-122"/>
            </a:endParaRPr>
          </a:p>
          <a:p>
            <a:pPr algn="ctr">
              <a:lnSpc>
                <a:spcPct val="90000"/>
              </a:lnSpc>
              <a:buFont typeface="Arial" pitchFamily="34" charset="0"/>
              <a:buChar char="•"/>
            </a:pPr>
            <a:r>
              <a:rPr lang="zh-CN" altLang="en-US" sz="4400" b="1" dirty="0" smtClean="0">
                <a:solidFill>
                  <a:srgbClr val="FF0000"/>
                </a:solidFill>
                <a:latin typeface="微软雅黑" panose="020B0503020204020204" pitchFamily="34" charset="-122"/>
                <a:ea typeface="微软雅黑" panose="020B0503020204020204" pitchFamily="34" charset="-122"/>
              </a:rPr>
              <a:t>教学</a:t>
            </a:r>
            <a:r>
              <a:rPr lang="zh-CN" altLang="en-US" sz="4400" b="1" dirty="0">
                <a:solidFill>
                  <a:srgbClr val="FF0000"/>
                </a:solidFill>
                <a:latin typeface="微软雅黑" panose="020B0503020204020204" pitchFamily="34" charset="-122"/>
                <a:ea typeface="微软雅黑" panose="020B0503020204020204" pitchFamily="34" charset="-122"/>
              </a:rPr>
              <a:t>技术问题</a:t>
            </a:r>
          </a:p>
          <a:p>
            <a:pPr algn="ctr">
              <a:lnSpc>
                <a:spcPct val="90000"/>
              </a:lnSpc>
            </a:pPr>
            <a:endParaRPr lang="en-US" altLang="zh-CN" sz="4400" b="1" dirty="0">
              <a:latin typeface="微软雅黑" panose="020B0503020204020204" pitchFamily="34" charset="-122"/>
              <a:ea typeface="微软雅黑" panose="020B0503020204020204" pitchFamily="34" charset="-122"/>
            </a:endParaRPr>
          </a:p>
          <a:p>
            <a:pPr algn="ctr">
              <a:lnSpc>
                <a:spcPct val="90000"/>
              </a:lnSpc>
            </a:pPr>
            <a:r>
              <a:rPr lang="en-US" altLang="zh-CN" sz="4000" b="1" dirty="0">
                <a:latin typeface="微软雅黑" panose="020B0503020204020204" pitchFamily="34" charset="-122"/>
                <a:ea typeface="微软雅黑" panose="020B0503020204020204" pitchFamily="34" charset="-122"/>
              </a:rPr>
              <a:t>A.</a:t>
            </a:r>
            <a:r>
              <a:rPr lang="zh-CN" altLang="en-US" sz="4000" b="1" dirty="0">
                <a:latin typeface="微软雅黑" panose="020B0503020204020204" pitchFamily="34" charset="-122"/>
                <a:ea typeface="微软雅黑" panose="020B0503020204020204" pitchFamily="34" charset="-122"/>
              </a:rPr>
              <a:t>技术问题即怎么做的问题</a:t>
            </a:r>
          </a:p>
          <a:p>
            <a:pPr algn="ctr">
              <a:lnSpc>
                <a:spcPct val="90000"/>
              </a:lnSpc>
            </a:pPr>
            <a:r>
              <a:rPr lang="en-US" altLang="zh-CN" sz="4000" b="1" dirty="0" smtClean="0">
                <a:latin typeface="微软雅黑" panose="020B0503020204020204" pitchFamily="34" charset="-122"/>
                <a:ea typeface="微软雅黑" panose="020B0503020204020204" pitchFamily="34" charset="-122"/>
              </a:rPr>
              <a:t>B</a:t>
            </a: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技术问题举例</a:t>
            </a:r>
            <a:endParaRPr lang="en-US" altLang="zh-CN" sz="4000" b="1" dirty="0">
              <a:latin typeface="微软雅黑" panose="020B0503020204020204" pitchFamily="34" charset="-122"/>
              <a:ea typeface="微软雅黑" panose="020B0503020204020204" pitchFamily="34" charset="-122"/>
            </a:endParaRPr>
          </a:p>
          <a:p>
            <a:pPr algn="ctr">
              <a:lnSpc>
                <a:spcPct val="90000"/>
              </a:lnSpc>
            </a:pPr>
            <a:r>
              <a:rPr lang="zh-CN" altLang="en-US" sz="3600" dirty="0">
                <a:latin typeface="微软雅黑" panose="020B0503020204020204" pitchFamily="34" charset="-122"/>
                <a:ea typeface="微软雅黑" panose="020B0503020204020204" pitchFamily="34" charset="-122"/>
              </a:rPr>
              <a:t>教学策略问题</a:t>
            </a:r>
            <a:endParaRPr lang="en-US" altLang="zh-CN" sz="3600" dirty="0">
              <a:latin typeface="微软雅黑" panose="020B0503020204020204" pitchFamily="34" charset="-122"/>
              <a:ea typeface="微软雅黑" panose="020B0503020204020204" pitchFamily="34" charset="-122"/>
            </a:endParaRPr>
          </a:p>
          <a:p>
            <a:pPr algn="ctr">
              <a:lnSpc>
                <a:spcPct val="90000"/>
              </a:lnSpc>
            </a:pPr>
            <a:r>
              <a:rPr lang="zh-CN" altLang="en-US" sz="3600" dirty="0">
                <a:latin typeface="微软雅黑" panose="020B0503020204020204" pitchFamily="34" charset="-122"/>
                <a:ea typeface="微软雅黑" panose="020B0503020204020204" pitchFamily="34" charset="-122"/>
              </a:rPr>
              <a:t>教学工具问题</a:t>
            </a:r>
            <a:endParaRPr lang="en-US" altLang="zh-CN" sz="3600" dirty="0">
              <a:latin typeface="微软雅黑" panose="020B0503020204020204" pitchFamily="34" charset="-122"/>
              <a:ea typeface="微软雅黑" panose="020B0503020204020204" pitchFamily="34" charset="-122"/>
            </a:endParaRPr>
          </a:p>
          <a:p>
            <a:pPr algn="ctr">
              <a:lnSpc>
                <a:spcPct val="90000"/>
              </a:lnSpc>
            </a:pPr>
            <a:r>
              <a:rPr lang="zh-CN" altLang="en-US" sz="3600" dirty="0">
                <a:latin typeface="微软雅黑" panose="020B0503020204020204" pitchFamily="34" charset="-122"/>
                <a:ea typeface="微软雅黑" panose="020B0503020204020204" pitchFamily="34" charset="-122"/>
              </a:rPr>
              <a:t>教学流程问题</a:t>
            </a: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3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839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55402" y="1061297"/>
            <a:ext cx="8005713" cy="2474524"/>
          </a:xfrm>
          <a:prstGeom prst="rect">
            <a:avLst/>
          </a:prstGeom>
        </p:spPr>
        <p:txBody>
          <a:bodyPr wrap="square">
            <a:spAutoFit/>
          </a:bodyPr>
          <a:lstStyle/>
          <a:p>
            <a:pPr algn="ctr">
              <a:lnSpc>
                <a:spcPct val="90000"/>
              </a:lnSpc>
            </a:pPr>
            <a:r>
              <a:rPr lang="en-US" altLang="zh-CN" sz="4000" b="1" dirty="0" smtClean="0">
                <a:solidFill>
                  <a:prstClr val="black"/>
                </a:solidFill>
                <a:latin typeface="微软雅黑" panose="020B0503020204020204" pitchFamily="34" charset="-122"/>
                <a:ea typeface="微软雅黑" panose="020B0503020204020204" pitchFamily="34" charset="-122"/>
              </a:rPr>
              <a:t>(</a:t>
            </a:r>
            <a:r>
              <a:rPr lang="zh-CN" altLang="en-US" sz="4000" b="1" dirty="0" smtClean="0">
                <a:solidFill>
                  <a:prstClr val="black"/>
                </a:solidFill>
                <a:latin typeface="微软雅黑" panose="020B0503020204020204" pitchFamily="34" charset="-122"/>
                <a:ea typeface="微软雅黑" panose="020B0503020204020204" pitchFamily="34" charset="-122"/>
              </a:rPr>
              <a:t>四</a:t>
            </a:r>
            <a:r>
              <a:rPr lang="en-US" altLang="zh-CN" sz="4000" b="1" dirty="0" smtClean="0">
                <a:solidFill>
                  <a:prstClr val="black"/>
                </a:solidFill>
                <a:latin typeface="微软雅黑" panose="020B0503020204020204" pitchFamily="34" charset="-122"/>
                <a:ea typeface="微软雅黑" panose="020B0503020204020204" pitchFamily="34" charset="-122"/>
              </a:rPr>
              <a:t>)</a:t>
            </a:r>
            <a:r>
              <a:rPr lang="zh-CN" altLang="en-US" sz="4000" b="1" dirty="0" smtClean="0">
                <a:solidFill>
                  <a:prstClr val="black"/>
                </a:solidFill>
                <a:latin typeface="微软雅黑" panose="020B0503020204020204" pitchFamily="34" charset="-122"/>
                <a:ea typeface="微软雅黑" panose="020B0503020204020204" pitchFamily="34" charset="-122"/>
              </a:rPr>
              <a:t>教学</a:t>
            </a:r>
            <a:r>
              <a:rPr lang="zh-CN" altLang="en-US" sz="4000" b="1" dirty="0">
                <a:solidFill>
                  <a:prstClr val="black"/>
                </a:solidFill>
                <a:latin typeface="微软雅黑" panose="020B0503020204020204" pitchFamily="34" charset="-122"/>
                <a:ea typeface="微软雅黑" panose="020B0503020204020204" pitchFamily="34" charset="-122"/>
              </a:rPr>
              <a:t>论的研究对象和研究</a:t>
            </a:r>
            <a:r>
              <a:rPr lang="zh-CN" altLang="en-US" sz="4000" b="1" dirty="0" smtClean="0">
                <a:solidFill>
                  <a:prstClr val="black"/>
                </a:solidFill>
                <a:latin typeface="微软雅黑" panose="020B0503020204020204" pitchFamily="34" charset="-122"/>
                <a:ea typeface="微软雅黑" panose="020B0503020204020204" pitchFamily="34" charset="-122"/>
              </a:rPr>
              <a:t>任务</a:t>
            </a:r>
            <a:endParaRPr lang="en-US" altLang="zh-CN" sz="4000" b="1" dirty="0" smtClean="0">
              <a:solidFill>
                <a:prstClr val="black"/>
              </a:solidFill>
              <a:latin typeface="微软雅黑" panose="020B0503020204020204" pitchFamily="34" charset="-122"/>
              <a:ea typeface="微软雅黑" panose="020B0503020204020204" pitchFamily="34" charset="-122"/>
            </a:endParaRPr>
          </a:p>
          <a:p>
            <a:pPr algn="ctr">
              <a:lnSpc>
                <a:spcPct val="90000"/>
              </a:lnSpc>
            </a:pPr>
            <a:endParaRPr lang="en-US" altLang="zh-CN" sz="4400" dirty="0" smtClean="0">
              <a:solidFill>
                <a:prstClr val="black"/>
              </a:solidFill>
            </a:endParaRPr>
          </a:p>
          <a:p>
            <a:pPr algn="ctr">
              <a:lnSpc>
                <a:spcPct val="90000"/>
              </a:lnSpc>
            </a:pPr>
            <a:r>
              <a:rPr lang="en-US" altLang="zh-CN" sz="4400" b="1" dirty="0" smtClean="0">
                <a:latin typeface="微软雅黑" panose="020B0503020204020204" pitchFamily="34" charset="-122"/>
                <a:ea typeface="微软雅黑" panose="020B0503020204020204" pitchFamily="34" charset="-122"/>
              </a:rPr>
              <a:t>1.</a:t>
            </a:r>
            <a:r>
              <a:rPr lang="zh-CN" altLang="en-US" sz="4400" b="1" dirty="0" smtClean="0">
                <a:latin typeface="微软雅黑" panose="020B0503020204020204" pitchFamily="34" charset="-122"/>
                <a:ea typeface="微软雅黑" panose="020B0503020204020204" pitchFamily="34" charset="-122"/>
              </a:rPr>
              <a:t>教学</a:t>
            </a:r>
            <a:r>
              <a:rPr lang="zh-CN" altLang="en-US" sz="4400" b="1" dirty="0">
                <a:latin typeface="微软雅黑" panose="020B0503020204020204" pitchFamily="34" charset="-122"/>
                <a:ea typeface="微软雅黑" panose="020B0503020204020204" pitchFamily="34" charset="-122"/>
              </a:rPr>
              <a:t>论的研究</a:t>
            </a:r>
            <a:r>
              <a:rPr lang="zh-CN" altLang="en-US" sz="4400" b="1" dirty="0" smtClean="0">
                <a:latin typeface="微软雅黑" panose="020B0503020204020204" pitchFamily="34" charset="-122"/>
                <a:ea typeface="微软雅黑" panose="020B0503020204020204" pitchFamily="34" charset="-122"/>
              </a:rPr>
              <a:t>对象</a:t>
            </a:r>
            <a:endParaRPr lang="en-US" altLang="zh-CN" sz="4400" b="1" dirty="0" smtClean="0">
              <a:latin typeface="微软雅黑" panose="020B0503020204020204" pitchFamily="34" charset="-122"/>
              <a:ea typeface="微软雅黑" panose="020B0503020204020204" pitchFamily="34" charset="-122"/>
            </a:endParaRPr>
          </a:p>
          <a:p>
            <a:pPr algn="ctr">
              <a:lnSpc>
                <a:spcPct val="90000"/>
              </a:lnSpc>
            </a:pPr>
            <a:r>
              <a:rPr lang="en-US" altLang="zh-CN" sz="4400" b="1" dirty="0" smtClean="0">
                <a:solidFill>
                  <a:srgbClr val="FF0000"/>
                </a:solidFill>
                <a:latin typeface="微软雅黑" panose="020B0503020204020204" pitchFamily="34" charset="-122"/>
                <a:ea typeface="微软雅黑" panose="020B0503020204020204" pitchFamily="34" charset="-122"/>
              </a:rPr>
              <a:t>2.</a:t>
            </a:r>
            <a:r>
              <a:rPr lang="zh-CN" altLang="en-US" sz="4400" b="1" dirty="0" smtClean="0">
                <a:solidFill>
                  <a:srgbClr val="FF0000"/>
                </a:solidFill>
                <a:latin typeface="微软雅黑" panose="020B0503020204020204" pitchFamily="34" charset="-122"/>
                <a:ea typeface="微软雅黑" panose="020B0503020204020204" pitchFamily="34" charset="-122"/>
              </a:rPr>
              <a:t>教学论的研究任务</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70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92790" y="915768"/>
            <a:ext cx="8005713" cy="3416320"/>
          </a:xfrm>
          <a:prstGeom prst="rect">
            <a:avLst/>
          </a:prstGeom>
        </p:spPr>
        <p:txBody>
          <a:bodyPr wrap="square">
            <a:spAutoFit/>
          </a:bodyPr>
          <a:lstStyle/>
          <a:p>
            <a:pPr algn="ctr"/>
            <a:r>
              <a:rPr lang="en-US" altLang="zh-CN" sz="4800" b="1" dirty="0" smtClean="0">
                <a:latin typeface="微软雅黑" panose="020B0503020204020204" pitchFamily="34" charset="-122"/>
                <a:ea typeface="微软雅黑" panose="020B0503020204020204" pitchFamily="34" charset="-122"/>
              </a:rPr>
              <a:t>(1)</a:t>
            </a:r>
            <a:r>
              <a:rPr lang="zh-CN" altLang="en-US" sz="4800" b="1" dirty="0" smtClean="0">
                <a:latin typeface="微软雅黑" panose="020B0503020204020204" pitchFamily="34" charset="-122"/>
                <a:ea typeface="微软雅黑" panose="020B0503020204020204" pitchFamily="34" charset="-122"/>
              </a:rPr>
              <a:t>关于</a:t>
            </a:r>
            <a:r>
              <a:rPr lang="zh-CN" altLang="en-US" sz="4800" b="1" dirty="0">
                <a:latin typeface="微软雅黑" panose="020B0503020204020204" pitchFamily="34" charset="-122"/>
                <a:ea typeface="微软雅黑" panose="020B0503020204020204" pitchFamily="34" charset="-122"/>
              </a:rPr>
              <a:t>研究任务的不同</a:t>
            </a:r>
            <a:r>
              <a:rPr lang="zh-CN" altLang="en-US" sz="4800" b="1" dirty="0" smtClean="0">
                <a:latin typeface="微软雅黑" panose="020B0503020204020204" pitchFamily="34" charset="-122"/>
                <a:ea typeface="微软雅黑" panose="020B0503020204020204" pitchFamily="34" charset="-122"/>
              </a:rPr>
              <a:t>观点</a:t>
            </a:r>
            <a:endParaRPr lang="en-US" altLang="zh-CN" sz="4800" b="1" dirty="0">
              <a:latin typeface="微软雅黑" panose="020B0503020204020204" pitchFamily="34" charset="-122"/>
              <a:ea typeface="微软雅黑" panose="020B0503020204020204" pitchFamily="34" charset="-122"/>
            </a:endParaRPr>
          </a:p>
          <a:p>
            <a:pPr algn="ctr"/>
            <a:endParaRPr lang="en-US" altLang="zh-CN" sz="4400" b="1" dirty="0" smtClean="0">
              <a:latin typeface="微软雅黑" panose="020B0503020204020204" pitchFamily="34" charset="-122"/>
              <a:ea typeface="微软雅黑" panose="020B0503020204020204" pitchFamily="34" charset="-122"/>
            </a:endParaRPr>
          </a:p>
          <a:p>
            <a:pPr algn="ctr"/>
            <a:r>
              <a:rPr lang="zh-CN" altLang="en-US" sz="4400" b="1" dirty="0" smtClean="0">
                <a:latin typeface="微软雅黑" panose="020B0503020204020204" pitchFamily="34" charset="-122"/>
                <a:ea typeface="微软雅黑" panose="020B0503020204020204" pitchFamily="34" charset="-122"/>
              </a:rPr>
              <a:t>两种</a:t>
            </a:r>
            <a:r>
              <a:rPr lang="zh-CN" altLang="en-US" sz="4400" b="1" dirty="0">
                <a:latin typeface="微软雅黑" panose="020B0503020204020204" pitchFamily="34" charset="-122"/>
                <a:ea typeface="微软雅黑" panose="020B0503020204020204" pitchFamily="34" charset="-122"/>
              </a:rPr>
              <a:t>主要的</a:t>
            </a:r>
            <a:r>
              <a:rPr lang="zh-CN" altLang="en-US" sz="4400" b="1" dirty="0" smtClean="0">
                <a:latin typeface="微软雅黑" panose="020B0503020204020204" pitchFamily="34" charset="-122"/>
                <a:ea typeface="微软雅黑" panose="020B0503020204020204" pitchFamily="34" charset="-122"/>
              </a:rPr>
              <a:t>观点</a:t>
            </a:r>
            <a:endParaRPr lang="en-US" altLang="zh-CN" sz="4400" b="1" dirty="0">
              <a:latin typeface="微软雅黑" panose="020B0503020204020204" pitchFamily="34" charset="-122"/>
              <a:ea typeface="微软雅黑" panose="020B0503020204020204" pitchFamily="34" charset="-122"/>
            </a:endParaRPr>
          </a:p>
          <a:p>
            <a:pPr algn="ctr"/>
            <a:r>
              <a:rPr lang="en-US" altLang="zh-CN" sz="4000" b="1" dirty="0">
                <a:latin typeface="微软雅黑" panose="020B0503020204020204" pitchFamily="34" charset="-122"/>
                <a:ea typeface="微软雅黑" panose="020B0503020204020204" pitchFamily="34" charset="-122"/>
              </a:rPr>
              <a:t>A.</a:t>
            </a:r>
            <a:r>
              <a:rPr lang="zh-CN" altLang="en-US" sz="4000" b="1" dirty="0">
                <a:latin typeface="微软雅黑" panose="020B0503020204020204" pitchFamily="34" charset="-122"/>
                <a:ea typeface="微软雅黑" panose="020B0503020204020204" pitchFamily="34" charset="-122"/>
              </a:rPr>
              <a:t>发展教学</a:t>
            </a:r>
            <a:r>
              <a:rPr lang="zh-CN" altLang="en-US" sz="4000" b="1" dirty="0" smtClean="0">
                <a:latin typeface="微软雅黑" panose="020B0503020204020204" pitchFamily="34" charset="-122"/>
                <a:ea typeface="微软雅黑" panose="020B0503020204020204" pitchFamily="34" charset="-122"/>
              </a:rPr>
              <a:t>理论</a:t>
            </a:r>
            <a:endParaRPr lang="en-US" altLang="zh-CN" sz="4000" b="1" dirty="0">
              <a:latin typeface="微软雅黑" panose="020B0503020204020204" pitchFamily="34" charset="-122"/>
              <a:ea typeface="微软雅黑" panose="020B0503020204020204" pitchFamily="34" charset="-122"/>
            </a:endParaRPr>
          </a:p>
          <a:p>
            <a:pPr algn="ctr"/>
            <a:r>
              <a:rPr lang="en-US" altLang="zh-CN" sz="4000" b="1" dirty="0">
                <a:latin typeface="微软雅黑" panose="020B0503020204020204" pitchFamily="34" charset="-122"/>
                <a:ea typeface="微软雅黑" panose="020B0503020204020204" pitchFamily="34" charset="-122"/>
              </a:rPr>
              <a:t>B.</a:t>
            </a:r>
            <a:r>
              <a:rPr lang="zh-CN" altLang="en-US" sz="4000" b="1" dirty="0">
                <a:latin typeface="微软雅黑" panose="020B0503020204020204" pitchFamily="34" charset="-122"/>
                <a:ea typeface="微软雅黑" panose="020B0503020204020204" pitchFamily="34" charset="-122"/>
              </a:rPr>
              <a:t>指导教学实践</a:t>
            </a:r>
          </a:p>
        </p:txBody>
      </p:sp>
    </p:spTree>
    <p:extLst>
      <p:ext uri="{BB962C8B-B14F-4D97-AF65-F5344CB8AC3E}">
        <p14:creationId xmlns:p14="http://schemas.microsoft.com/office/powerpoint/2010/main" val="111321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302795" y="765161"/>
            <a:ext cx="8005713" cy="4745915"/>
          </a:xfrm>
          <a:prstGeom prst="rect">
            <a:avLst/>
          </a:prstGeom>
        </p:spPr>
        <p:txBody>
          <a:bodyPr wrap="square">
            <a:spAutoFit/>
          </a:bodyPr>
          <a:lstStyle/>
          <a:p>
            <a:pPr>
              <a:lnSpc>
                <a:spcPct val="90000"/>
              </a:lnSpc>
            </a:pPr>
            <a:r>
              <a:rPr lang="en-US" altLang="zh-CN" sz="4800" b="1" dirty="0" smtClean="0">
                <a:latin typeface="微软雅黑" panose="020B0503020204020204" pitchFamily="34" charset="-122"/>
                <a:ea typeface="微软雅黑" panose="020B0503020204020204" pitchFamily="34" charset="-122"/>
              </a:rPr>
              <a:t>(2)</a:t>
            </a:r>
            <a:r>
              <a:rPr lang="zh-CN" altLang="en-US" sz="4800" b="1" dirty="0" smtClean="0">
                <a:latin typeface="微软雅黑" panose="020B0503020204020204" pitchFamily="34" charset="-122"/>
                <a:ea typeface="微软雅黑" panose="020B0503020204020204" pitchFamily="34" charset="-122"/>
              </a:rPr>
              <a:t>教学</a:t>
            </a:r>
            <a:r>
              <a:rPr lang="zh-CN" altLang="en-US" sz="4800" b="1" dirty="0">
                <a:latin typeface="微软雅黑" panose="020B0503020204020204" pitchFamily="34" charset="-122"/>
                <a:ea typeface="微软雅黑" panose="020B0503020204020204" pitchFamily="34" charset="-122"/>
              </a:rPr>
              <a:t>论的三大任务</a:t>
            </a:r>
          </a:p>
          <a:p>
            <a:pPr>
              <a:lnSpc>
                <a:spcPct val="90000"/>
              </a:lnSpc>
            </a:pPr>
            <a:endParaRPr lang="en-US" altLang="zh-CN" sz="4800" b="1" dirty="0">
              <a:latin typeface="微软雅黑" panose="020B0503020204020204" pitchFamily="34" charset="-122"/>
              <a:ea typeface="微软雅黑" panose="020B0503020204020204" pitchFamily="34" charset="-122"/>
            </a:endParaRPr>
          </a:p>
          <a:p>
            <a:pPr>
              <a:lnSpc>
                <a:spcPct val="90000"/>
              </a:lnSpc>
            </a:pPr>
            <a:r>
              <a:rPr lang="en-US" altLang="zh-CN" sz="4400" b="1" dirty="0" smtClean="0">
                <a:latin typeface="微软雅黑" panose="020B0503020204020204" pitchFamily="34" charset="-122"/>
                <a:ea typeface="微软雅黑" panose="020B0503020204020204" pitchFamily="34" charset="-122"/>
              </a:rPr>
              <a:t>A.</a:t>
            </a:r>
            <a:r>
              <a:rPr lang="zh-CN" altLang="en-US" sz="4400" b="1" dirty="0" smtClean="0">
                <a:latin typeface="微软雅黑" panose="020B0503020204020204" pitchFamily="34" charset="-122"/>
                <a:ea typeface="微软雅黑" panose="020B0503020204020204" pitchFamily="34" charset="-122"/>
              </a:rPr>
              <a:t>揭示</a:t>
            </a:r>
            <a:r>
              <a:rPr lang="zh-CN" altLang="en-US" sz="4400" b="1" dirty="0">
                <a:latin typeface="微软雅黑" panose="020B0503020204020204" pitchFamily="34" charset="-122"/>
                <a:ea typeface="微软雅黑" panose="020B0503020204020204" pitchFamily="34" charset="-122"/>
              </a:rPr>
              <a:t>教学规律</a:t>
            </a:r>
          </a:p>
          <a:p>
            <a:pPr>
              <a:lnSpc>
                <a:spcPct val="90000"/>
              </a:lnSpc>
            </a:pPr>
            <a:r>
              <a:rPr lang="en-US" altLang="zh-CN" sz="4400" b="1" dirty="0" smtClean="0">
                <a:latin typeface="微软雅黑" panose="020B0503020204020204" pitchFamily="34" charset="-122"/>
                <a:ea typeface="微软雅黑" panose="020B0503020204020204" pitchFamily="34" charset="-122"/>
              </a:rPr>
              <a:t>B.</a:t>
            </a:r>
            <a:r>
              <a:rPr lang="zh-CN" altLang="en-US" sz="4400" b="1" dirty="0">
                <a:latin typeface="微软雅黑" panose="020B0503020204020204" pitchFamily="34" charset="-122"/>
                <a:ea typeface="微软雅黑" panose="020B0503020204020204" pitchFamily="34" charset="-122"/>
              </a:rPr>
              <a:t>探讨教学价值观</a:t>
            </a:r>
          </a:p>
          <a:p>
            <a:pPr>
              <a:lnSpc>
                <a:spcPct val="90000"/>
              </a:lnSpc>
            </a:pPr>
            <a:r>
              <a:rPr lang="en-US" altLang="zh-CN" sz="4400" b="1" dirty="0" smtClean="0">
                <a:latin typeface="微软雅黑" panose="020B0503020204020204" pitchFamily="34" charset="-122"/>
                <a:ea typeface="微软雅黑" panose="020B0503020204020204" pitchFamily="34" charset="-122"/>
              </a:rPr>
              <a:t>C.</a:t>
            </a:r>
            <a:r>
              <a:rPr lang="zh-CN" altLang="en-US" sz="4400" b="1" dirty="0">
                <a:latin typeface="微软雅黑" panose="020B0503020204020204" pitchFamily="34" charset="-122"/>
                <a:ea typeface="微软雅黑" panose="020B0503020204020204" pitchFamily="34" charset="-122"/>
              </a:rPr>
              <a:t>优化教学技术（广义）</a:t>
            </a:r>
          </a:p>
          <a:p>
            <a:pPr>
              <a:lnSpc>
                <a:spcPct val="90000"/>
              </a:lnSpc>
            </a:pPr>
            <a:endParaRPr lang="en-US" altLang="zh-CN" sz="4800" b="1" dirty="0">
              <a:latin typeface="楷体_GB2312" pitchFamily="49" charset="-122"/>
              <a:ea typeface="楷体_GB2312" pitchFamily="49" charset="-122"/>
            </a:endParaRPr>
          </a:p>
          <a:p>
            <a:pPr>
              <a:lnSpc>
                <a:spcPct val="90000"/>
              </a:lnSpc>
            </a:pPr>
            <a:endParaRPr lang="en-US" altLang="zh-CN" sz="4800" b="1" dirty="0">
              <a:latin typeface="楷体_GB2312" pitchFamily="49" charset="-122"/>
              <a:ea typeface="楷体_GB2312" pitchFamily="49" charset="-122"/>
            </a:endParaRPr>
          </a:p>
        </p:txBody>
      </p:sp>
    </p:spTree>
    <p:extLst>
      <p:ext uri="{BB962C8B-B14F-4D97-AF65-F5344CB8AC3E}">
        <p14:creationId xmlns:p14="http://schemas.microsoft.com/office/powerpoint/2010/main" val="342481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93757" y="711977"/>
            <a:ext cx="8005713" cy="3859518"/>
          </a:xfrm>
          <a:prstGeom prst="rect">
            <a:avLst/>
          </a:prstGeom>
        </p:spPr>
        <p:txBody>
          <a:bodyPr wrap="square">
            <a:spAutoFit/>
          </a:bodyPr>
          <a:lstStyle/>
          <a:p>
            <a:pPr>
              <a:lnSpc>
                <a:spcPct val="90000"/>
              </a:lnSpc>
            </a:pPr>
            <a:r>
              <a:rPr lang="zh-CN" altLang="en-US" sz="4800" b="1" dirty="0" smtClean="0">
                <a:solidFill>
                  <a:prstClr val="black"/>
                </a:solidFill>
                <a:latin typeface="微软雅黑" panose="020B0503020204020204" pitchFamily="34" charset="-122"/>
                <a:ea typeface="微软雅黑" panose="020B0503020204020204" pitchFamily="34" charset="-122"/>
              </a:rPr>
              <a:t>（</a:t>
            </a:r>
            <a:r>
              <a:rPr lang="en-US" altLang="zh-CN" sz="4800" b="1" dirty="0" smtClean="0">
                <a:solidFill>
                  <a:prstClr val="black"/>
                </a:solidFill>
                <a:latin typeface="微软雅黑" panose="020B0503020204020204" pitchFamily="34" charset="-122"/>
                <a:ea typeface="微软雅黑" panose="020B0503020204020204" pitchFamily="34" charset="-122"/>
              </a:rPr>
              <a:t>2</a:t>
            </a:r>
            <a:r>
              <a:rPr lang="zh-CN" altLang="en-US"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a:solidFill>
                  <a:prstClr val="black"/>
                </a:solidFill>
                <a:latin typeface="微软雅黑" panose="020B0503020204020204" pitchFamily="34" charset="-122"/>
                <a:ea typeface="微软雅黑" panose="020B0503020204020204" pitchFamily="34" charset="-122"/>
              </a:rPr>
              <a:t>教学论的三大任务</a:t>
            </a:r>
          </a:p>
          <a:p>
            <a:pPr>
              <a:lnSpc>
                <a:spcPct val="90000"/>
              </a:lnSpc>
            </a:pPr>
            <a:endParaRPr lang="en-US" altLang="zh-CN" sz="4800" b="1" dirty="0">
              <a:solidFill>
                <a:prstClr val="black"/>
              </a:solidFill>
              <a:latin typeface="微软雅黑" panose="020B0503020204020204" pitchFamily="34" charset="-122"/>
              <a:ea typeface="微软雅黑" panose="020B0503020204020204" pitchFamily="34" charset="-122"/>
            </a:endParaRPr>
          </a:p>
          <a:p>
            <a:pPr algn="ctr">
              <a:lnSpc>
                <a:spcPct val="90000"/>
              </a:lnSpc>
            </a:pPr>
            <a:r>
              <a:rPr lang="en-US" altLang="zh-CN" sz="4400" b="1" dirty="0" smtClean="0">
                <a:solidFill>
                  <a:prstClr val="black"/>
                </a:solidFill>
                <a:latin typeface="微软雅黑" panose="020B0503020204020204" pitchFamily="34" charset="-122"/>
                <a:ea typeface="微软雅黑" panose="020B0503020204020204" pitchFamily="34" charset="-122"/>
              </a:rPr>
              <a:t>A.</a:t>
            </a:r>
            <a:r>
              <a:rPr lang="zh-CN" altLang="en-US" sz="4400" b="1" dirty="0">
                <a:solidFill>
                  <a:prstClr val="black"/>
                </a:solidFill>
                <a:latin typeface="微软雅黑" panose="020B0503020204020204" pitchFamily="34" charset="-122"/>
                <a:ea typeface="微软雅黑" panose="020B0503020204020204" pitchFamily="34" charset="-122"/>
              </a:rPr>
              <a:t>揭示教学规律</a:t>
            </a:r>
          </a:p>
          <a:p>
            <a:pPr algn="ctr">
              <a:lnSpc>
                <a:spcPct val="90000"/>
              </a:lnSpc>
            </a:pPr>
            <a:endParaRPr lang="en-US" altLang="zh-CN" sz="44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zh-CN" altLang="en-US" sz="4000" dirty="0" smtClean="0">
                <a:solidFill>
                  <a:prstClr val="black"/>
                </a:solidFill>
                <a:latin typeface="微软雅黑" panose="020B0503020204020204" pitchFamily="34" charset="-122"/>
                <a:ea typeface="微软雅黑" panose="020B0503020204020204" pitchFamily="34" charset="-122"/>
              </a:rPr>
              <a:t>   身心发展 学习（记忆）环节模式</a:t>
            </a:r>
            <a:endParaRPr lang="en-US" altLang="zh-CN" sz="4000" dirty="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800" b="1" dirty="0">
              <a:solidFill>
                <a:prstClr val="black"/>
              </a:solidFill>
              <a:latin typeface="楷体_GB2312" pitchFamily="49" charset="-122"/>
              <a:ea typeface="楷体_GB2312" pitchFamily="49" charset="-122"/>
            </a:endParaRPr>
          </a:p>
        </p:txBody>
      </p:sp>
    </p:spTree>
    <p:extLst>
      <p:ext uri="{BB962C8B-B14F-4D97-AF65-F5344CB8AC3E}">
        <p14:creationId xmlns:p14="http://schemas.microsoft.com/office/powerpoint/2010/main" val="206542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93757" y="711977"/>
            <a:ext cx="8005713" cy="3748719"/>
          </a:xfrm>
          <a:prstGeom prst="rect">
            <a:avLst/>
          </a:prstGeom>
        </p:spPr>
        <p:txBody>
          <a:bodyPr wrap="square">
            <a:spAutoFit/>
          </a:bodyPr>
          <a:lstStyle/>
          <a:p>
            <a:pPr algn="ctr">
              <a:lnSpc>
                <a:spcPct val="90000"/>
              </a:lnSpc>
            </a:pPr>
            <a:r>
              <a:rPr lang="en-US" altLang="zh-CN" sz="4800" b="1" dirty="0" smtClean="0">
                <a:latin typeface="微软雅黑" panose="020B0503020204020204" pitchFamily="34" charset="-122"/>
                <a:ea typeface="微软雅黑" panose="020B0503020204020204" pitchFamily="34" charset="-122"/>
              </a:rPr>
              <a:t>B.</a:t>
            </a:r>
            <a:r>
              <a:rPr lang="zh-CN" altLang="en-US" sz="4800" b="1" dirty="0">
                <a:latin typeface="微软雅黑" panose="020B0503020204020204" pitchFamily="34" charset="-122"/>
                <a:ea typeface="微软雅黑" panose="020B0503020204020204" pitchFamily="34" charset="-122"/>
              </a:rPr>
              <a:t>探讨教学价值观</a:t>
            </a:r>
          </a:p>
          <a:p>
            <a:pPr>
              <a:lnSpc>
                <a:spcPct val="90000"/>
              </a:lnSpc>
            </a:pPr>
            <a:endParaRPr lang="en-US" altLang="zh-CN" sz="4800" b="1" dirty="0">
              <a:latin typeface="微软雅黑" panose="020B0503020204020204" pitchFamily="34" charset="-122"/>
              <a:ea typeface="微软雅黑" panose="020B0503020204020204" pitchFamily="34" charset="-122"/>
            </a:endParaRPr>
          </a:p>
          <a:p>
            <a:pPr algn="ctr">
              <a:lnSpc>
                <a:spcPct val="90000"/>
              </a:lnSpc>
              <a:buFont typeface="Arial" pitchFamily="34" charset="0"/>
              <a:buChar char="•"/>
            </a:pPr>
            <a:r>
              <a:rPr lang="zh-CN" altLang="en-US" sz="4000" b="1" dirty="0" smtClean="0">
                <a:latin typeface="微软雅黑" panose="020B0503020204020204" pitchFamily="34" charset="-122"/>
                <a:ea typeface="微软雅黑" panose="020B0503020204020204" pitchFamily="34" charset="-122"/>
              </a:rPr>
              <a:t>教学</a:t>
            </a:r>
            <a:r>
              <a:rPr lang="zh-CN" altLang="en-US" sz="4000" b="1" dirty="0">
                <a:latin typeface="微软雅黑" panose="020B0503020204020204" pitchFamily="34" charset="-122"/>
                <a:ea typeface="微软雅黑" panose="020B0503020204020204" pitchFamily="34" charset="-122"/>
              </a:rPr>
              <a:t>价值观的分析与</a:t>
            </a:r>
            <a:r>
              <a:rPr lang="zh-CN" altLang="en-US" sz="4000" b="1" dirty="0" smtClean="0">
                <a:latin typeface="微软雅黑" panose="020B0503020204020204" pitchFamily="34" charset="-122"/>
                <a:ea typeface="微软雅黑" panose="020B0503020204020204" pitchFamily="34" charset="-122"/>
              </a:rPr>
              <a:t>批判</a:t>
            </a:r>
            <a:endParaRPr lang="zh-CN" altLang="en-US" sz="4000" b="1" dirty="0">
              <a:latin typeface="微软雅黑" panose="020B0503020204020204" pitchFamily="34" charset="-122"/>
              <a:ea typeface="微软雅黑" panose="020B0503020204020204" pitchFamily="34" charset="-122"/>
            </a:endParaRPr>
          </a:p>
          <a:p>
            <a:pPr algn="ctr">
              <a:lnSpc>
                <a:spcPct val="90000"/>
              </a:lnSpc>
              <a:buFont typeface="Arial" pitchFamily="34" charset="0"/>
              <a:buChar char="•"/>
            </a:pPr>
            <a:r>
              <a:rPr lang="zh-CN" altLang="en-US" sz="4000" b="1" dirty="0" smtClean="0">
                <a:latin typeface="微软雅黑" panose="020B0503020204020204" pitchFamily="34" charset="-122"/>
                <a:ea typeface="微软雅黑" panose="020B0503020204020204" pitchFamily="34" charset="-122"/>
              </a:rPr>
              <a:t> 教学</a:t>
            </a:r>
            <a:r>
              <a:rPr lang="zh-CN" altLang="en-US" sz="4000" b="1" dirty="0">
                <a:latin typeface="微软雅黑" panose="020B0503020204020204" pitchFamily="34" charset="-122"/>
                <a:ea typeface="微软雅黑" panose="020B0503020204020204" pitchFamily="34" charset="-122"/>
              </a:rPr>
              <a:t>价值观的论证与</a:t>
            </a:r>
            <a:r>
              <a:rPr lang="zh-CN" altLang="en-US" sz="4000" b="1" dirty="0" smtClean="0">
                <a:latin typeface="微软雅黑" panose="020B0503020204020204" pitchFamily="34" charset="-122"/>
                <a:ea typeface="微软雅黑" panose="020B0503020204020204" pitchFamily="34" charset="-122"/>
              </a:rPr>
              <a:t>倡导</a:t>
            </a:r>
            <a:endParaRPr lang="en-US" altLang="zh-CN" sz="4000" b="1" dirty="0">
              <a:latin typeface="微软雅黑" panose="020B0503020204020204" pitchFamily="34" charset="-122"/>
              <a:ea typeface="微软雅黑" panose="020B0503020204020204" pitchFamily="34" charset="-122"/>
            </a:endParaRPr>
          </a:p>
          <a:p>
            <a:pPr algn="ctr">
              <a:lnSpc>
                <a:spcPct val="90000"/>
              </a:lnSpc>
              <a:buFont typeface="Arial" pitchFamily="34" charset="0"/>
              <a:buChar char="•"/>
            </a:pPr>
            <a:r>
              <a:rPr lang="zh-CN" altLang="en-US" sz="4000" b="1" dirty="0" smtClean="0">
                <a:latin typeface="微软雅黑" panose="020B0503020204020204" pitchFamily="34" charset="-122"/>
                <a:ea typeface="微软雅黑" panose="020B0503020204020204" pitchFamily="34" charset="-122"/>
              </a:rPr>
              <a:t> 教学</a:t>
            </a:r>
            <a:r>
              <a:rPr lang="zh-CN" altLang="en-US" sz="4000" b="1" dirty="0">
                <a:latin typeface="微软雅黑" panose="020B0503020204020204" pitchFamily="34" charset="-122"/>
                <a:ea typeface="微软雅黑" panose="020B0503020204020204" pitchFamily="34" charset="-122"/>
              </a:rPr>
              <a:t>价值观的实践与反思</a:t>
            </a:r>
          </a:p>
          <a:p>
            <a:pPr>
              <a:lnSpc>
                <a:spcPct val="90000"/>
              </a:lnSpc>
            </a:pPr>
            <a:endParaRPr lang="en-US" altLang="zh-CN" sz="4800" b="1" dirty="0">
              <a:solidFill>
                <a:prstClr val="black"/>
              </a:solidFill>
              <a:latin typeface="楷体_GB2312" pitchFamily="49" charset="-122"/>
              <a:ea typeface="楷体_GB2312" pitchFamily="49" charset="-122"/>
            </a:endParaRPr>
          </a:p>
        </p:txBody>
      </p:sp>
    </p:spTree>
    <p:extLst>
      <p:ext uri="{BB962C8B-B14F-4D97-AF65-F5344CB8AC3E}">
        <p14:creationId xmlns:p14="http://schemas.microsoft.com/office/powerpoint/2010/main" val="173666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21882" y="1028300"/>
            <a:ext cx="8005713" cy="3250121"/>
          </a:xfrm>
          <a:prstGeom prst="rect">
            <a:avLst/>
          </a:prstGeom>
        </p:spPr>
        <p:txBody>
          <a:bodyPr wrap="square">
            <a:spAutoFit/>
          </a:bodyPr>
          <a:lstStyle/>
          <a:p>
            <a:pPr>
              <a:lnSpc>
                <a:spcPct val="90000"/>
              </a:lnSpc>
            </a:pPr>
            <a:r>
              <a:rPr lang="en-US" altLang="zh-CN" sz="4800" b="1" dirty="0" smtClean="0">
                <a:latin typeface="微软雅黑" panose="020B0503020204020204" pitchFamily="34" charset="-122"/>
                <a:ea typeface="微软雅黑" panose="020B0503020204020204" pitchFamily="34" charset="-122"/>
              </a:rPr>
              <a:t>C.</a:t>
            </a:r>
            <a:r>
              <a:rPr lang="zh-CN" altLang="en-US" sz="4800" b="1" dirty="0" smtClean="0">
                <a:latin typeface="微软雅黑" panose="020B0503020204020204" pitchFamily="34" charset="-122"/>
                <a:ea typeface="微软雅黑" panose="020B0503020204020204" pitchFamily="34" charset="-122"/>
              </a:rPr>
              <a:t>优化</a:t>
            </a:r>
            <a:r>
              <a:rPr lang="zh-CN" altLang="en-US" sz="4800" b="1" dirty="0">
                <a:latin typeface="微软雅黑" panose="020B0503020204020204" pitchFamily="34" charset="-122"/>
                <a:ea typeface="微软雅黑" panose="020B0503020204020204" pitchFamily="34" charset="-122"/>
              </a:rPr>
              <a:t>教学技术（广义）</a:t>
            </a:r>
          </a:p>
          <a:p>
            <a:pPr>
              <a:lnSpc>
                <a:spcPct val="90000"/>
              </a:lnSpc>
            </a:pPr>
            <a:endParaRPr lang="en-US" altLang="zh-CN" sz="4800" b="1" dirty="0">
              <a:latin typeface="微软雅黑" panose="020B0503020204020204" pitchFamily="34" charset="-122"/>
              <a:ea typeface="微软雅黑" panose="020B0503020204020204" pitchFamily="34" charset="-122"/>
            </a:endParaRPr>
          </a:p>
          <a:p>
            <a:pPr>
              <a:lnSpc>
                <a:spcPct val="90000"/>
              </a:lnSpc>
              <a:buFont typeface="Arial" pitchFamily="34" charset="0"/>
              <a:buChar char="•"/>
            </a:pPr>
            <a:r>
              <a:rPr lang="zh-CN" altLang="en-US" sz="4400" b="1" dirty="0" smtClean="0">
                <a:latin typeface="微软雅黑" panose="020B0503020204020204" pitchFamily="34" charset="-122"/>
                <a:ea typeface="微软雅黑" panose="020B0503020204020204" pitchFamily="34" charset="-122"/>
              </a:rPr>
              <a:t> 探讨</a:t>
            </a:r>
            <a:r>
              <a:rPr lang="zh-CN" altLang="en-US" sz="4400" b="1" dirty="0">
                <a:latin typeface="微软雅黑" panose="020B0503020204020204" pitchFamily="34" charset="-122"/>
                <a:ea typeface="微软雅黑" panose="020B0503020204020204" pitchFamily="34" charset="-122"/>
              </a:rPr>
              <a:t>优化教学的一般技术</a:t>
            </a:r>
            <a:r>
              <a:rPr lang="zh-CN" altLang="en-US" sz="4400" b="1" dirty="0" smtClean="0">
                <a:latin typeface="微软雅黑" panose="020B0503020204020204" pitchFamily="34" charset="-122"/>
                <a:ea typeface="微软雅黑" panose="020B0503020204020204" pitchFamily="34" charset="-122"/>
              </a:rPr>
              <a:t>原理</a:t>
            </a:r>
            <a:endParaRPr lang="en-US" altLang="zh-CN" sz="4400" b="1" dirty="0">
              <a:latin typeface="微软雅黑" panose="020B0503020204020204" pitchFamily="34" charset="-122"/>
              <a:ea typeface="微软雅黑" panose="020B0503020204020204" pitchFamily="34" charset="-122"/>
            </a:endParaRPr>
          </a:p>
          <a:p>
            <a:pPr>
              <a:lnSpc>
                <a:spcPct val="90000"/>
              </a:lnSpc>
              <a:buFont typeface="Arial" pitchFamily="34" charset="0"/>
              <a:buChar char="•"/>
            </a:pPr>
            <a:r>
              <a:rPr lang="zh-CN" altLang="en-US" sz="4400" b="1" dirty="0" smtClean="0">
                <a:latin typeface="微软雅黑" panose="020B0503020204020204" pitchFamily="34" charset="-122"/>
                <a:ea typeface="微软雅黑" panose="020B0503020204020204" pitchFamily="34" charset="-122"/>
              </a:rPr>
              <a:t> 探讨</a:t>
            </a:r>
            <a:r>
              <a:rPr lang="zh-CN" altLang="en-US" sz="4400" b="1" dirty="0">
                <a:latin typeface="微软雅黑" panose="020B0503020204020204" pitchFamily="34" charset="-122"/>
                <a:ea typeface="微软雅黑" panose="020B0503020204020204" pitchFamily="34" charset="-122"/>
              </a:rPr>
              <a:t>具体教学技术的改进</a:t>
            </a:r>
            <a:r>
              <a:rPr lang="zh-CN" altLang="en-US" sz="4400" b="1" dirty="0" smtClean="0">
                <a:latin typeface="微软雅黑" panose="020B0503020204020204" pitchFamily="34" charset="-122"/>
                <a:ea typeface="微软雅黑" panose="020B0503020204020204" pitchFamily="34" charset="-122"/>
              </a:rPr>
              <a:t>策略</a:t>
            </a:r>
            <a:endParaRPr lang="en-US" altLang="zh-CN" sz="4400" b="1" dirty="0">
              <a:latin typeface="微软雅黑" panose="020B0503020204020204" pitchFamily="34" charset="-122"/>
              <a:ea typeface="微软雅黑" panose="020B0503020204020204" pitchFamily="34" charset="-122"/>
            </a:endParaRPr>
          </a:p>
          <a:p>
            <a:pPr>
              <a:lnSpc>
                <a:spcPct val="90000"/>
              </a:lnSpc>
              <a:buFont typeface="Arial" pitchFamily="34" charset="0"/>
              <a:buChar char="•"/>
            </a:pPr>
            <a:r>
              <a:rPr lang="zh-CN" altLang="en-US" sz="4400" b="1" dirty="0" smtClean="0">
                <a:latin typeface="微软雅黑" panose="020B0503020204020204" pitchFamily="34" charset="-122"/>
                <a:ea typeface="微软雅黑" panose="020B0503020204020204" pitchFamily="34" charset="-122"/>
              </a:rPr>
              <a:t> 开发</a:t>
            </a:r>
            <a:r>
              <a:rPr lang="zh-CN" altLang="en-US" sz="4400" b="1" dirty="0">
                <a:latin typeface="微软雅黑" panose="020B0503020204020204" pitchFamily="34" charset="-122"/>
                <a:ea typeface="微软雅黑" panose="020B0503020204020204" pitchFamily="34" charset="-122"/>
              </a:rPr>
              <a:t>、研制专门教学技术</a:t>
            </a:r>
          </a:p>
        </p:txBody>
      </p:sp>
    </p:spTree>
    <p:extLst>
      <p:ext uri="{BB962C8B-B14F-4D97-AF65-F5344CB8AC3E}">
        <p14:creationId xmlns:p14="http://schemas.microsoft.com/office/powerpoint/2010/main" val="255350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171428" y="319755"/>
            <a:ext cx="8720781" cy="3323987"/>
          </a:xfrm>
          <a:prstGeom prst="rect">
            <a:avLst/>
          </a:prstGeom>
          <a:noFill/>
        </p:spPr>
        <p:txBody>
          <a:bodyPr wrap="square" rtlCol="0">
            <a:spAutoFit/>
          </a:bodyPr>
          <a:lstStyle/>
          <a:p>
            <a:pPr algn="ctr">
              <a:lnSpc>
                <a:spcPct val="150000"/>
              </a:lnSpc>
            </a:pPr>
            <a:r>
              <a:rPr lang="zh-CN" altLang="en-US" sz="4000" b="1" dirty="0">
                <a:solidFill>
                  <a:srgbClr val="FF0000"/>
                </a:solidFill>
                <a:latin typeface="微软雅黑" pitchFamily="34" charset="-122"/>
                <a:ea typeface="微软雅黑" pitchFamily="34" charset="-122"/>
              </a:rPr>
              <a:t>知识点</a:t>
            </a:r>
            <a:r>
              <a:rPr lang="zh-CN" altLang="en-US" sz="4400" b="1" dirty="0" smtClean="0">
                <a:solidFill>
                  <a:srgbClr val="FF0000"/>
                </a:solidFill>
                <a:latin typeface="微软雅黑" pitchFamily="34" charset="-122"/>
                <a:ea typeface="微软雅黑" pitchFamily="34" charset="-122"/>
              </a:rPr>
              <a:t>二：</a:t>
            </a:r>
            <a:r>
              <a:rPr lang="zh-CN" altLang="zh-CN" sz="4400" b="1" dirty="0">
                <a:solidFill>
                  <a:srgbClr val="FF0000"/>
                </a:solidFill>
                <a:latin typeface="微软雅黑" panose="020B0503020204020204" pitchFamily="34" charset="-122"/>
                <a:ea typeface="微软雅黑" panose="020B0503020204020204" pitchFamily="34" charset="-122"/>
              </a:rPr>
              <a:t>学科</a:t>
            </a:r>
            <a:r>
              <a:rPr lang="zh-CN" altLang="zh-CN" sz="4400" b="1" dirty="0" smtClean="0">
                <a:solidFill>
                  <a:srgbClr val="FF0000"/>
                </a:solidFill>
                <a:latin typeface="微软雅黑" panose="020B0503020204020204" pitchFamily="34" charset="-122"/>
                <a:ea typeface="微软雅黑" panose="020B0503020204020204" pitchFamily="34" charset="-122"/>
              </a:rPr>
              <a:t>建设</a:t>
            </a:r>
            <a:r>
              <a:rPr lang="zh-CN" altLang="en-US" sz="4400" b="1" dirty="0" smtClean="0">
                <a:solidFill>
                  <a:srgbClr val="FF0000"/>
                </a:solidFill>
                <a:latin typeface="微软雅黑" panose="020B0503020204020204" pitchFamily="34" charset="-122"/>
                <a:ea typeface="微软雅黑" panose="020B0503020204020204" pitchFamily="34" charset="-122"/>
              </a:rPr>
              <a:t>及其</a:t>
            </a:r>
            <a:r>
              <a:rPr lang="zh-CN" altLang="zh-CN" sz="4400" b="1" dirty="0" smtClean="0">
                <a:solidFill>
                  <a:srgbClr val="FF0000"/>
                </a:solidFill>
                <a:latin typeface="微软雅黑" panose="020B0503020204020204" pitchFamily="34" charset="-122"/>
                <a:ea typeface="微软雅黑" panose="020B0503020204020204" pitchFamily="34" charset="-122"/>
              </a:rPr>
              <a:t>发展简史</a:t>
            </a:r>
            <a:endParaRPr lang="en-US" altLang="zh-CN" sz="4400" b="1" dirty="0" smtClean="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3200" b="1" dirty="0" smtClean="0">
              <a:solidFill>
                <a:prstClr val="black"/>
              </a:solidFill>
              <a:latin typeface="微软雅黑" pitchFamily="34" charset="-122"/>
              <a:ea typeface="微软雅黑" pitchFamily="34" charset="-122"/>
            </a:endParaRPr>
          </a:p>
          <a:p>
            <a:pPr>
              <a:lnSpc>
                <a:spcPct val="150000"/>
              </a:lnSpc>
            </a:pPr>
            <a:r>
              <a:rPr lang="zh-CN" altLang="en-US" sz="3200" b="1" dirty="0" smtClean="0">
                <a:solidFill>
                  <a:prstClr val="black"/>
                </a:solidFill>
                <a:latin typeface="微软雅黑" pitchFamily="34" charset="-122"/>
                <a:ea typeface="微软雅黑" pitchFamily="34" charset="-122"/>
              </a:rPr>
              <a:t>        一、教学</a:t>
            </a:r>
            <a:r>
              <a:rPr lang="zh-CN" altLang="en-US" sz="3200" b="1" dirty="0">
                <a:solidFill>
                  <a:prstClr val="black"/>
                </a:solidFill>
                <a:latin typeface="微软雅黑" pitchFamily="34" charset="-122"/>
                <a:ea typeface="微软雅黑" pitchFamily="34" charset="-122"/>
              </a:rPr>
              <a:t>论</a:t>
            </a:r>
            <a:r>
              <a:rPr lang="zh-CN" altLang="en-US" sz="3200" b="1" dirty="0" smtClean="0">
                <a:solidFill>
                  <a:prstClr val="black"/>
                </a:solidFill>
                <a:latin typeface="微软雅黑" pitchFamily="34" charset="-122"/>
                <a:ea typeface="微软雅黑" pitchFamily="34" charset="-122"/>
              </a:rPr>
              <a:t>学科发展简史</a:t>
            </a:r>
            <a:endParaRPr lang="en-US" altLang="zh-CN" sz="3200" b="1" dirty="0">
              <a:solidFill>
                <a:prstClr val="black"/>
              </a:solidFill>
              <a:latin typeface="微软雅黑" pitchFamily="34" charset="-122"/>
              <a:ea typeface="微软雅黑" pitchFamily="34" charset="-122"/>
            </a:endParaRPr>
          </a:p>
          <a:p>
            <a:pPr>
              <a:lnSpc>
                <a:spcPct val="150000"/>
              </a:lnSpc>
            </a:pPr>
            <a:r>
              <a:rPr lang="zh-CN" altLang="en-US" sz="3200" b="1" dirty="0" smtClean="0">
                <a:solidFill>
                  <a:prstClr val="black"/>
                </a:solidFill>
                <a:latin typeface="微软雅黑" pitchFamily="34" charset="-122"/>
                <a:ea typeface="微软雅黑" pitchFamily="34" charset="-122"/>
              </a:rPr>
              <a:t>        二、中学</a:t>
            </a:r>
            <a:r>
              <a:rPr lang="zh-CN" altLang="en-US" sz="3200" b="1" dirty="0">
                <a:solidFill>
                  <a:prstClr val="black"/>
                </a:solidFill>
                <a:latin typeface="微软雅黑" pitchFamily="34" charset="-122"/>
                <a:ea typeface="微软雅黑" pitchFamily="34" charset="-122"/>
              </a:rPr>
              <a:t>思政</a:t>
            </a:r>
            <a:r>
              <a:rPr lang="zh-CN" altLang="en-US" sz="3200" b="1" dirty="0" smtClean="0">
                <a:solidFill>
                  <a:prstClr val="black"/>
                </a:solidFill>
                <a:latin typeface="微软雅黑" pitchFamily="34" charset="-122"/>
                <a:ea typeface="微软雅黑" pitchFamily="34" charset="-122"/>
              </a:rPr>
              <a:t>学科发展简史</a:t>
            </a:r>
            <a:endParaRPr lang="zh-CN" altLang="en-US" sz="32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14711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94450" y="907185"/>
            <a:ext cx="8005713" cy="3250121"/>
          </a:xfrm>
          <a:prstGeom prst="rect">
            <a:avLst/>
          </a:prstGeom>
        </p:spPr>
        <p:txBody>
          <a:bodyPr wrap="square">
            <a:spAutoFit/>
          </a:bodyPr>
          <a:lstStyle/>
          <a:p>
            <a:pP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五</a:t>
            </a: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教学理论和流派简介</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400" dirty="0" smtClean="0">
                <a:solidFill>
                  <a:srgbClr val="FF0000"/>
                </a:solidFill>
                <a:latin typeface="微软雅黑" panose="020B0503020204020204" pitchFamily="34" charset="-122"/>
                <a:ea typeface="微软雅黑" panose="020B0503020204020204" pitchFamily="34" charset="-122"/>
              </a:rPr>
              <a:t>1.</a:t>
            </a:r>
            <a:r>
              <a:rPr lang="zh-CN" altLang="en-US" sz="4400" dirty="0" smtClean="0">
                <a:solidFill>
                  <a:srgbClr val="FF0000"/>
                </a:solidFill>
                <a:latin typeface="微软雅黑" panose="020B0503020204020204" pitchFamily="34" charset="-122"/>
                <a:ea typeface="微软雅黑" panose="020B0503020204020204" pitchFamily="34" charset="-122"/>
              </a:rPr>
              <a:t>教学</a:t>
            </a:r>
            <a:r>
              <a:rPr lang="zh-CN" altLang="en-US" sz="4400" dirty="0">
                <a:solidFill>
                  <a:srgbClr val="FF0000"/>
                </a:solidFill>
                <a:latin typeface="微软雅黑" panose="020B0503020204020204" pitchFamily="34" charset="-122"/>
                <a:ea typeface="微软雅黑" panose="020B0503020204020204" pitchFamily="34" charset="-122"/>
              </a:rPr>
              <a:t>理论形成和发展的</a:t>
            </a:r>
            <a:r>
              <a:rPr lang="zh-CN" altLang="en-US" sz="4400" dirty="0" smtClean="0">
                <a:solidFill>
                  <a:srgbClr val="FF0000"/>
                </a:solidFill>
                <a:latin typeface="微软雅黑" panose="020B0503020204020204" pitchFamily="34" charset="-122"/>
                <a:ea typeface="微软雅黑" panose="020B0503020204020204" pitchFamily="34" charset="-122"/>
              </a:rPr>
              <a:t>脉络</a:t>
            </a:r>
            <a:endParaRPr lang="en-US" altLang="zh-CN" sz="4400" dirty="0" smtClean="0">
              <a:solidFill>
                <a:srgbClr val="FF0000"/>
              </a:solidFill>
              <a:latin typeface="微软雅黑" panose="020B0503020204020204" pitchFamily="34" charset="-122"/>
              <a:ea typeface="微软雅黑" panose="020B0503020204020204" pitchFamily="34" charset="-122"/>
            </a:endParaRPr>
          </a:p>
          <a:p>
            <a:pPr>
              <a:lnSpc>
                <a:spcPct val="90000"/>
              </a:lnSpc>
            </a:pPr>
            <a:r>
              <a:rPr lang="en-US" altLang="zh-CN" sz="4400" dirty="0" smtClean="0">
                <a:latin typeface="微软雅黑" panose="020B0503020204020204" pitchFamily="34" charset="-122"/>
                <a:ea typeface="微软雅黑" panose="020B0503020204020204" pitchFamily="34" charset="-122"/>
              </a:rPr>
              <a:t>2.</a:t>
            </a:r>
            <a:r>
              <a:rPr lang="zh-CN" altLang="en-US" sz="4400" dirty="0" smtClean="0">
                <a:latin typeface="微软雅黑" panose="020B0503020204020204" pitchFamily="34" charset="-122"/>
                <a:ea typeface="微软雅黑" panose="020B0503020204020204" pitchFamily="34" charset="-122"/>
              </a:rPr>
              <a:t>主要教学流派概况</a:t>
            </a:r>
            <a:endParaRPr lang="zh-CN" altLang="en-US" sz="4400" dirty="0">
              <a:latin typeface="微软雅黑" panose="020B0503020204020204" pitchFamily="34" charset="-122"/>
              <a:ea typeface="微软雅黑" panose="020B0503020204020204" pitchFamily="34" charset="-122"/>
            </a:endParaRPr>
          </a:p>
          <a:p>
            <a:pPr>
              <a:lnSpc>
                <a:spcPct val="90000"/>
              </a:lnSpc>
            </a:pPr>
            <a:endParaRPr lang="zh-CN" altLang="en-US" sz="4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475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75951" y="968830"/>
            <a:ext cx="8005713" cy="2800767"/>
          </a:xfrm>
          <a:prstGeom prst="rect">
            <a:avLst/>
          </a:prstGeom>
        </p:spPr>
        <p:txBody>
          <a:bodyPr wrap="square">
            <a:spAutoFit/>
          </a:bodyPr>
          <a:lstStyle/>
          <a:p>
            <a:pPr algn="ctr">
              <a:spcBef>
                <a:spcPct val="0"/>
              </a:spcBef>
              <a:buFont typeface="Arial" panose="020B0604020202020204" pitchFamily="34" charset="0"/>
              <a:buNone/>
            </a:pPr>
            <a:r>
              <a:rPr lang="en-US" altLang="zh-CN" sz="4400" dirty="0" smtClean="0">
                <a:solidFill>
                  <a:srgbClr val="FF0000"/>
                </a:solidFill>
                <a:latin typeface="微软雅黑" panose="020B0503020204020204" pitchFamily="34" charset="-122"/>
                <a:ea typeface="微软雅黑" panose="020B0503020204020204" pitchFamily="34" charset="-122"/>
              </a:rPr>
              <a:t>1.</a:t>
            </a:r>
            <a:r>
              <a:rPr lang="zh-CN" altLang="en-US" sz="4400" dirty="0" smtClean="0">
                <a:solidFill>
                  <a:srgbClr val="FF0000"/>
                </a:solidFill>
                <a:latin typeface="微软雅黑" panose="020B0503020204020204" pitchFamily="34" charset="-122"/>
                <a:ea typeface="微软雅黑" panose="020B0503020204020204" pitchFamily="34" charset="-122"/>
              </a:rPr>
              <a:t>教学</a:t>
            </a:r>
            <a:r>
              <a:rPr lang="zh-CN" altLang="en-US" sz="4400" dirty="0">
                <a:solidFill>
                  <a:srgbClr val="FF0000"/>
                </a:solidFill>
                <a:latin typeface="微软雅黑" panose="020B0503020204020204" pitchFamily="34" charset="-122"/>
                <a:ea typeface="微软雅黑" panose="020B0503020204020204" pitchFamily="34" charset="-122"/>
              </a:rPr>
              <a:t>理论形成和发展的</a:t>
            </a:r>
            <a:r>
              <a:rPr lang="zh-CN" altLang="en-US" sz="4400" dirty="0" smtClean="0">
                <a:solidFill>
                  <a:srgbClr val="FF0000"/>
                </a:solidFill>
                <a:latin typeface="微软雅黑" panose="020B0503020204020204" pitchFamily="34" charset="-122"/>
                <a:ea typeface="微软雅黑" panose="020B0503020204020204" pitchFamily="34" charset="-122"/>
              </a:rPr>
              <a:t>脉络</a:t>
            </a:r>
            <a:endParaRPr lang="en-US" altLang="zh-CN" sz="4400" dirty="0" smtClean="0">
              <a:solidFill>
                <a:srgbClr val="FF0000"/>
              </a:solidFill>
              <a:latin typeface="微软雅黑" panose="020B0503020204020204" pitchFamily="34" charset="-122"/>
              <a:ea typeface="微软雅黑" panose="020B0503020204020204" pitchFamily="34" charset="-122"/>
            </a:endParaRPr>
          </a:p>
          <a:p>
            <a:pPr algn="ctr">
              <a:spcBef>
                <a:spcPct val="0"/>
              </a:spcBef>
              <a:buFont typeface="Arial" panose="020B0604020202020204" pitchFamily="34" charset="0"/>
              <a:buNone/>
            </a:pPr>
            <a:endParaRPr lang="en-US" altLang="zh-CN" sz="4400" dirty="0" smtClean="0">
              <a:solidFill>
                <a:srgbClr val="FF0000"/>
              </a:solidFill>
              <a:latin typeface="微软雅黑" panose="020B0503020204020204" pitchFamily="34" charset="-122"/>
              <a:ea typeface="微软雅黑" panose="020B0503020204020204" pitchFamily="34" charset="-122"/>
            </a:endParaRPr>
          </a:p>
          <a:p>
            <a:pPr algn="ctr">
              <a:spcBef>
                <a:spcPct val="0"/>
              </a:spcBef>
              <a:buFont typeface="Arial" panose="020B0604020202020204" pitchFamily="34" charset="0"/>
              <a:buNone/>
            </a:pPr>
            <a:r>
              <a:rPr lang="en-US" altLang="zh-CN" sz="4400" dirty="0" smtClean="0">
                <a:solidFill>
                  <a:prstClr val="black"/>
                </a:solidFill>
                <a:latin typeface="微软雅黑" panose="020B0503020204020204" pitchFamily="34" charset="-122"/>
                <a:ea typeface="微软雅黑" panose="020B0503020204020204" pitchFamily="34" charset="-122"/>
              </a:rPr>
              <a:t>(1)</a:t>
            </a:r>
            <a:r>
              <a:rPr lang="zh-CN" altLang="en-US" sz="4400" dirty="0" smtClean="0">
                <a:solidFill>
                  <a:prstClr val="black"/>
                </a:solidFill>
                <a:latin typeface="微软雅黑" panose="020B0503020204020204" pitchFamily="34" charset="-122"/>
                <a:ea typeface="微软雅黑" panose="020B0503020204020204" pitchFamily="34" charset="-122"/>
              </a:rPr>
              <a:t>教学</a:t>
            </a:r>
            <a:r>
              <a:rPr lang="zh-CN" altLang="en-US" sz="4400" dirty="0">
                <a:solidFill>
                  <a:prstClr val="black"/>
                </a:solidFill>
                <a:latin typeface="微软雅黑" panose="020B0503020204020204" pitchFamily="34" charset="-122"/>
                <a:ea typeface="微软雅黑" panose="020B0503020204020204" pitchFamily="34" charset="-122"/>
              </a:rPr>
              <a:t>理论的</a:t>
            </a:r>
            <a:r>
              <a:rPr lang="zh-CN" altLang="en-US" sz="4400" b="1" dirty="0">
                <a:solidFill>
                  <a:prstClr val="black"/>
                </a:solidFill>
                <a:latin typeface="微软雅黑" panose="020B0503020204020204" pitchFamily="34" charset="-122"/>
                <a:ea typeface="微软雅黑" panose="020B0503020204020204" pitchFamily="34" charset="-122"/>
              </a:rPr>
              <a:t>形成</a:t>
            </a:r>
          </a:p>
          <a:p>
            <a:pPr algn="ctr">
              <a:spcBef>
                <a:spcPct val="0"/>
              </a:spcBef>
              <a:buFont typeface="Arial" panose="020B0604020202020204" pitchFamily="34" charset="0"/>
              <a:buNone/>
            </a:pPr>
            <a:r>
              <a:rPr lang="zh-CN" altLang="en-US" sz="4400" dirty="0">
                <a:solidFill>
                  <a:prstClr val="black"/>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95728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45129" y="1184587"/>
            <a:ext cx="8005713" cy="2800767"/>
          </a:xfrm>
          <a:prstGeom prst="rect">
            <a:avLst/>
          </a:prstGeom>
        </p:spPr>
        <p:txBody>
          <a:bodyPr wrap="square">
            <a:spAutoFit/>
          </a:bodyPr>
          <a:lstStyle/>
          <a:p>
            <a:pPr algn="ctr">
              <a:spcBef>
                <a:spcPct val="0"/>
              </a:spcBef>
              <a:buFont typeface="Arial" panose="020B0604020202020204" pitchFamily="34" charset="0"/>
              <a:buNone/>
            </a:pPr>
            <a:r>
              <a:rPr lang="en-US" altLang="zh-CN" sz="4400" dirty="0" smtClean="0">
                <a:latin typeface="微软雅黑" panose="020B0503020204020204" pitchFamily="34" charset="-122"/>
                <a:ea typeface="微软雅黑" panose="020B0503020204020204" pitchFamily="34" charset="-122"/>
              </a:rPr>
              <a:t>《</a:t>
            </a:r>
            <a:r>
              <a:rPr lang="zh-CN" altLang="en-US" sz="4400" dirty="0">
                <a:latin typeface="微软雅黑" panose="020B0503020204020204" pitchFamily="34" charset="-122"/>
                <a:ea typeface="微软雅黑" panose="020B0503020204020204" pitchFamily="34" charset="-122"/>
              </a:rPr>
              <a:t>学记</a:t>
            </a:r>
            <a:r>
              <a:rPr lang="en-US" altLang="zh-CN" sz="4400" dirty="0">
                <a:latin typeface="微软雅黑" panose="020B0503020204020204" pitchFamily="34" charset="-122"/>
                <a:ea typeface="微软雅黑" panose="020B0503020204020204" pitchFamily="34" charset="-122"/>
              </a:rPr>
              <a:t>》</a:t>
            </a:r>
            <a:r>
              <a:rPr lang="zh-CN" altLang="en-US" sz="4400" dirty="0">
                <a:latin typeface="微软雅黑" panose="020B0503020204020204" pitchFamily="34" charset="-122"/>
                <a:ea typeface="微软雅黑" panose="020B0503020204020204" pitchFamily="34" charset="-122"/>
              </a:rPr>
              <a:t>是最早论述教学理论的专著，它的出现具有划时代的意义，标志着我国古代教学思想发展到了一个很高的水平。</a:t>
            </a:r>
          </a:p>
        </p:txBody>
      </p:sp>
    </p:spTree>
    <p:extLst>
      <p:ext uri="{BB962C8B-B14F-4D97-AF65-F5344CB8AC3E}">
        <p14:creationId xmlns:p14="http://schemas.microsoft.com/office/powerpoint/2010/main" val="253023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45129" y="1184587"/>
            <a:ext cx="8005713" cy="1938992"/>
          </a:xfrm>
          <a:prstGeom prst="rect">
            <a:avLst/>
          </a:prstGeom>
        </p:spPr>
        <p:txBody>
          <a:bodyPr wrap="square">
            <a:spAutoFit/>
          </a:bodyPr>
          <a:lstStyle/>
          <a:p>
            <a:pPr algn="ctr">
              <a:spcBef>
                <a:spcPct val="0"/>
              </a:spcBef>
              <a:buFont typeface="Arial" panose="020B0604020202020204" pitchFamily="34" charset="0"/>
              <a:buNone/>
            </a:pPr>
            <a:r>
              <a:rPr lang="zh-CN" altLang="en-US" sz="4000" dirty="0">
                <a:latin typeface="宋体" panose="02010600030101010101" pitchFamily="2" charset="-122"/>
              </a:rPr>
              <a:t> </a:t>
            </a:r>
            <a:r>
              <a:rPr lang="zh-CN" altLang="en-US" sz="4000" dirty="0">
                <a:latin typeface="微软雅黑" panose="020B0503020204020204" pitchFamily="34" charset="-122"/>
                <a:ea typeface="微软雅黑" panose="020B0503020204020204" pitchFamily="34" charset="-122"/>
              </a:rPr>
              <a:t>古罗马著名教育家昆体良写成十二卷的</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雄辩术原理</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，被誉为古代西方的第一部教学法专著。</a:t>
            </a:r>
            <a:endParaRPr lang="zh-CN" altLang="en-US" sz="40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790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73209" y="958556"/>
            <a:ext cx="8005713" cy="3416320"/>
          </a:xfrm>
          <a:prstGeom prst="rect">
            <a:avLst/>
          </a:prstGeom>
        </p:spPr>
        <p:txBody>
          <a:bodyPr wrap="square">
            <a:spAutoFit/>
          </a:bodyPr>
          <a:lstStyle/>
          <a:p>
            <a:pPr>
              <a:spcBef>
                <a:spcPct val="0"/>
              </a:spcBef>
              <a:buFont typeface="Arial" panose="020B0604020202020204" pitchFamily="34" charset="0"/>
              <a:buNone/>
            </a:pPr>
            <a:r>
              <a:rPr lang="zh-CN" altLang="en-US" sz="3600" dirty="0">
                <a:latin typeface="微软雅黑" panose="020B0503020204020204" pitchFamily="34" charset="-122"/>
                <a:ea typeface="微软雅黑" panose="020B0503020204020204" pitchFamily="34" charset="-122"/>
              </a:rPr>
              <a:t>在西方教育文献中，最早使用“教学论”一词的是德国教育家拉特克和捷克教育家夸美纽斯</a:t>
            </a:r>
            <a:r>
              <a:rPr lang="zh-CN" altLang="en-US" sz="3600" dirty="0" smtClean="0">
                <a:latin typeface="微软雅黑" panose="020B0503020204020204" pitchFamily="34" charset="-122"/>
                <a:ea typeface="微软雅黑" panose="020B0503020204020204" pitchFamily="34" charset="-122"/>
              </a:rPr>
              <a:t>，其</a:t>
            </a:r>
            <a:r>
              <a:rPr lang="zh-CN" altLang="en-US" sz="3600" dirty="0">
                <a:latin typeface="微软雅黑" panose="020B0503020204020204" pitchFamily="34" charset="-122"/>
                <a:ea typeface="微软雅黑" panose="020B0503020204020204" pitchFamily="34" charset="-122"/>
              </a:rPr>
              <a:t>解释为“教学的艺术”。</a:t>
            </a:r>
            <a:r>
              <a:rPr lang="en-US" altLang="zh-CN" sz="3600" dirty="0">
                <a:latin typeface="微软雅黑" panose="020B0503020204020204" pitchFamily="34" charset="-122"/>
                <a:ea typeface="微软雅黑" panose="020B0503020204020204" pitchFamily="34" charset="-122"/>
              </a:rPr>
              <a:t>1632</a:t>
            </a:r>
            <a:r>
              <a:rPr lang="zh-CN" altLang="en-US" sz="3600" dirty="0" smtClean="0">
                <a:latin typeface="微软雅黑" panose="020B0503020204020204" pitchFamily="34" charset="-122"/>
                <a:ea typeface="微软雅黑" panose="020B0503020204020204" pitchFamily="34" charset="-122"/>
              </a:rPr>
              <a:t>年：教学</a:t>
            </a:r>
            <a:r>
              <a:rPr lang="zh-CN" altLang="en-US" sz="3600" dirty="0">
                <a:latin typeface="微软雅黑" panose="020B0503020204020204" pitchFamily="34" charset="-122"/>
                <a:ea typeface="微软雅黑" panose="020B0503020204020204" pitchFamily="34" charset="-122"/>
              </a:rPr>
              <a:t>论史上划时代的著作</a:t>
            </a:r>
            <a:r>
              <a:rPr lang="en-US" altLang="zh-CN" sz="3600" dirty="0">
                <a:latin typeface="微软雅黑" panose="020B0503020204020204" pitchFamily="34" charset="-122"/>
                <a:ea typeface="微软雅黑" panose="020B0503020204020204" pitchFamily="34" charset="-122"/>
              </a:rPr>
              <a:t>《</a:t>
            </a:r>
            <a:r>
              <a:rPr lang="zh-CN" altLang="en-US" sz="3600" dirty="0">
                <a:latin typeface="微软雅黑" panose="020B0503020204020204" pitchFamily="34" charset="-122"/>
                <a:ea typeface="微软雅黑" panose="020B0503020204020204" pitchFamily="34" charset="-122"/>
              </a:rPr>
              <a:t>大教学论</a:t>
            </a:r>
            <a:r>
              <a:rPr lang="en-US" altLang="zh-CN" sz="3600" dirty="0" smtClean="0">
                <a:latin typeface="微软雅黑" panose="020B0503020204020204" pitchFamily="34" charset="-122"/>
                <a:ea typeface="微软雅黑" panose="020B0503020204020204" pitchFamily="34" charset="-122"/>
              </a:rPr>
              <a:t>》</a:t>
            </a:r>
          </a:p>
          <a:p>
            <a:pPr>
              <a:spcBef>
                <a:spcPct val="0"/>
              </a:spcBef>
              <a:buFont typeface="Arial" panose="020B0604020202020204" pitchFamily="34" charset="0"/>
              <a:buNone/>
            </a:pPr>
            <a:r>
              <a:rPr lang="en-US" altLang="zh-CN" sz="3600" dirty="0" smtClean="0">
                <a:latin typeface="微软雅黑" panose="020B0503020204020204" pitchFamily="34" charset="-122"/>
                <a:ea typeface="微软雅黑" panose="020B0503020204020204" pitchFamily="34" charset="-122"/>
              </a:rPr>
              <a:t>——17</a:t>
            </a:r>
            <a:r>
              <a:rPr lang="zh-CN" altLang="en-US" sz="3600" dirty="0">
                <a:latin typeface="微软雅黑" panose="020B0503020204020204" pitchFamily="34" charset="-122"/>
                <a:ea typeface="微软雅黑" panose="020B0503020204020204" pitchFamily="34" charset="-122"/>
              </a:rPr>
              <a:t>世纪因此被称为教学论的世纪。</a:t>
            </a:r>
          </a:p>
        </p:txBody>
      </p:sp>
    </p:spTree>
    <p:extLst>
      <p:ext uri="{BB962C8B-B14F-4D97-AF65-F5344CB8AC3E}">
        <p14:creationId xmlns:p14="http://schemas.microsoft.com/office/powerpoint/2010/main" val="137304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79132" y="1635804"/>
            <a:ext cx="8005713" cy="2123658"/>
          </a:xfrm>
          <a:prstGeom prst="rect">
            <a:avLst/>
          </a:prstGeom>
        </p:spPr>
        <p:txBody>
          <a:bodyPr wrap="square">
            <a:spAutoFit/>
          </a:bodyPr>
          <a:lstStyle/>
          <a:p>
            <a:pPr algn="ctr">
              <a:spcBef>
                <a:spcPct val="0"/>
              </a:spcBef>
              <a:buFont typeface="Arial" panose="020B0604020202020204" pitchFamily="34" charset="0"/>
              <a:buNone/>
            </a:pPr>
            <a:r>
              <a:rPr lang="en-US" altLang="zh-CN" sz="4400" dirty="0" smtClean="0">
                <a:solidFill>
                  <a:srgbClr val="FF0000"/>
                </a:solidFill>
                <a:latin typeface="微软雅黑" panose="020B0503020204020204" pitchFamily="34" charset="-122"/>
                <a:ea typeface="微软雅黑" panose="020B0503020204020204" pitchFamily="34" charset="-122"/>
              </a:rPr>
              <a:t>1.</a:t>
            </a:r>
            <a:r>
              <a:rPr lang="zh-CN" altLang="en-US" sz="4400" dirty="0" smtClean="0">
                <a:solidFill>
                  <a:srgbClr val="FF0000"/>
                </a:solidFill>
                <a:latin typeface="微软雅黑" panose="020B0503020204020204" pitchFamily="34" charset="-122"/>
                <a:ea typeface="微软雅黑" panose="020B0503020204020204" pitchFamily="34" charset="-122"/>
              </a:rPr>
              <a:t>教学</a:t>
            </a:r>
            <a:r>
              <a:rPr lang="zh-CN" altLang="en-US" sz="4400" dirty="0">
                <a:solidFill>
                  <a:srgbClr val="FF0000"/>
                </a:solidFill>
                <a:latin typeface="微软雅黑" panose="020B0503020204020204" pitchFamily="34" charset="-122"/>
                <a:ea typeface="微软雅黑" panose="020B0503020204020204" pitchFamily="34" charset="-122"/>
              </a:rPr>
              <a:t>理论形成和发展的</a:t>
            </a:r>
            <a:r>
              <a:rPr lang="zh-CN" altLang="en-US" sz="4400" dirty="0" smtClean="0">
                <a:solidFill>
                  <a:srgbClr val="FF0000"/>
                </a:solidFill>
                <a:latin typeface="微软雅黑" panose="020B0503020204020204" pitchFamily="34" charset="-122"/>
                <a:ea typeface="微软雅黑" panose="020B0503020204020204" pitchFamily="34" charset="-122"/>
              </a:rPr>
              <a:t>脉络</a:t>
            </a:r>
            <a:endParaRPr lang="en-US" altLang="zh-CN" sz="4400" dirty="0" smtClean="0">
              <a:solidFill>
                <a:srgbClr val="FF0000"/>
              </a:solidFill>
              <a:latin typeface="微软雅黑" panose="020B0503020204020204" pitchFamily="34" charset="-122"/>
              <a:ea typeface="微软雅黑" panose="020B0503020204020204" pitchFamily="34" charset="-122"/>
            </a:endParaRPr>
          </a:p>
          <a:p>
            <a:pPr algn="ctr">
              <a:spcBef>
                <a:spcPct val="0"/>
              </a:spcBef>
              <a:buFont typeface="Arial" panose="020B0604020202020204" pitchFamily="34" charset="0"/>
              <a:buNone/>
            </a:pPr>
            <a:endParaRPr lang="en-US" altLang="zh-CN" sz="4400" dirty="0" smtClean="0">
              <a:solidFill>
                <a:srgbClr val="FF0000"/>
              </a:solidFill>
              <a:latin typeface="微软雅黑" panose="020B0503020204020204" pitchFamily="34" charset="-122"/>
              <a:ea typeface="微软雅黑" panose="020B0503020204020204" pitchFamily="34" charset="-122"/>
            </a:endParaRPr>
          </a:p>
          <a:p>
            <a:pPr algn="ctr">
              <a:spcBef>
                <a:spcPct val="0"/>
              </a:spcBef>
              <a:buFont typeface="Arial" panose="020B0604020202020204" pitchFamily="34" charset="0"/>
              <a:buNone/>
            </a:pPr>
            <a:r>
              <a:rPr lang="en-US" altLang="zh-CN" sz="4400" dirty="0" smtClean="0">
                <a:solidFill>
                  <a:prstClr val="black"/>
                </a:solidFill>
                <a:latin typeface="微软雅黑" panose="020B0503020204020204" pitchFamily="34" charset="-122"/>
                <a:ea typeface="微软雅黑" panose="020B0503020204020204" pitchFamily="34" charset="-122"/>
              </a:rPr>
              <a:t>(2)</a:t>
            </a:r>
            <a:r>
              <a:rPr lang="zh-CN" altLang="en-US" sz="4400" dirty="0" smtClean="0">
                <a:solidFill>
                  <a:prstClr val="black"/>
                </a:solidFill>
                <a:latin typeface="微软雅黑" panose="020B0503020204020204" pitchFamily="34" charset="-122"/>
                <a:ea typeface="微软雅黑" panose="020B0503020204020204" pitchFamily="34" charset="-122"/>
              </a:rPr>
              <a:t>教学</a:t>
            </a:r>
            <a:r>
              <a:rPr lang="zh-CN" altLang="en-US" sz="4400" dirty="0">
                <a:solidFill>
                  <a:prstClr val="black"/>
                </a:solidFill>
                <a:latin typeface="微软雅黑" panose="020B0503020204020204" pitchFamily="34" charset="-122"/>
                <a:ea typeface="微软雅黑" panose="020B0503020204020204" pitchFamily="34" charset="-122"/>
              </a:rPr>
              <a:t>理论</a:t>
            </a:r>
            <a:r>
              <a:rPr lang="zh-CN" altLang="en-US" sz="4400" dirty="0" smtClean="0">
                <a:solidFill>
                  <a:prstClr val="black"/>
                </a:solidFill>
                <a:latin typeface="微软雅黑" panose="020B0503020204020204" pitchFamily="34" charset="-122"/>
                <a:ea typeface="微软雅黑" panose="020B0503020204020204" pitchFamily="34" charset="-122"/>
              </a:rPr>
              <a:t>的</a:t>
            </a:r>
            <a:r>
              <a:rPr lang="zh-CN" altLang="en-US" sz="4400" b="1" dirty="0" smtClean="0">
                <a:solidFill>
                  <a:prstClr val="black"/>
                </a:solidFill>
                <a:latin typeface="微软雅黑" panose="020B0503020204020204" pitchFamily="34" charset="-122"/>
                <a:ea typeface="微软雅黑" panose="020B0503020204020204" pitchFamily="34" charset="-122"/>
              </a:rPr>
              <a:t>发展</a:t>
            </a:r>
            <a:r>
              <a:rPr lang="zh-CN" altLang="en-US" sz="4400" dirty="0" smtClean="0">
                <a:solidFill>
                  <a:prstClr val="black"/>
                </a:solidFill>
                <a:latin typeface="微软雅黑" panose="020B0503020204020204" pitchFamily="34" charset="-122"/>
                <a:ea typeface="微软雅黑" panose="020B0503020204020204" pitchFamily="34" charset="-122"/>
              </a:rPr>
              <a:t> </a:t>
            </a:r>
            <a:endParaRPr lang="zh-CN" altLang="en-US" sz="44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859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73209" y="958556"/>
            <a:ext cx="8005713" cy="3170099"/>
          </a:xfrm>
          <a:prstGeom prst="rect">
            <a:avLst/>
          </a:prstGeom>
        </p:spPr>
        <p:txBody>
          <a:bodyPr wrap="square">
            <a:spAutoFit/>
          </a:bodyPr>
          <a:lstStyle/>
          <a:p>
            <a:pPr>
              <a:spcBef>
                <a:spcPct val="0"/>
              </a:spcBef>
              <a:buFont typeface="Arial" panose="020B0604020202020204" pitchFamily="34" charset="0"/>
              <a:buNone/>
            </a:pPr>
            <a:r>
              <a:rPr lang="zh-CN" altLang="en-US" sz="4000" dirty="0">
                <a:latin typeface="微软雅黑" panose="020B0503020204020204" pitchFamily="34" charset="-122"/>
                <a:ea typeface="微软雅黑" panose="020B0503020204020204" pitchFamily="34" charset="-122"/>
              </a:rPr>
              <a:t>赫尔巴特的</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普通教育学</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被视为西方教育史上第一部具有科学体系的教育著作，他也被誉为“科学教育学的奠基人”。提出教学五阶段：</a:t>
            </a:r>
            <a:r>
              <a:rPr lang="zh-CN" altLang="en-US" sz="4000" b="1" dirty="0">
                <a:latin typeface="微软雅黑" panose="020B0503020204020204" pitchFamily="34" charset="-122"/>
                <a:ea typeface="微软雅黑" panose="020B0503020204020204" pitchFamily="34" charset="-122"/>
              </a:rPr>
              <a:t>了解、清楚、联想、系统和方法。</a:t>
            </a:r>
          </a:p>
        </p:txBody>
      </p:sp>
    </p:spTree>
    <p:extLst>
      <p:ext uri="{BB962C8B-B14F-4D97-AF65-F5344CB8AC3E}">
        <p14:creationId xmlns:p14="http://schemas.microsoft.com/office/powerpoint/2010/main" val="310092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24580" y="650331"/>
            <a:ext cx="8005713" cy="4401205"/>
          </a:xfrm>
          <a:prstGeom prst="rect">
            <a:avLst/>
          </a:prstGeom>
        </p:spPr>
        <p:txBody>
          <a:bodyPr wrap="square">
            <a:spAutoFit/>
          </a:bodyPr>
          <a:lstStyle/>
          <a:p>
            <a:pPr>
              <a:spcBef>
                <a:spcPct val="0"/>
              </a:spcBef>
              <a:buFont typeface="Arial" panose="020B0604020202020204" pitchFamily="34" charset="0"/>
              <a:buNone/>
            </a:pPr>
            <a:r>
              <a:rPr lang="zh-CN" altLang="en-US" sz="4000" dirty="0">
                <a:latin typeface="微软雅黑" panose="020B0503020204020204" pitchFamily="34" charset="-122"/>
                <a:ea typeface="微软雅黑" panose="020B0503020204020204" pitchFamily="34" charset="-122"/>
              </a:rPr>
              <a:t>杜威发表其教育代表作</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民主主义与教育</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。杜威及其学派提倡“儿童中心”观点</a:t>
            </a:r>
            <a:r>
              <a:rPr lang="zh-CN" altLang="en-US" sz="4000" dirty="0" smtClean="0">
                <a:latin typeface="微软雅黑" panose="020B0503020204020204" pitchFamily="34" charset="-122"/>
                <a:ea typeface="微软雅黑" panose="020B0503020204020204" pitchFamily="34" charset="-122"/>
              </a:rPr>
              <a:t>。</a:t>
            </a:r>
            <a:endParaRPr lang="en-US" altLang="zh-CN" sz="4000" dirty="0" smtClean="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endParaRPr lang="zh-CN" altLang="en-US" sz="4000" dirty="0">
              <a:latin typeface="微软雅黑" panose="020B0503020204020204" pitchFamily="34" charset="-122"/>
              <a:ea typeface="微软雅黑" panose="020B0503020204020204" pitchFamily="34" charset="-122"/>
            </a:endParaRPr>
          </a:p>
          <a:p>
            <a:pPr>
              <a:spcBef>
                <a:spcPct val="0"/>
              </a:spcBef>
              <a:buFont typeface="Arial" panose="020B0604020202020204" pitchFamily="34" charset="0"/>
              <a:buNone/>
            </a:pPr>
            <a:r>
              <a:rPr lang="zh-CN" altLang="en-US" sz="4000" dirty="0" smtClean="0">
                <a:latin typeface="微软雅黑" panose="020B0503020204020204" pitchFamily="34" charset="-122"/>
                <a:ea typeface="微软雅黑" panose="020B0503020204020204" pitchFamily="34" charset="-122"/>
              </a:rPr>
              <a:t>教育家</a:t>
            </a:r>
            <a:r>
              <a:rPr lang="zh-CN" altLang="en-US" sz="4000" dirty="0">
                <a:latin typeface="微软雅黑" panose="020B0503020204020204" pitchFamily="34" charset="-122"/>
                <a:ea typeface="微软雅黑" panose="020B0503020204020204" pitchFamily="34" charset="-122"/>
              </a:rPr>
              <a:t>凯洛夫主编</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教育学</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中的教学论部分即是代表。</a:t>
            </a:r>
          </a:p>
          <a:p>
            <a:pPr>
              <a:spcBef>
                <a:spcPct val="0"/>
              </a:spcBef>
              <a:buFont typeface="Arial" panose="020B0604020202020204" pitchFamily="34" charset="0"/>
              <a:buNone/>
            </a:pPr>
            <a:endParaRPr lang="zh-CN" altLang="en-US" sz="4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017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94450" y="907185"/>
            <a:ext cx="8005713" cy="3250121"/>
          </a:xfrm>
          <a:prstGeom prst="rect">
            <a:avLst/>
          </a:prstGeom>
        </p:spPr>
        <p:txBody>
          <a:bodyPr wrap="square">
            <a:spAutoFit/>
          </a:bodyPr>
          <a:lstStyle/>
          <a:p>
            <a:pPr>
              <a:lnSpc>
                <a:spcPct val="90000"/>
              </a:lnSpc>
            </a:pP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五</a:t>
            </a:r>
            <a:r>
              <a:rPr lang="en-US" altLang="zh-CN" sz="4800" b="1" dirty="0" smtClean="0">
                <a:solidFill>
                  <a:prstClr val="black"/>
                </a:solidFill>
                <a:latin typeface="微软雅黑" panose="020B0503020204020204" pitchFamily="34" charset="-122"/>
                <a:ea typeface="微软雅黑" panose="020B0503020204020204" pitchFamily="34" charset="-122"/>
              </a:rPr>
              <a:t>)</a:t>
            </a:r>
            <a:r>
              <a:rPr lang="zh-CN" altLang="en-US" sz="4800" b="1" dirty="0" smtClean="0">
                <a:solidFill>
                  <a:prstClr val="black"/>
                </a:solidFill>
                <a:latin typeface="微软雅黑" panose="020B0503020204020204" pitchFamily="34" charset="-122"/>
                <a:ea typeface="微软雅黑" panose="020B0503020204020204" pitchFamily="34" charset="-122"/>
              </a:rPr>
              <a:t>教学流派简介</a:t>
            </a: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endParaRPr lang="en-US" altLang="zh-CN" sz="4800" b="1"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400" dirty="0" smtClean="0">
                <a:solidFill>
                  <a:prstClr val="black"/>
                </a:solidFill>
                <a:latin typeface="微软雅黑" panose="020B0503020204020204" pitchFamily="34" charset="-122"/>
                <a:ea typeface="微软雅黑" panose="020B0503020204020204" pitchFamily="34" charset="-122"/>
              </a:rPr>
              <a:t>1.</a:t>
            </a:r>
            <a:r>
              <a:rPr lang="zh-CN" altLang="en-US" sz="4400" dirty="0" smtClean="0">
                <a:solidFill>
                  <a:prstClr val="black"/>
                </a:solidFill>
                <a:latin typeface="微软雅黑" panose="020B0503020204020204" pitchFamily="34" charset="-122"/>
                <a:ea typeface="微软雅黑" panose="020B0503020204020204" pitchFamily="34" charset="-122"/>
              </a:rPr>
              <a:t>教学</a:t>
            </a:r>
            <a:r>
              <a:rPr lang="zh-CN" altLang="en-US" sz="4400" dirty="0">
                <a:solidFill>
                  <a:prstClr val="black"/>
                </a:solidFill>
                <a:latin typeface="微软雅黑" panose="020B0503020204020204" pitchFamily="34" charset="-122"/>
                <a:ea typeface="微软雅黑" panose="020B0503020204020204" pitchFamily="34" charset="-122"/>
              </a:rPr>
              <a:t>理论形成和发展的</a:t>
            </a:r>
            <a:r>
              <a:rPr lang="zh-CN" altLang="en-US" sz="4400" dirty="0" smtClean="0">
                <a:solidFill>
                  <a:prstClr val="black"/>
                </a:solidFill>
                <a:latin typeface="微软雅黑" panose="020B0503020204020204" pitchFamily="34" charset="-122"/>
                <a:ea typeface="微软雅黑" panose="020B0503020204020204" pitchFamily="34" charset="-122"/>
              </a:rPr>
              <a:t>脉络</a:t>
            </a:r>
            <a:endParaRPr lang="en-US" altLang="zh-CN" sz="4400" dirty="0" smtClean="0">
              <a:solidFill>
                <a:prstClr val="black"/>
              </a:solidFill>
              <a:latin typeface="微软雅黑" panose="020B0503020204020204" pitchFamily="34" charset="-122"/>
              <a:ea typeface="微软雅黑" panose="020B0503020204020204" pitchFamily="34" charset="-122"/>
            </a:endParaRPr>
          </a:p>
          <a:p>
            <a:pPr>
              <a:lnSpc>
                <a:spcPct val="90000"/>
              </a:lnSpc>
            </a:pPr>
            <a:r>
              <a:rPr lang="en-US" altLang="zh-CN" sz="4400" dirty="0" smtClean="0">
                <a:solidFill>
                  <a:srgbClr val="FF0000"/>
                </a:solidFill>
                <a:latin typeface="微软雅黑" panose="020B0503020204020204" pitchFamily="34" charset="-122"/>
                <a:ea typeface="微软雅黑" panose="020B0503020204020204" pitchFamily="34" charset="-122"/>
              </a:rPr>
              <a:t>2.</a:t>
            </a:r>
            <a:r>
              <a:rPr lang="zh-CN" altLang="en-US" sz="4400" dirty="0" smtClean="0">
                <a:solidFill>
                  <a:srgbClr val="FF0000"/>
                </a:solidFill>
                <a:latin typeface="微软雅黑" panose="020B0503020204020204" pitchFamily="34" charset="-122"/>
                <a:ea typeface="微软雅黑" panose="020B0503020204020204" pitchFamily="34" charset="-122"/>
              </a:rPr>
              <a:t>主要教学流派概况</a:t>
            </a:r>
            <a:endParaRPr lang="zh-CN" altLang="en-US" sz="4400" dirty="0">
              <a:solidFill>
                <a:srgbClr val="FF0000"/>
              </a:solidFill>
              <a:latin typeface="微软雅黑" panose="020B0503020204020204" pitchFamily="34" charset="-122"/>
              <a:ea typeface="微软雅黑" panose="020B0503020204020204" pitchFamily="34" charset="-122"/>
            </a:endParaRPr>
          </a:p>
          <a:p>
            <a:pPr>
              <a:lnSpc>
                <a:spcPct val="90000"/>
              </a:lnSpc>
            </a:pPr>
            <a:endParaRPr lang="zh-CN" altLang="en-US" sz="4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501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12257" y="711976"/>
            <a:ext cx="8005713" cy="3804118"/>
          </a:xfrm>
          <a:prstGeom prst="rect">
            <a:avLst/>
          </a:prstGeom>
        </p:spPr>
        <p:txBody>
          <a:bodyPr wrap="square">
            <a:spAutoFit/>
          </a:bodyPr>
          <a:lstStyle/>
          <a:p>
            <a:pPr>
              <a:lnSpc>
                <a:spcPct val="90000"/>
              </a:lnSpc>
            </a:pPr>
            <a:r>
              <a:rPr lang="en-US" altLang="zh-CN" sz="4800" dirty="0" smtClean="0">
                <a:latin typeface="微软雅黑" panose="020B0503020204020204" pitchFamily="34" charset="-122"/>
                <a:ea typeface="微软雅黑" panose="020B0503020204020204" pitchFamily="34" charset="-122"/>
              </a:rPr>
              <a:t>2.</a:t>
            </a:r>
            <a:r>
              <a:rPr lang="zh-CN" altLang="en-US" sz="4800" dirty="0" smtClean="0">
                <a:latin typeface="微软雅黑" panose="020B0503020204020204" pitchFamily="34" charset="-122"/>
                <a:ea typeface="微软雅黑" panose="020B0503020204020204" pitchFamily="34" charset="-122"/>
              </a:rPr>
              <a:t>主要教学流派概况</a:t>
            </a:r>
            <a:endParaRPr lang="zh-CN" altLang="en-US" sz="4800" dirty="0">
              <a:latin typeface="微软雅黑" panose="020B0503020204020204" pitchFamily="34" charset="-122"/>
              <a:ea typeface="微软雅黑" panose="020B0503020204020204" pitchFamily="34" charset="-122"/>
            </a:endParaRPr>
          </a:p>
          <a:p>
            <a:pPr>
              <a:lnSpc>
                <a:spcPct val="90000"/>
              </a:lnSpc>
            </a:pPr>
            <a:endParaRPr lang="en-US" altLang="zh-CN" sz="4400" dirty="0" smtClean="0">
              <a:latin typeface="微软雅黑" panose="020B0503020204020204" pitchFamily="34" charset="-122"/>
              <a:ea typeface="微软雅黑" panose="020B0503020204020204" pitchFamily="34" charset="-122"/>
            </a:endParaRPr>
          </a:p>
          <a:p>
            <a:pPr>
              <a:lnSpc>
                <a:spcPct val="90000"/>
              </a:lnSpc>
            </a:pPr>
            <a:r>
              <a:rPr lang="en-US" altLang="zh-CN" sz="4400" dirty="0" smtClean="0">
                <a:latin typeface="微软雅黑" panose="020B0503020204020204" pitchFamily="34" charset="-122"/>
                <a:ea typeface="微软雅黑" panose="020B0503020204020204" pitchFamily="34" charset="-122"/>
              </a:rPr>
              <a:t>(1)</a:t>
            </a:r>
            <a:r>
              <a:rPr lang="zh-CN" altLang="en-US" sz="4400" dirty="0" smtClean="0">
                <a:latin typeface="微软雅黑" panose="020B0503020204020204" pitchFamily="34" charset="-122"/>
                <a:ea typeface="微软雅黑" panose="020B0503020204020204" pitchFamily="34" charset="-122"/>
              </a:rPr>
              <a:t> </a:t>
            </a:r>
            <a:r>
              <a:rPr lang="en-US" altLang="zh-CN" sz="4400" dirty="0" smtClean="0">
                <a:latin typeface="微软雅黑" panose="020B0503020204020204" pitchFamily="34" charset="-122"/>
                <a:ea typeface="微软雅黑" panose="020B0503020204020204" pitchFamily="34" charset="-122"/>
              </a:rPr>
              <a:t>20</a:t>
            </a:r>
            <a:r>
              <a:rPr lang="zh-CN" altLang="en-US" sz="4400" dirty="0">
                <a:latin typeface="微软雅黑" panose="020B0503020204020204" pitchFamily="34" charset="-122"/>
                <a:ea typeface="微软雅黑" panose="020B0503020204020204" pitchFamily="34" charset="-122"/>
              </a:rPr>
              <a:t>世纪</a:t>
            </a:r>
            <a:r>
              <a:rPr lang="en-US" altLang="zh-CN" sz="4400" dirty="0">
                <a:latin typeface="微软雅黑" panose="020B0503020204020204" pitchFamily="34" charset="-122"/>
                <a:ea typeface="微软雅黑" panose="020B0503020204020204" pitchFamily="34" charset="-122"/>
              </a:rPr>
              <a:t>50</a:t>
            </a:r>
            <a:r>
              <a:rPr lang="zh-CN" altLang="en-US" sz="4400" dirty="0">
                <a:latin typeface="微软雅黑" panose="020B0503020204020204" pitchFamily="34" charset="-122"/>
                <a:ea typeface="微软雅黑" panose="020B0503020204020204" pitchFamily="34" charset="-122"/>
              </a:rPr>
              <a:t>年代以来，许多教育心理学家在教学论领域广为建树。具有代表性的教学论流派有</a:t>
            </a:r>
            <a:r>
              <a:rPr lang="zh-CN" altLang="en-US" sz="4400" dirty="0" smtClean="0">
                <a:latin typeface="微软雅黑" panose="020B0503020204020204" pitchFamily="34" charset="-122"/>
                <a:ea typeface="微软雅黑" panose="020B0503020204020204" pitchFamily="34" charset="-122"/>
              </a:rPr>
              <a:t>：</a:t>
            </a:r>
            <a:endParaRPr lang="zh-CN" altLang="en-US" sz="44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140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8476</Words>
  <Application>Microsoft Office PowerPoint</Application>
  <PresentationFormat>全屏显示(16:9)</PresentationFormat>
  <Paragraphs>669</Paragraphs>
  <Slides>132</Slides>
  <Notes>48</Notes>
  <HiddenSlides>0</HiddenSlides>
  <MMClips>0</MMClips>
  <ScaleCrop>false</ScaleCrop>
  <HeadingPairs>
    <vt:vector size="4" baseType="variant">
      <vt:variant>
        <vt:lpstr>主题</vt:lpstr>
      </vt:variant>
      <vt:variant>
        <vt:i4>1</vt:i4>
      </vt:variant>
      <vt:variant>
        <vt:lpstr>幻灯片标题</vt:lpstr>
      </vt:variant>
      <vt:variant>
        <vt:i4>132</vt:i4>
      </vt:variant>
    </vt:vector>
  </HeadingPairs>
  <TitlesOfParts>
    <vt:vector size="13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SEEWO</cp:lastModifiedBy>
  <cp:revision>64</cp:revision>
  <dcterms:created xsi:type="dcterms:W3CDTF">2016-09-21T01:56:27Z</dcterms:created>
  <dcterms:modified xsi:type="dcterms:W3CDTF">2017-07-20T01:33:42Z</dcterms:modified>
</cp:coreProperties>
</file>