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3"/>
  </p:notesMasterIdLst>
  <p:sldIdLst>
    <p:sldId id="363" r:id="rId3"/>
    <p:sldId id="364" r:id="rId4"/>
    <p:sldId id="366" r:id="rId5"/>
    <p:sldId id="257" r:id="rId6"/>
    <p:sldId id="258" r:id="rId7"/>
    <p:sldId id="259" r:id="rId8"/>
    <p:sldId id="361" r:id="rId9"/>
    <p:sldId id="351" r:id="rId10"/>
    <p:sldId id="362" r:id="rId11"/>
    <p:sldId id="352" r:id="rId12"/>
    <p:sldId id="353" r:id="rId13"/>
    <p:sldId id="354" r:id="rId14"/>
    <p:sldId id="355" r:id="rId15"/>
    <p:sldId id="356" r:id="rId16"/>
    <p:sldId id="357" r:id="rId17"/>
    <p:sldId id="358" r:id="rId18"/>
    <p:sldId id="359" r:id="rId19"/>
    <p:sldId id="360" r:id="rId20"/>
    <p:sldId id="349" r:id="rId21"/>
    <p:sldId id="320" r:id="rId22"/>
    <p:sldId id="321" r:id="rId23"/>
    <p:sldId id="322" r:id="rId24"/>
    <p:sldId id="323" r:id="rId25"/>
    <p:sldId id="324" r:id="rId26"/>
    <p:sldId id="325" r:id="rId27"/>
    <p:sldId id="326" r:id="rId28"/>
    <p:sldId id="330" r:id="rId29"/>
    <p:sldId id="331" r:id="rId30"/>
    <p:sldId id="260" r:id="rId31"/>
    <p:sldId id="261" r:id="rId32"/>
    <p:sldId id="263" r:id="rId33"/>
    <p:sldId id="264" r:id="rId34"/>
    <p:sldId id="265" r:id="rId35"/>
    <p:sldId id="266" r:id="rId36"/>
    <p:sldId id="267" r:id="rId37"/>
    <p:sldId id="268" r:id="rId38"/>
    <p:sldId id="269" r:id="rId39"/>
    <p:sldId id="270" r:id="rId40"/>
    <p:sldId id="271" r:id="rId41"/>
    <p:sldId id="272" r:id="rId42"/>
    <p:sldId id="273" r:id="rId43"/>
    <p:sldId id="279" r:id="rId44"/>
    <p:sldId id="280" r:id="rId45"/>
    <p:sldId id="282" r:id="rId46"/>
    <p:sldId id="284" r:id="rId47"/>
    <p:sldId id="285" r:id="rId48"/>
    <p:sldId id="286" r:id="rId49"/>
    <p:sldId id="287" r:id="rId50"/>
    <p:sldId id="288" r:id="rId51"/>
    <p:sldId id="289" r:id="rId52"/>
    <p:sldId id="290" r:id="rId53"/>
    <p:sldId id="291" r:id="rId54"/>
    <p:sldId id="292" r:id="rId55"/>
    <p:sldId id="293" r:id="rId56"/>
    <p:sldId id="294" r:id="rId57"/>
    <p:sldId id="295" r:id="rId58"/>
    <p:sldId id="296" r:id="rId59"/>
    <p:sldId id="297" r:id="rId60"/>
    <p:sldId id="298" r:id="rId61"/>
    <p:sldId id="299" r:id="rId62"/>
    <p:sldId id="300" r:id="rId63"/>
    <p:sldId id="301" r:id="rId64"/>
    <p:sldId id="302" r:id="rId65"/>
    <p:sldId id="303" r:id="rId66"/>
    <p:sldId id="304" r:id="rId67"/>
    <p:sldId id="305" r:id="rId68"/>
    <p:sldId id="306" r:id="rId69"/>
    <p:sldId id="307" r:id="rId70"/>
    <p:sldId id="308" r:id="rId71"/>
    <p:sldId id="309" r:id="rId72"/>
    <p:sldId id="310" r:id="rId73"/>
    <p:sldId id="311" r:id="rId74"/>
    <p:sldId id="312" r:id="rId75"/>
    <p:sldId id="313" r:id="rId76"/>
    <p:sldId id="314" r:id="rId77"/>
    <p:sldId id="315" r:id="rId78"/>
    <p:sldId id="316" r:id="rId79"/>
    <p:sldId id="317" r:id="rId80"/>
    <p:sldId id="318" r:id="rId81"/>
    <p:sldId id="319" r:id="rId8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87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BF980C-7069-4A80-9157-8448DDB17906}" type="datetimeFigureOut">
              <a:rPr lang="zh-CN" altLang="en-US" smtClean="0"/>
              <a:t>2017/7/30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72C8B5-9482-4840-BA75-F2244D3457D8}" type="slidenum">
              <a:rPr lang="zh-CN" altLang="en-US" smtClean="0"/>
              <a:t>‹#›</a:t>
            </a:fld>
            <a:endParaRPr lang="zh-CN" altLang="en-US"/>
          </a:p>
        </p:txBody>
      </p:sp>
    </p:spTree>
    <p:extLst>
      <p:ext uri="{BB962C8B-B14F-4D97-AF65-F5344CB8AC3E}">
        <p14:creationId xmlns:p14="http://schemas.microsoft.com/office/powerpoint/2010/main" val="2022686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0"/>
              </a:spcBef>
              <a:spcAft>
                <a:spcPct val="0"/>
              </a:spcAft>
              <a:defRPr sz="2400">
                <a:solidFill>
                  <a:schemeClr val="tx1"/>
                </a:solidFill>
                <a:latin typeface="Arial" charset="0"/>
                <a:ea typeface="宋体" charset="-122"/>
              </a:defRPr>
            </a:lvl6pPr>
            <a:lvl7pPr marL="2971800" indent="-228600" eaLnBrk="0" fontAlgn="base" hangingPunct="0">
              <a:spcBef>
                <a:spcPct val="0"/>
              </a:spcBef>
              <a:spcAft>
                <a:spcPct val="0"/>
              </a:spcAft>
              <a:defRPr sz="2400">
                <a:solidFill>
                  <a:schemeClr val="tx1"/>
                </a:solidFill>
                <a:latin typeface="Arial" charset="0"/>
                <a:ea typeface="宋体" charset="-122"/>
              </a:defRPr>
            </a:lvl7pPr>
            <a:lvl8pPr marL="3429000" indent="-228600" eaLnBrk="0" fontAlgn="base" hangingPunct="0">
              <a:spcBef>
                <a:spcPct val="0"/>
              </a:spcBef>
              <a:spcAft>
                <a:spcPct val="0"/>
              </a:spcAft>
              <a:defRPr sz="2400">
                <a:solidFill>
                  <a:schemeClr val="tx1"/>
                </a:solidFill>
                <a:latin typeface="Arial" charset="0"/>
                <a:ea typeface="宋体" charset="-122"/>
              </a:defRPr>
            </a:lvl8pPr>
            <a:lvl9pPr marL="3886200" indent="-228600" eaLnBrk="0" fontAlgn="base" hangingPunct="0">
              <a:spcBef>
                <a:spcPct val="0"/>
              </a:spcBef>
              <a:spcAft>
                <a:spcPct val="0"/>
              </a:spcAft>
              <a:defRPr sz="2400">
                <a:solidFill>
                  <a:schemeClr val="tx1"/>
                </a:solidFill>
                <a:latin typeface="Arial" charset="0"/>
                <a:ea typeface="宋体" charset="-122"/>
              </a:defRPr>
            </a:lvl9pPr>
          </a:lstStyle>
          <a:p>
            <a:fld id="{6BB71250-92BB-49B3-ADBB-3DC5E80CD09B}" type="slidenum">
              <a:rPr lang="en-US" altLang="zh-CN" sz="1200">
                <a:solidFill>
                  <a:prstClr val="black"/>
                </a:solidFill>
                <a:latin typeface="Times New Roman" pitchFamily="18" charset="0"/>
              </a:rPr>
              <a:pPr/>
              <a:t>1</a:t>
            </a:fld>
            <a:endParaRPr lang="en-US" altLang="zh-CN" sz="1200">
              <a:solidFill>
                <a:prstClr val="black"/>
              </a:solidFill>
              <a:latin typeface="Times New Roman" pitchFamily="18" charset="0"/>
            </a:endParaRPr>
          </a:p>
        </p:txBody>
      </p:sp>
      <p:sp>
        <p:nvSpPr>
          <p:cNvPr id="184323" name="Rectangle 2"/>
          <p:cNvSpPr>
            <a:spLocks noGrp="1" noRot="1" noChangeAspect="1" noChangeArrowheads="1" noTextEdit="1"/>
          </p:cNvSpPr>
          <p:nvPr>
            <p:ph type="sldImg"/>
          </p:nvPr>
        </p:nvSpPr>
        <p:spPr>
          <a:solidFill>
            <a:srgbClr val="FFFFFF"/>
          </a:solidFill>
          <a:ln/>
        </p:spPr>
      </p:sp>
      <p:sp>
        <p:nvSpPr>
          <p:cNvPr id="18432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zh-CN" altLang="zh-CN"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158969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532712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2256482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Rectangle 23"/>
          <p:cNvSpPr>
            <a:spLocks noChangeArrowheads="1"/>
          </p:cNvSpPr>
          <p:nvPr userDrawn="1"/>
        </p:nvSpPr>
        <p:spPr bwMode="auto">
          <a:xfrm>
            <a:off x="6096000" y="0"/>
            <a:ext cx="6096000" cy="6858000"/>
          </a:xfrm>
          <a:prstGeom prst="rect">
            <a:avLst/>
          </a:prstGeom>
          <a:solidFill>
            <a:srgbClr val="1BB59B"/>
          </a:solidFill>
          <a:ln>
            <a:noFill/>
          </a:ln>
          <a:effectLst/>
          <a:extLst/>
        </p:spPr>
        <p:txBody>
          <a:bodyPr wrap="none" lIns="121917" tIns="60958" rIns="121917" bIns="60958" anchor="ct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en-US" smtClean="0">
              <a:solidFill>
                <a:srgbClr val="000000"/>
              </a:solidFill>
            </a:endParaRPr>
          </a:p>
        </p:txBody>
      </p:sp>
      <p:grpSp>
        <p:nvGrpSpPr>
          <p:cNvPr id="5" name="Group 2"/>
          <p:cNvGrpSpPr>
            <a:grpSpLocks/>
          </p:cNvGrpSpPr>
          <p:nvPr/>
        </p:nvGrpSpPr>
        <p:grpSpPr bwMode="auto">
          <a:xfrm>
            <a:off x="0" y="0"/>
            <a:ext cx="12192000" cy="6858000"/>
            <a:chOff x="0" y="0"/>
            <a:chExt cx="5760" cy="4320"/>
          </a:xfrm>
        </p:grpSpPr>
        <p:sp>
          <p:nvSpPr>
            <p:cNvPr id="6"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p:spPr>
          <p:txBody>
            <a:bodyPr wrap="none" anchor="ct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7" name="Rectangle 4"/>
            <p:cNvSpPr>
              <a:spLocks noChangeArrowheads="1"/>
            </p:cNvSpPr>
            <p:nvPr/>
          </p:nvSpPr>
          <p:spPr bwMode="hidden">
            <a:xfrm>
              <a:off x="1081" y="1065"/>
              <a:ext cx="4679" cy="1596"/>
            </a:xfrm>
            <a:prstGeom prst="rect">
              <a:avLst/>
            </a:prstGeom>
            <a:solidFill>
              <a:schemeClr val="bg2"/>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grpSp>
          <p:nvGrpSpPr>
            <p:cNvPr id="8" name="Group 5"/>
            <p:cNvGrpSpPr>
              <a:grpSpLocks/>
            </p:cNvGrpSpPr>
            <p:nvPr/>
          </p:nvGrpSpPr>
          <p:grpSpPr bwMode="auto">
            <a:xfrm>
              <a:off x="0" y="672"/>
              <a:ext cx="1806" cy="1989"/>
              <a:chOff x="0" y="672"/>
              <a:chExt cx="1806" cy="1989"/>
            </a:xfrm>
          </p:grpSpPr>
          <p:sp>
            <p:nvSpPr>
              <p:cNvPr id="9" name="Rectangle 6"/>
              <p:cNvSpPr>
                <a:spLocks noChangeArrowheads="1"/>
              </p:cNvSpPr>
              <p:nvPr userDrawn="1"/>
            </p:nvSpPr>
            <p:spPr bwMode="auto">
              <a:xfrm>
                <a:off x="361" y="2257"/>
                <a:ext cx="363" cy="404"/>
              </a:xfrm>
              <a:prstGeom prst="rect">
                <a:avLst/>
              </a:prstGeom>
              <a:solidFill>
                <a:schemeClr val="accent2"/>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0" name="Rectangle 7"/>
              <p:cNvSpPr>
                <a:spLocks noChangeArrowheads="1"/>
              </p:cNvSpPr>
              <p:nvPr userDrawn="1"/>
            </p:nvSpPr>
            <p:spPr bwMode="auto">
              <a:xfrm>
                <a:off x="1081" y="1065"/>
                <a:ext cx="362" cy="405"/>
              </a:xfrm>
              <a:prstGeom prst="rect">
                <a:avLst/>
              </a:prstGeom>
              <a:solidFill>
                <a:schemeClr val="folHlink"/>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1" name="Rectangle 8"/>
              <p:cNvSpPr>
                <a:spLocks noChangeArrowheads="1"/>
              </p:cNvSpPr>
              <p:nvPr userDrawn="1"/>
            </p:nvSpPr>
            <p:spPr bwMode="auto">
              <a:xfrm>
                <a:off x="1437" y="672"/>
                <a:ext cx="369" cy="400"/>
              </a:xfrm>
              <a:prstGeom prst="rect">
                <a:avLst/>
              </a:prstGeom>
              <a:solidFill>
                <a:schemeClr val="folHlink"/>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2" name="Rectangle 9"/>
              <p:cNvSpPr>
                <a:spLocks noChangeArrowheads="1"/>
              </p:cNvSpPr>
              <p:nvPr userDrawn="1"/>
            </p:nvSpPr>
            <p:spPr bwMode="auto">
              <a:xfrm>
                <a:off x="719" y="2257"/>
                <a:ext cx="368" cy="404"/>
              </a:xfrm>
              <a:prstGeom prst="rect">
                <a:avLst/>
              </a:prstGeom>
              <a:solidFill>
                <a:schemeClr val="bg2"/>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3" name="Rectangle 10"/>
              <p:cNvSpPr>
                <a:spLocks noChangeArrowheads="1"/>
              </p:cNvSpPr>
              <p:nvPr userDrawn="1"/>
            </p:nvSpPr>
            <p:spPr bwMode="auto">
              <a:xfrm>
                <a:off x="1437" y="1065"/>
                <a:ext cx="369" cy="405"/>
              </a:xfrm>
              <a:prstGeom prst="rect">
                <a:avLst/>
              </a:prstGeom>
              <a:solidFill>
                <a:schemeClr val="accent2"/>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4" name="Rectangle 11"/>
              <p:cNvSpPr>
                <a:spLocks noChangeArrowheads="1"/>
              </p:cNvSpPr>
              <p:nvPr userDrawn="1"/>
            </p:nvSpPr>
            <p:spPr bwMode="auto">
              <a:xfrm>
                <a:off x="719" y="1464"/>
                <a:ext cx="368" cy="399"/>
              </a:xfrm>
              <a:prstGeom prst="rect">
                <a:avLst/>
              </a:prstGeom>
              <a:solidFill>
                <a:schemeClr val="folHlink"/>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5" name="Rectangle 12"/>
              <p:cNvSpPr>
                <a:spLocks noChangeArrowheads="1"/>
              </p:cNvSpPr>
              <p:nvPr userDrawn="1"/>
            </p:nvSpPr>
            <p:spPr bwMode="auto">
              <a:xfrm>
                <a:off x="0" y="1464"/>
                <a:ext cx="367" cy="399"/>
              </a:xfrm>
              <a:prstGeom prst="rect">
                <a:avLst/>
              </a:prstGeom>
              <a:solidFill>
                <a:schemeClr val="bg2"/>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6" name="Rectangle 13"/>
              <p:cNvSpPr>
                <a:spLocks noChangeArrowheads="1"/>
              </p:cNvSpPr>
              <p:nvPr userDrawn="1"/>
            </p:nvSpPr>
            <p:spPr bwMode="auto">
              <a:xfrm>
                <a:off x="1081" y="1464"/>
                <a:ext cx="362" cy="399"/>
              </a:xfrm>
              <a:prstGeom prst="rect">
                <a:avLst/>
              </a:prstGeom>
              <a:solidFill>
                <a:schemeClr val="accent2"/>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7" name="Rectangle 14"/>
              <p:cNvSpPr>
                <a:spLocks noChangeArrowheads="1"/>
              </p:cNvSpPr>
              <p:nvPr userDrawn="1"/>
            </p:nvSpPr>
            <p:spPr bwMode="auto">
              <a:xfrm>
                <a:off x="361" y="1857"/>
                <a:ext cx="363" cy="405"/>
              </a:xfrm>
              <a:prstGeom prst="rect">
                <a:avLst/>
              </a:prstGeom>
              <a:solidFill>
                <a:schemeClr val="folHlink"/>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sp>
            <p:nvSpPr>
              <p:cNvPr id="18" name="Rectangle 15"/>
              <p:cNvSpPr>
                <a:spLocks noChangeArrowheads="1"/>
              </p:cNvSpPr>
              <p:nvPr userDrawn="1"/>
            </p:nvSpPr>
            <p:spPr bwMode="auto">
              <a:xfrm>
                <a:off x="719" y="1857"/>
                <a:ext cx="368" cy="405"/>
              </a:xfrm>
              <a:prstGeom prst="rect">
                <a:avLst/>
              </a:prstGeom>
              <a:solidFill>
                <a:schemeClr val="accent2"/>
              </a:solidFill>
              <a:ln>
                <a:noFill/>
              </a:ln>
              <a:extLst/>
            </p:spPr>
            <p:txBody>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defRPr/>
                </a:pPr>
                <a:endParaRPr lang="zh-CN" altLang="zh-CN" smtClean="0">
                  <a:solidFill>
                    <a:srgbClr val="000000"/>
                  </a:solidFill>
                  <a:latin typeface="Times New Roman" panose="02020603050405020304" pitchFamily="18" charset="0"/>
                </a:endParaRPr>
              </a:p>
            </p:txBody>
          </p:sp>
        </p:grpSp>
      </p:grpSp>
      <p:sp>
        <p:nvSpPr>
          <p:cNvPr id="134163" name="Rectangle 19"/>
          <p:cNvSpPr>
            <a:spLocks noGrp="1" noChangeArrowheads="1"/>
          </p:cNvSpPr>
          <p:nvPr>
            <p:ph type="ctrTitle"/>
          </p:nvPr>
        </p:nvSpPr>
        <p:spPr>
          <a:xfrm>
            <a:off x="3962400" y="1828800"/>
            <a:ext cx="8026400" cy="2209800"/>
          </a:xfrm>
        </p:spPr>
        <p:txBody>
          <a:bodyPr/>
          <a:lstStyle>
            <a:lvl1pPr>
              <a:defRPr sz="6700">
                <a:solidFill>
                  <a:srgbClr val="FFFFFF"/>
                </a:solidFill>
              </a:defRPr>
            </a:lvl1pPr>
          </a:lstStyle>
          <a:p>
            <a:pPr lvl="0"/>
            <a:r>
              <a:rPr lang="zh-CN" altLang="en-US" noProof="0" smtClean="0"/>
              <a:t>单击此处编辑母版标题样式</a:t>
            </a:r>
          </a:p>
        </p:txBody>
      </p:sp>
      <p:sp>
        <p:nvSpPr>
          <p:cNvPr id="134164" name="Rectangle 20"/>
          <p:cNvSpPr>
            <a:spLocks noGrp="1" noChangeArrowheads="1"/>
          </p:cNvSpPr>
          <p:nvPr>
            <p:ph type="subTitle" idx="1"/>
          </p:nvPr>
        </p:nvSpPr>
        <p:spPr>
          <a:xfrm>
            <a:off x="3962400" y="4267200"/>
            <a:ext cx="8026400" cy="1752600"/>
          </a:xfrm>
        </p:spPr>
        <p:txBody>
          <a:bodyPr/>
          <a:lstStyle>
            <a:lvl1pPr marL="0" indent="0">
              <a:buFont typeface="Wingdings" pitchFamily="2" charset="2"/>
              <a:buNone/>
              <a:defRPr sz="4500"/>
            </a:lvl1pPr>
          </a:lstStyle>
          <a:p>
            <a:pPr lvl="0"/>
            <a:r>
              <a:rPr lang="zh-CN" altLang="en-US" noProof="0" smtClean="0"/>
              <a:t>单击此处编辑母版副标题样式</a:t>
            </a:r>
          </a:p>
        </p:txBody>
      </p:sp>
      <p:sp>
        <p:nvSpPr>
          <p:cNvPr id="19" name="Rectangle 16"/>
          <p:cNvSpPr>
            <a:spLocks noGrp="1" noChangeArrowheads="1"/>
          </p:cNvSpPr>
          <p:nvPr>
            <p:ph type="dt" sz="half" idx="10"/>
          </p:nvPr>
        </p:nvSpPr>
        <p:spPr>
          <a:xfrm>
            <a:off x="609600" y="6248400"/>
            <a:ext cx="2844800" cy="457200"/>
          </a:xfrm>
        </p:spPr>
        <p:txBody>
          <a:bodyPr/>
          <a:lstStyle>
            <a:lvl1pPr>
              <a:defRPr/>
            </a:lvl1pPr>
          </a:lstStyle>
          <a:p>
            <a:pPr>
              <a:defRPr/>
            </a:pPr>
            <a:endParaRPr lang="en-US" altLang="zh-CN">
              <a:solidFill>
                <a:srgbClr val="000000"/>
              </a:solidFill>
            </a:endParaRPr>
          </a:p>
        </p:txBody>
      </p:sp>
      <p:sp>
        <p:nvSpPr>
          <p:cNvPr id="20" name="Rectangle 17"/>
          <p:cNvSpPr>
            <a:spLocks noGrp="1" noChangeArrowheads="1"/>
          </p:cNvSpPr>
          <p:nvPr>
            <p:ph type="ftr" sz="quarter" idx="11"/>
          </p:nvPr>
        </p:nvSpPr>
        <p:spPr>
          <a:xfrm>
            <a:off x="4165600" y="6248400"/>
            <a:ext cx="3860800" cy="457200"/>
          </a:xfrm>
        </p:spPr>
        <p:txBody>
          <a:bodyPr/>
          <a:lstStyle>
            <a:lvl1pPr>
              <a:defRPr sz="1600">
                <a:solidFill>
                  <a:schemeClr val="tx1"/>
                </a:solidFill>
              </a:defRPr>
            </a:lvl1pPr>
          </a:lstStyle>
          <a:p>
            <a:pPr>
              <a:defRPr/>
            </a:pPr>
            <a:r>
              <a:rPr lang="en-US" altLang="zh-CN">
                <a:solidFill>
                  <a:srgbClr val="000000"/>
                </a:solidFill>
              </a:rPr>
              <a:t>1</a:t>
            </a:r>
          </a:p>
        </p:txBody>
      </p:sp>
      <p:sp>
        <p:nvSpPr>
          <p:cNvPr id="21" name="Rectangle 18"/>
          <p:cNvSpPr>
            <a:spLocks noGrp="1" noChangeArrowheads="1"/>
          </p:cNvSpPr>
          <p:nvPr>
            <p:ph type="sldNum" sz="quarter" idx="12"/>
          </p:nvPr>
        </p:nvSpPr>
        <p:spPr/>
        <p:txBody>
          <a:bodyPr/>
          <a:lstStyle>
            <a:lvl1pPr>
              <a:defRPr sz="1600">
                <a:solidFill>
                  <a:schemeClr val="tx1"/>
                </a:solidFill>
                <a:latin typeface="Arial Black" pitchFamily="34" charset="0"/>
              </a:defRPr>
            </a:lvl1pPr>
          </a:lstStyle>
          <a:p>
            <a:pPr>
              <a:defRPr/>
            </a:pPr>
            <a:fld id="{235DBE5E-98CA-4003-AC13-D5157AE86588}"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961965797"/>
      </p:ext>
    </p:extLst>
  </p:cSld>
  <p:clrMapOvr>
    <a:masterClrMapping/>
  </p:clrMapOvr>
  <p:transition>
    <p:blinds dir="vert"/>
    <p:sndAc>
      <p:stSnd>
        <p:snd r:embed="rId1" name="projctor.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5" name="Rectangle 3"/>
          <p:cNvSpPr>
            <a:spLocks noGrp="1" noChangeArrowheads="1"/>
          </p:cNvSpPr>
          <p:nvPr>
            <p:ph type="sldNum" sz="quarter" idx="11"/>
          </p:nvPr>
        </p:nvSpPr>
        <p:spPr>
          <a:ln/>
        </p:spPr>
        <p:txBody>
          <a:bodyPr/>
          <a:lstStyle>
            <a:lvl1pPr>
              <a:defRPr/>
            </a:lvl1pPr>
          </a:lstStyle>
          <a:p>
            <a:pPr>
              <a:defRPr/>
            </a:pPr>
            <a:fld id="{1BDBFD09-088B-44AA-9A56-7F136D4DF866}" type="slidenum">
              <a:rPr lang="en-US" altLang="zh-CN"/>
              <a:pPr>
                <a:defRPr/>
              </a:pPr>
              <a:t>‹#›</a:t>
            </a:fld>
            <a:endParaRPr lang="en-US" altLang="zh-CN"/>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1521556322"/>
      </p:ext>
    </p:extLst>
  </p:cSld>
  <p:clrMapOvr>
    <a:masterClrMapping/>
  </p:clrMapOvr>
  <p:transition>
    <p:blinds dir="vert"/>
    <p:sndAc>
      <p:stSnd>
        <p:snd r:embed="rId1" name="projctor.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700"/>
            </a:lvl1pPr>
            <a:lvl2pPr marL="609585" indent="0">
              <a:buNone/>
              <a:defRPr sz="2400"/>
            </a:lvl2pPr>
            <a:lvl3pPr marL="1219170" indent="0">
              <a:buNone/>
              <a:defRPr sz="2100"/>
            </a:lvl3pPr>
            <a:lvl4pPr marL="1828754" indent="0">
              <a:buNone/>
              <a:defRPr sz="1900"/>
            </a:lvl4pPr>
            <a:lvl5pPr marL="2438339" indent="0">
              <a:buNone/>
              <a:defRPr sz="1900"/>
            </a:lvl5pPr>
            <a:lvl6pPr marL="3047924" indent="0">
              <a:buNone/>
              <a:defRPr sz="1900"/>
            </a:lvl6pPr>
            <a:lvl7pPr marL="3657509" indent="0">
              <a:buNone/>
              <a:defRPr sz="1900"/>
            </a:lvl7pPr>
            <a:lvl8pPr marL="4267093" indent="0">
              <a:buNone/>
              <a:defRPr sz="1900"/>
            </a:lvl8pPr>
            <a:lvl9pPr marL="4876678" indent="0">
              <a:buNone/>
              <a:defRPr sz="1900"/>
            </a:lvl9pPr>
          </a:lstStyle>
          <a:p>
            <a:pPr lvl="0"/>
            <a:r>
              <a:rPr lang="zh-CN" altLang="en-US" smtClean="0"/>
              <a:t>单击此处编辑母版文本样式</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5" name="Rectangle 3"/>
          <p:cNvSpPr>
            <a:spLocks noGrp="1" noChangeArrowheads="1"/>
          </p:cNvSpPr>
          <p:nvPr>
            <p:ph type="sldNum" sz="quarter" idx="11"/>
          </p:nvPr>
        </p:nvSpPr>
        <p:spPr>
          <a:ln/>
        </p:spPr>
        <p:txBody>
          <a:bodyPr/>
          <a:lstStyle>
            <a:lvl1pPr>
              <a:defRPr/>
            </a:lvl1pPr>
          </a:lstStyle>
          <a:p>
            <a:pPr>
              <a:defRPr/>
            </a:pPr>
            <a:fld id="{4D0EC5EE-3E40-4E07-91E3-9FC91BD618DD}" type="slidenum">
              <a:rPr lang="en-US" altLang="zh-CN"/>
              <a:pPr>
                <a:defRPr/>
              </a:pPr>
              <a:t>‹#›</a:t>
            </a:fld>
            <a:endParaRPr lang="en-US" altLang="zh-CN"/>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4258348642"/>
      </p:ext>
    </p:extLst>
  </p:cSld>
  <p:clrMapOvr>
    <a:masterClrMapping/>
  </p:clrMapOvr>
  <p:transition>
    <p:blinds dir="vert"/>
    <p:sndAc>
      <p:stSnd>
        <p:snd r:embed="rId1" name="projctor.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981200"/>
            <a:ext cx="5384800" cy="388620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981200"/>
            <a:ext cx="5384800" cy="388620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6" name="Rectangle 3"/>
          <p:cNvSpPr>
            <a:spLocks noGrp="1" noChangeArrowheads="1"/>
          </p:cNvSpPr>
          <p:nvPr>
            <p:ph type="sldNum" sz="quarter" idx="11"/>
          </p:nvPr>
        </p:nvSpPr>
        <p:spPr>
          <a:ln/>
        </p:spPr>
        <p:txBody>
          <a:bodyPr/>
          <a:lstStyle>
            <a:lvl1pPr>
              <a:defRPr/>
            </a:lvl1pPr>
          </a:lstStyle>
          <a:p>
            <a:pPr>
              <a:defRPr/>
            </a:pPr>
            <a:fld id="{688330F3-69AC-42F8-87EA-C48297D5C043}" type="slidenum">
              <a:rPr lang="en-US" altLang="zh-CN"/>
              <a:pPr>
                <a:defRPr/>
              </a:pPr>
              <a:t>‹#›</a:t>
            </a:fld>
            <a:endParaRPr lang="en-US" altLang="zh-CN"/>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4138611029"/>
      </p:ext>
    </p:extLst>
  </p:cSld>
  <p:clrMapOvr>
    <a:masterClrMapping/>
  </p:clrMapOvr>
  <p:transition>
    <p:blinds dir="vert"/>
    <p:sndAc>
      <p:stSnd>
        <p:snd r:embed="rId1" name="projctor.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zh-CN" altLang="en-US" smtClean="0"/>
              <a:t>单击此处编辑母版文本样式</a:t>
            </a:r>
          </a:p>
        </p:txBody>
      </p:sp>
      <p:sp>
        <p:nvSpPr>
          <p:cNvPr id="6" name="内容占位符 5"/>
          <p:cNvSpPr>
            <a:spLocks noGrp="1"/>
          </p:cNvSpPr>
          <p:nvPr>
            <p:ph sz="quarter" idx="4"/>
          </p:nvPr>
        </p:nvSpPr>
        <p:spPr>
          <a:xfrm>
            <a:off x="6193378"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8" name="Rectangle 3"/>
          <p:cNvSpPr>
            <a:spLocks noGrp="1" noChangeArrowheads="1"/>
          </p:cNvSpPr>
          <p:nvPr>
            <p:ph type="sldNum" sz="quarter" idx="11"/>
          </p:nvPr>
        </p:nvSpPr>
        <p:spPr>
          <a:ln/>
        </p:spPr>
        <p:txBody>
          <a:bodyPr/>
          <a:lstStyle>
            <a:lvl1pPr>
              <a:defRPr/>
            </a:lvl1pPr>
          </a:lstStyle>
          <a:p>
            <a:pPr>
              <a:defRPr/>
            </a:pPr>
            <a:fld id="{A36227EC-9A07-40D5-B098-447C5A1175AA}" type="slidenum">
              <a:rPr lang="en-US" altLang="zh-CN"/>
              <a:pPr>
                <a:defRPr/>
              </a:pPr>
              <a:t>‹#›</a:t>
            </a:fld>
            <a:endParaRPr lang="en-US" altLang="zh-CN"/>
          </a:p>
        </p:txBody>
      </p:sp>
      <p:sp>
        <p:nvSpPr>
          <p:cNvPr id="9"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3199413409"/>
      </p:ext>
    </p:extLst>
  </p:cSld>
  <p:clrMapOvr>
    <a:masterClrMapping/>
  </p:clrMapOvr>
  <p:transition>
    <p:blinds dir="vert"/>
    <p:sndAc>
      <p:stSnd>
        <p:snd r:embed="rId1" name="projctor.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4" name="Rectangle 3"/>
          <p:cNvSpPr>
            <a:spLocks noGrp="1" noChangeArrowheads="1"/>
          </p:cNvSpPr>
          <p:nvPr>
            <p:ph type="sldNum" sz="quarter" idx="11"/>
          </p:nvPr>
        </p:nvSpPr>
        <p:spPr>
          <a:ln/>
        </p:spPr>
        <p:txBody>
          <a:bodyPr/>
          <a:lstStyle>
            <a:lvl1pPr>
              <a:defRPr/>
            </a:lvl1pPr>
          </a:lstStyle>
          <a:p>
            <a:pPr>
              <a:defRPr/>
            </a:pPr>
            <a:fld id="{89FE62AD-89C3-4860-8146-B0DB73699402}" type="slidenum">
              <a:rPr lang="en-US" altLang="zh-CN"/>
              <a:pPr>
                <a:defRPr/>
              </a:pPr>
              <a:t>‹#›</a:t>
            </a:fld>
            <a:endParaRPr lang="en-US" altLang="zh-CN"/>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3987435393"/>
      </p:ext>
    </p:extLst>
  </p:cSld>
  <p:clrMapOvr>
    <a:masterClrMapping/>
  </p:clrMapOvr>
  <p:transition>
    <p:blinds dir="vert"/>
    <p:sndAc>
      <p:stSnd>
        <p:snd r:embed="rId1" name="projctor.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3" name="Rectangle 3"/>
          <p:cNvSpPr>
            <a:spLocks noGrp="1" noChangeArrowheads="1"/>
          </p:cNvSpPr>
          <p:nvPr>
            <p:ph type="sldNum" sz="quarter" idx="11"/>
          </p:nvPr>
        </p:nvSpPr>
        <p:spPr>
          <a:ln/>
        </p:spPr>
        <p:txBody>
          <a:bodyPr/>
          <a:lstStyle>
            <a:lvl1pPr>
              <a:defRPr/>
            </a:lvl1pPr>
          </a:lstStyle>
          <a:p>
            <a:pPr>
              <a:defRPr/>
            </a:pPr>
            <a:fld id="{5A7D8777-D550-48EE-B3AB-94DA36E112A8}" type="slidenum">
              <a:rPr lang="en-US" altLang="zh-CN"/>
              <a:pPr>
                <a:defRPr/>
              </a:pPr>
              <a:t>‹#›</a:t>
            </a:fld>
            <a:endParaRPr lang="en-US" altLang="zh-CN"/>
          </a:p>
        </p:txBody>
      </p:sp>
      <p:sp>
        <p:nvSpPr>
          <p:cNvPr id="4"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312366219"/>
      </p:ext>
    </p:extLst>
  </p:cSld>
  <p:clrMapOvr>
    <a:masterClrMapping/>
  </p:clrMapOvr>
  <p:transition>
    <p:blinds dir="vert"/>
    <p:sndAc>
      <p:stSnd>
        <p:snd r:embed="rId1" name="projctor.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26" y="273049"/>
            <a:ext cx="4011084" cy="1162051"/>
          </a:xfrm>
        </p:spPr>
        <p:txBody>
          <a:bodyPr anchor="b"/>
          <a:lstStyle>
            <a:lvl1pPr algn="l">
              <a:defRPr sz="27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68"/>
            <a:ext cx="68156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26" y="1435104"/>
            <a:ext cx="4011084" cy="46910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CN" altLang="en-US" smtClean="0"/>
              <a:t>单击此处编辑母版文本样式</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6" name="Rectangle 3"/>
          <p:cNvSpPr>
            <a:spLocks noGrp="1" noChangeArrowheads="1"/>
          </p:cNvSpPr>
          <p:nvPr>
            <p:ph type="sldNum" sz="quarter" idx="11"/>
          </p:nvPr>
        </p:nvSpPr>
        <p:spPr>
          <a:ln/>
        </p:spPr>
        <p:txBody>
          <a:bodyPr/>
          <a:lstStyle>
            <a:lvl1pPr>
              <a:defRPr/>
            </a:lvl1pPr>
          </a:lstStyle>
          <a:p>
            <a:pPr>
              <a:defRPr/>
            </a:pPr>
            <a:fld id="{E6BDB6C3-9868-45C6-A2D3-3523BD108881}" type="slidenum">
              <a:rPr lang="en-US" altLang="zh-CN"/>
              <a:pPr>
                <a:defRPr/>
              </a:pPr>
              <a:t>‹#›</a:t>
            </a:fld>
            <a:endParaRPr lang="en-US" altLang="zh-CN"/>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1818074177"/>
      </p:ext>
    </p:extLst>
  </p:cSld>
  <p:clrMapOvr>
    <a:masterClrMapping/>
  </p:clrMapOvr>
  <p:transition>
    <p:blinds dir="vert"/>
    <p:sndAc>
      <p:stSnd>
        <p:snd r:embed="rId1" name="projctor.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9850593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6739"/>
          </a:xfrm>
        </p:spPr>
        <p:txBody>
          <a:bodyPr anchor="b"/>
          <a:lstStyle>
            <a:lvl1pPr algn="l">
              <a:defRPr sz="27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430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pPr lvl="0"/>
            <a:endParaRPr lang="zh-CN" altLang="en-US" noProof="0" smtClean="0"/>
          </a:p>
        </p:txBody>
      </p:sp>
      <p:sp>
        <p:nvSpPr>
          <p:cNvPr id="4" name="文本占位符 3"/>
          <p:cNvSpPr>
            <a:spLocks noGrp="1"/>
          </p:cNvSpPr>
          <p:nvPr>
            <p:ph type="body" sz="half" idx="2"/>
          </p:nvPr>
        </p:nvSpPr>
        <p:spPr>
          <a:xfrm>
            <a:off x="2389717" y="5367354"/>
            <a:ext cx="7315200" cy="8048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CN" altLang="en-US" smtClean="0"/>
              <a:t>单击此处编辑母版文本样式</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6" name="Rectangle 3"/>
          <p:cNvSpPr>
            <a:spLocks noGrp="1" noChangeArrowheads="1"/>
          </p:cNvSpPr>
          <p:nvPr>
            <p:ph type="sldNum" sz="quarter" idx="11"/>
          </p:nvPr>
        </p:nvSpPr>
        <p:spPr>
          <a:ln/>
        </p:spPr>
        <p:txBody>
          <a:bodyPr/>
          <a:lstStyle>
            <a:lvl1pPr>
              <a:defRPr/>
            </a:lvl1pPr>
          </a:lstStyle>
          <a:p>
            <a:pPr>
              <a:defRPr/>
            </a:pPr>
            <a:fld id="{3B450A0E-6A8D-4093-A831-F464C7F90C3F}" type="slidenum">
              <a:rPr lang="en-US" altLang="zh-CN"/>
              <a:pPr>
                <a:defRPr/>
              </a:pPr>
              <a:t>‹#›</a:t>
            </a:fld>
            <a:endParaRPr lang="en-US" altLang="zh-CN"/>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3916732015"/>
      </p:ext>
    </p:extLst>
  </p:cSld>
  <p:clrMapOvr>
    <a:masterClrMapping/>
  </p:clrMapOvr>
  <p:transition>
    <p:blinds dir="vert"/>
    <p:sndAc>
      <p:stSnd>
        <p:snd r:embed="rId1" name="projctor.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5" name="Rectangle 3"/>
          <p:cNvSpPr>
            <a:spLocks noGrp="1" noChangeArrowheads="1"/>
          </p:cNvSpPr>
          <p:nvPr>
            <p:ph type="sldNum" sz="quarter" idx="11"/>
          </p:nvPr>
        </p:nvSpPr>
        <p:spPr>
          <a:ln/>
        </p:spPr>
        <p:txBody>
          <a:bodyPr/>
          <a:lstStyle>
            <a:lvl1pPr>
              <a:defRPr/>
            </a:lvl1pPr>
          </a:lstStyle>
          <a:p>
            <a:pPr>
              <a:defRPr/>
            </a:pPr>
            <a:fld id="{55FAF416-EBEF-4032-AD75-D0E2BF3A583F}" type="slidenum">
              <a:rPr lang="en-US" altLang="zh-CN"/>
              <a:pPr>
                <a:defRPr/>
              </a:pPr>
              <a:t>‹#›</a:t>
            </a:fld>
            <a:endParaRPr lang="en-US" altLang="zh-CN"/>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950567473"/>
      </p:ext>
    </p:extLst>
  </p:cSld>
  <p:clrMapOvr>
    <a:masterClrMapping/>
  </p:clrMapOvr>
  <p:transition>
    <p:blinds dir="vert"/>
    <p:sndAc>
      <p:stSnd>
        <p:snd r:embed="rId1" name="projctor.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457200"/>
            <a:ext cx="27432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457200"/>
            <a:ext cx="80264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zh-CN"/>
              <a:t>Organization &amp; Management Theory</a:t>
            </a:r>
          </a:p>
        </p:txBody>
      </p:sp>
      <p:sp>
        <p:nvSpPr>
          <p:cNvPr id="5" name="Rectangle 3"/>
          <p:cNvSpPr>
            <a:spLocks noGrp="1" noChangeArrowheads="1"/>
          </p:cNvSpPr>
          <p:nvPr>
            <p:ph type="sldNum" sz="quarter" idx="11"/>
          </p:nvPr>
        </p:nvSpPr>
        <p:spPr>
          <a:ln/>
        </p:spPr>
        <p:txBody>
          <a:bodyPr/>
          <a:lstStyle>
            <a:lvl1pPr>
              <a:defRPr/>
            </a:lvl1pPr>
          </a:lstStyle>
          <a:p>
            <a:pPr>
              <a:defRPr/>
            </a:pPr>
            <a:fld id="{B44D042D-A52B-4572-AB6C-7221C484C06C}" type="slidenum">
              <a:rPr lang="en-US" altLang="zh-CN"/>
              <a:pPr>
                <a:defRPr/>
              </a:pPr>
              <a:t>‹#›</a:t>
            </a:fld>
            <a:endParaRPr lang="en-US" altLang="zh-CN"/>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CN">
              <a:solidFill>
                <a:srgbClr val="000000"/>
              </a:solidFill>
            </a:endParaRPr>
          </a:p>
        </p:txBody>
      </p:sp>
    </p:spTree>
    <p:extLst>
      <p:ext uri="{BB962C8B-B14F-4D97-AF65-F5344CB8AC3E}">
        <p14:creationId xmlns:p14="http://schemas.microsoft.com/office/powerpoint/2010/main" val="6558946"/>
      </p:ext>
    </p:extLst>
  </p:cSld>
  <p:clrMapOvr>
    <a:masterClrMapping/>
  </p:clrMapOvr>
  <p:transition>
    <p:blinds dir="vert"/>
    <p:sndAc>
      <p:stSnd>
        <p:snd r:embed="rId1" name="projctor.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type="txAndObj">
  <p:cSld name="标题，文本与内容">
    <p:spTree>
      <p:nvGrpSpPr>
        <p:cNvPr id="1" name=""/>
        <p:cNvGrpSpPr/>
        <p:nvPr/>
      </p:nvGrpSpPr>
      <p:grpSpPr>
        <a:xfrm>
          <a:off x="0" y="0"/>
          <a:ext cx="0" cy="0"/>
          <a:chOff x="0" y="0"/>
          <a:chExt cx="0" cy="0"/>
        </a:xfrm>
      </p:grpSpPr>
      <p:sp>
        <p:nvSpPr>
          <p:cNvPr id="5" name="Rectangle 2"/>
          <p:cNvSpPr>
            <a:spLocks noChangeArrowheads="1"/>
          </p:cNvSpPr>
          <p:nvPr/>
        </p:nvSpPr>
        <p:spPr bwMode="hidden">
          <a:xfrm>
            <a:off x="203200" y="0"/>
            <a:ext cx="1930400" cy="685800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21917" tIns="60958" rIns="121917" bIns="60958" anchor="ct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0"/>
              </a:spcBef>
              <a:spcAft>
                <a:spcPct val="0"/>
              </a:spcAft>
              <a:defRPr sz="2400">
                <a:solidFill>
                  <a:schemeClr val="tx1"/>
                </a:solidFill>
                <a:latin typeface="Arial" charset="0"/>
                <a:ea typeface="宋体" charset="-122"/>
              </a:defRPr>
            </a:lvl6pPr>
            <a:lvl7pPr marL="2971800" indent="-228600" eaLnBrk="0" fontAlgn="base" hangingPunct="0">
              <a:spcBef>
                <a:spcPct val="0"/>
              </a:spcBef>
              <a:spcAft>
                <a:spcPct val="0"/>
              </a:spcAft>
              <a:defRPr sz="2400">
                <a:solidFill>
                  <a:schemeClr val="tx1"/>
                </a:solidFill>
                <a:latin typeface="Arial" charset="0"/>
                <a:ea typeface="宋体" charset="-122"/>
              </a:defRPr>
            </a:lvl7pPr>
            <a:lvl8pPr marL="3429000" indent="-228600" eaLnBrk="0" fontAlgn="base" hangingPunct="0">
              <a:spcBef>
                <a:spcPct val="0"/>
              </a:spcBef>
              <a:spcAft>
                <a:spcPct val="0"/>
              </a:spcAft>
              <a:defRPr sz="2400">
                <a:solidFill>
                  <a:schemeClr val="tx1"/>
                </a:solidFill>
                <a:latin typeface="Arial" charset="0"/>
                <a:ea typeface="宋体" charset="-122"/>
              </a:defRPr>
            </a:lvl8pPr>
            <a:lvl9pPr marL="3886200" indent="-228600" eaLnBrk="0" fontAlgn="base" hangingPunct="0">
              <a:spcBef>
                <a:spcPct val="0"/>
              </a:spcBef>
              <a:spcAft>
                <a:spcPct val="0"/>
              </a:spcAft>
              <a:defRPr sz="2400">
                <a:solidFill>
                  <a:schemeClr val="tx1"/>
                </a:solidFill>
                <a:latin typeface="Arial" charset="0"/>
                <a:ea typeface="宋体" charset="-122"/>
              </a:defRPr>
            </a:lvl9pPr>
          </a:lstStyle>
          <a:p>
            <a:pPr algn="ctr" eaLnBrk="0" fontAlgn="base" hangingPunct="0">
              <a:spcBef>
                <a:spcPct val="0"/>
              </a:spcBef>
              <a:spcAft>
                <a:spcPct val="0"/>
              </a:spcAft>
            </a:pPr>
            <a:endParaRPr lang="zh-CN" altLang="zh-CN" smtClean="0">
              <a:solidFill>
                <a:srgbClr val="000000"/>
              </a:solidFill>
            </a:endParaRPr>
          </a:p>
        </p:txBody>
      </p:sp>
      <p:sp>
        <p:nvSpPr>
          <p:cNvPr id="6" name="Rectangle 3"/>
          <p:cNvSpPr>
            <a:spLocks noChangeArrowheads="1"/>
          </p:cNvSpPr>
          <p:nvPr/>
        </p:nvSpPr>
        <p:spPr bwMode="hidden">
          <a:xfrm>
            <a:off x="2235200" y="0"/>
            <a:ext cx="9956800" cy="1219200"/>
          </a:xfrm>
          <a:prstGeom prst="rect">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21917" tIns="60958" rIns="121917" bIns="60958" anchor="ct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0"/>
              </a:spcBef>
              <a:spcAft>
                <a:spcPct val="0"/>
              </a:spcAft>
              <a:defRPr sz="2400">
                <a:solidFill>
                  <a:schemeClr val="tx1"/>
                </a:solidFill>
                <a:latin typeface="Arial" charset="0"/>
                <a:ea typeface="宋体" charset="-122"/>
              </a:defRPr>
            </a:lvl6pPr>
            <a:lvl7pPr marL="2971800" indent="-228600" eaLnBrk="0" fontAlgn="base" hangingPunct="0">
              <a:spcBef>
                <a:spcPct val="0"/>
              </a:spcBef>
              <a:spcAft>
                <a:spcPct val="0"/>
              </a:spcAft>
              <a:defRPr sz="2400">
                <a:solidFill>
                  <a:schemeClr val="tx1"/>
                </a:solidFill>
                <a:latin typeface="Arial" charset="0"/>
                <a:ea typeface="宋体" charset="-122"/>
              </a:defRPr>
            </a:lvl7pPr>
            <a:lvl8pPr marL="3429000" indent="-228600" eaLnBrk="0" fontAlgn="base" hangingPunct="0">
              <a:spcBef>
                <a:spcPct val="0"/>
              </a:spcBef>
              <a:spcAft>
                <a:spcPct val="0"/>
              </a:spcAft>
              <a:defRPr sz="2400">
                <a:solidFill>
                  <a:schemeClr val="tx1"/>
                </a:solidFill>
                <a:latin typeface="Arial" charset="0"/>
                <a:ea typeface="宋体" charset="-122"/>
              </a:defRPr>
            </a:lvl8pPr>
            <a:lvl9pPr marL="3886200" indent="-228600" eaLnBrk="0" fontAlgn="base" hangingPunct="0">
              <a:spcBef>
                <a:spcPct val="0"/>
              </a:spcBef>
              <a:spcAft>
                <a:spcPct val="0"/>
              </a:spcAft>
              <a:defRPr sz="2400">
                <a:solidFill>
                  <a:schemeClr val="tx1"/>
                </a:solidFill>
                <a:latin typeface="Arial" charset="0"/>
                <a:ea typeface="宋体" charset="-122"/>
              </a:defRPr>
            </a:lvl9pPr>
          </a:lstStyle>
          <a:p>
            <a:pPr algn="ctr" eaLnBrk="0" fontAlgn="base" hangingPunct="0">
              <a:spcBef>
                <a:spcPct val="0"/>
              </a:spcBef>
              <a:spcAft>
                <a:spcPct val="0"/>
              </a:spcAft>
            </a:pPr>
            <a:endParaRPr lang="zh-CN" altLang="zh-CN" smtClean="0">
              <a:solidFill>
                <a:srgbClr val="000000"/>
              </a:solidFill>
            </a:endParaRPr>
          </a:p>
        </p:txBody>
      </p:sp>
      <p:sp>
        <p:nvSpPr>
          <p:cNvPr id="7" name="Rectangle 4" descr="Stationery"/>
          <p:cNvSpPr>
            <a:spLocks noChangeArrowheads="1"/>
          </p:cNvSpPr>
          <p:nvPr/>
        </p:nvSpPr>
        <p:spPr bwMode="auto">
          <a:xfrm>
            <a:off x="609600" y="0"/>
            <a:ext cx="1625600" cy="76200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21917" tIns="60958" rIns="121917" bIns="60958" anchor="ct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0"/>
              </a:spcBef>
              <a:spcAft>
                <a:spcPct val="0"/>
              </a:spcAft>
              <a:defRPr sz="2400">
                <a:solidFill>
                  <a:schemeClr val="tx1"/>
                </a:solidFill>
                <a:latin typeface="Arial" charset="0"/>
                <a:ea typeface="宋体" charset="-122"/>
              </a:defRPr>
            </a:lvl6pPr>
            <a:lvl7pPr marL="2971800" indent="-228600" eaLnBrk="0" fontAlgn="base" hangingPunct="0">
              <a:spcBef>
                <a:spcPct val="0"/>
              </a:spcBef>
              <a:spcAft>
                <a:spcPct val="0"/>
              </a:spcAft>
              <a:defRPr sz="2400">
                <a:solidFill>
                  <a:schemeClr val="tx1"/>
                </a:solidFill>
                <a:latin typeface="Arial" charset="0"/>
                <a:ea typeface="宋体" charset="-122"/>
              </a:defRPr>
            </a:lvl7pPr>
            <a:lvl8pPr marL="3429000" indent="-228600" eaLnBrk="0" fontAlgn="base" hangingPunct="0">
              <a:spcBef>
                <a:spcPct val="0"/>
              </a:spcBef>
              <a:spcAft>
                <a:spcPct val="0"/>
              </a:spcAft>
              <a:defRPr sz="2400">
                <a:solidFill>
                  <a:schemeClr val="tx1"/>
                </a:solidFill>
                <a:latin typeface="Arial" charset="0"/>
                <a:ea typeface="宋体" charset="-122"/>
              </a:defRPr>
            </a:lvl8pPr>
            <a:lvl9pPr marL="3886200" indent="-228600" eaLnBrk="0" fontAlgn="base" hangingPunct="0">
              <a:spcBef>
                <a:spcPct val="0"/>
              </a:spcBef>
              <a:spcAft>
                <a:spcPct val="0"/>
              </a:spcAft>
              <a:defRPr sz="2400">
                <a:solidFill>
                  <a:schemeClr val="tx1"/>
                </a:solidFill>
                <a:latin typeface="Arial" charset="0"/>
                <a:ea typeface="宋体" charset="-122"/>
              </a:defRPr>
            </a:lvl9pPr>
          </a:lstStyle>
          <a:p>
            <a:pPr algn="ctr" eaLnBrk="0" fontAlgn="base" hangingPunct="0">
              <a:spcBef>
                <a:spcPct val="0"/>
              </a:spcBef>
              <a:spcAft>
                <a:spcPct val="0"/>
              </a:spcAft>
            </a:pPr>
            <a:endParaRPr lang="zh-CN" altLang="zh-CN" smtClean="0">
              <a:solidFill>
                <a:srgbClr val="000000"/>
              </a:solidFill>
            </a:endParaRPr>
          </a:p>
        </p:txBody>
      </p:sp>
      <p:sp>
        <p:nvSpPr>
          <p:cNvPr id="8" name="Rectangle 5" descr="Stationery"/>
          <p:cNvSpPr>
            <a:spLocks noChangeArrowheads="1"/>
          </p:cNvSpPr>
          <p:nvPr/>
        </p:nvSpPr>
        <p:spPr bwMode="auto">
          <a:xfrm>
            <a:off x="0" y="0"/>
            <a:ext cx="609600" cy="685800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21917" tIns="60958" rIns="121917" bIns="60958" anchor="ct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0"/>
              </a:spcBef>
              <a:spcAft>
                <a:spcPct val="0"/>
              </a:spcAft>
              <a:defRPr sz="2400">
                <a:solidFill>
                  <a:schemeClr val="tx1"/>
                </a:solidFill>
                <a:latin typeface="Arial" charset="0"/>
                <a:ea typeface="宋体" charset="-122"/>
              </a:defRPr>
            </a:lvl6pPr>
            <a:lvl7pPr marL="2971800" indent="-228600" eaLnBrk="0" fontAlgn="base" hangingPunct="0">
              <a:spcBef>
                <a:spcPct val="0"/>
              </a:spcBef>
              <a:spcAft>
                <a:spcPct val="0"/>
              </a:spcAft>
              <a:defRPr sz="2400">
                <a:solidFill>
                  <a:schemeClr val="tx1"/>
                </a:solidFill>
                <a:latin typeface="Arial" charset="0"/>
                <a:ea typeface="宋体" charset="-122"/>
              </a:defRPr>
            </a:lvl7pPr>
            <a:lvl8pPr marL="3429000" indent="-228600" eaLnBrk="0" fontAlgn="base" hangingPunct="0">
              <a:spcBef>
                <a:spcPct val="0"/>
              </a:spcBef>
              <a:spcAft>
                <a:spcPct val="0"/>
              </a:spcAft>
              <a:defRPr sz="2400">
                <a:solidFill>
                  <a:schemeClr val="tx1"/>
                </a:solidFill>
                <a:latin typeface="Arial" charset="0"/>
                <a:ea typeface="宋体" charset="-122"/>
              </a:defRPr>
            </a:lvl8pPr>
            <a:lvl9pPr marL="3886200" indent="-228600" eaLnBrk="0" fontAlgn="base" hangingPunct="0">
              <a:spcBef>
                <a:spcPct val="0"/>
              </a:spcBef>
              <a:spcAft>
                <a:spcPct val="0"/>
              </a:spcAft>
              <a:defRPr sz="2400">
                <a:solidFill>
                  <a:schemeClr val="tx1"/>
                </a:solidFill>
                <a:latin typeface="Arial" charset="0"/>
                <a:ea typeface="宋体" charset="-122"/>
              </a:defRPr>
            </a:lvl9pPr>
          </a:lstStyle>
          <a:p>
            <a:pPr algn="ctr" eaLnBrk="0" fontAlgn="base" hangingPunct="0">
              <a:spcBef>
                <a:spcPct val="0"/>
              </a:spcBef>
              <a:spcAft>
                <a:spcPct val="0"/>
              </a:spcAft>
            </a:pPr>
            <a:endParaRPr lang="zh-CN" altLang="zh-CN" smtClean="0">
              <a:solidFill>
                <a:srgbClr val="000000"/>
              </a:solidFill>
            </a:endParaRPr>
          </a:p>
        </p:txBody>
      </p:sp>
      <p:pic>
        <p:nvPicPr>
          <p:cNvPr id="9" name="Picture 9" descr="C:\Wendy\anabnr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301" y="0"/>
            <a:ext cx="10553700" cy="753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0"/>
          <p:cNvSpPr>
            <a:spLocks noChangeArrowheads="1"/>
          </p:cNvSpPr>
          <p:nvPr/>
        </p:nvSpPr>
        <p:spPr bwMode="auto">
          <a:xfrm>
            <a:off x="406400" y="457200"/>
            <a:ext cx="3352800" cy="304800"/>
          </a:xfrm>
          <a:prstGeom prst="rect">
            <a:avLst/>
          </a:prstGeom>
          <a:solidFill>
            <a:schemeClr val="accent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21917" tIns="60958" rIns="121917" bIns="60958" anchor="ct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0"/>
              </a:spcBef>
              <a:spcAft>
                <a:spcPct val="0"/>
              </a:spcAft>
              <a:defRPr sz="2400">
                <a:solidFill>
                  <a:schemeClr val="tx1"/>
                </a:solidFill>
                <a:latin typeface="Arial" charset="0"/>
                <a:ea typeface="宋体" charset="-122"/>
              </a:defRPr>
            </a:lvl6pPr>
            <a:lvl7pPr marL="2971800" indent="-228600" eaLnBrk="0" fontAlgn="base" hangingPunct="0">
              <a:spcBef>
                <a:spcPct val="0"/>
              </a:spcBef>
              <a:spcAft>
                <a:spcPct val="0"/>
              </a:spcAft>
              <a:defRPr sz="2400">
                <a:solidFill>
                  <a:schemeClr val="tx1"/>
                </a:solidFill>
                <a:latin typeface="Arial" charset="0"/>
                <a:ea typeface="宋体" charset="-122"/>
              </a:defRPr>
            </a:lvl7pPr>
            <a:lvl8pPr marL="3429000" indent="-228600" eaLnBrk="0" fontAlgn="base" hangingPunct="0">
              <a:spcBef>
                <a:spcPct val="0"/>
              </a:spcBef>
              <a:spcAft>
                <a:spcPct val="0"/>
              </a:spcAft>
              <a:defRPr sz="2400">
                <a:solidFill>
                  <a:schemeClr val="tx1"/>
                </a:solidFill>
                <a:latin typeface="Arial" charset="0"/>
                <a:ea typeface="宋体" charset="-122"/>
              </a:defRPr>
            </a:lvl8pPr>
            <a:lvl9pPr marL="3886200" indent="-228600" eaLnBrk="0" fontAlgn="base" hangingPunct="0">
              <a:spcBef>
                <a:spcPct val="0"/>
              </a:spcBef>
              <a:spcAft>
                <a:spcPct val="0"/>
              </a:spcAft>
              <a:defRPr sz="2400">
                <a:solidFill>
                  <a:schemeClr val="tx1"/>
                </a:solidFill>
                <a:latin typeface="Arial" charset="0"/>
                <a:ea typeface="宋体" charset="-122"/>
              </a:defRPr>
            </a:lvl9pPr>
          </a:lstStyle>
          <a:p>
            <a:pPr algn="ctr" eaLnBrk="0" fontAlgn="base" hangingPunct="0">
              <a:spcBef>
                <a:spcPct val="0"/>
              </a:spcBef>
              <a:spcAft>
                <a:spcPct val="0"/>
              </a:spcAft>
            </a:pPr>
            <a:endParaRPr lang="zh-CN" altLang="zh-CN" smtClean="0">
              <a:solidFill>
                <a:srgbClr val="000000"/>
              </a:solidFill>
            </a:endParaRPr>
          </a:p>
        </p:txBody>
      </p:sp>
      <p:sp>
        <p:nvSpPr>
          <p:cNvPr id="2" name="标题 1"/>
          <p:cNvSpPr>
            <a:spLocks noGrp="1"/>
          </p:cNvSpPr>
          <p:nvPr>
            <p:ph type="title"/>
          </p:nvPr>
        </p:nvSpPr>
        <p:spPr>
          <a:xfrm>
            <a:off x="609600" y="277814"/>
            <a:ext cx="109728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09600" y="1600200"/>
            <a:ext cx="53848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1"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12" name="Rectangle 5"/>
          <p:cNvSpPr>
            <a:spLocks noGrp="1" noChangeArrowheads="1"/>
          </p:cNvSpPr>
          <p:nvPr>
            <p:ph type="ftr" sz="quarter" idx="11"/>
          </p:nvPr>
        </p:nvSpPr>
        <p:spPr/>
        <p:txBody>
          <a:bodyPr/>
          <a:lstStyle>
            <a:lvl1pPr>
              <a:defRPr/>
            </a:lvl1pPr>
          </a:lstStyle>
          <a:p>
            <a:pPr>
              <a:defRPr/>
            </a:pPr>
            <a:endParaRPr lang="en-US" altLang="zh-CN"/>
          </a:p>
        </p:txBody>
      </p:sp>
      <p:sp>
        <p:nvSpPr>
          <p:cNvPr id="13" name="Rectangle 6"/>
          <p:cNvSpPr>
            <a:spLocks noGrp="1" noChangeArrowheads="1"/>
          </p:cNvSpPr>
          <p:nvPr>
            <p:ph type="sldNum" sz="quarter" idx="12"/>
          </p:nvPr>
        </p:nvSpPr>
        <p:spPr/>
        <p:txBody>
          <a:bodyPr/>
          <a:lstStyle>
            <a:lvl1pPr>
              <a:defRPr/>
            </a:lvl1pPr>
          </a:lstStyle>
          <a:p>
            <a:pPr>
              <a:defRPr/>
            </a:pPr>
            <a:fld id="{1915A735-B8FC-422F-8AE5-F982D9BABDA0}" type="slidenum">
              <a:rPr lang="en-US" altLang="zh-CN"/>
              <a:pPr>
                <a:defRPr/>
              </a:pPr>
              <a:t>‹#›</a:t>
            </a:fld>
            <a:endParaRPr lang="en-US" altLang="zh-CN"/>
          </a:p>
        </p:txBody>
      </p:sp>
    </p:spTree>
    <p:extLst>
      <p:ext uri="{BB962C8B-B14F-4D97-AF65-F5344CB8AC3E}">
        <p14:creationId xmlns:p14="http://schemas.microsoft.com/office/powerpoint/2010/main" val="42289448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02167" y="381000"/>
            <a:ext cx="11387667"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02167" y="1752602"/>
            <a:ext cx="11387667" cy="4270375"/>
          </a:xfrm>
        </p:spPr>
        <p:txBody>
          <a:bodyPr rtlCol="0">
            <a:normAutofit/>
          </a:bodyPr>
          <a:lstStyle/>
          <a:p>
            <a:pPr lvl="0"/>
            <a:endParaRPr lang="zh-CN" altLang="en-US" noProof="0"/>
          </a:p>
        </p:txBody>
      </p:sp>
      <p:sp>
        <p:nvSpPr>
          <p:cNvPr id="4" name="日期占位符 3"/>
          <p:cNvSpPr>
            <a:spLocks noGrp="1"/>
          </p:cNvSpPr>
          <p:nvPr>
            <p:ph type="dt" sz="half" idx="10"/>
          </p:nvPr>
        </p:nvSpPr>
        <p:spPr>
          <a:xfrm>
            <a:off x="402167" y="6172200"/>
            <a:ext cx="3052233" cy="476251"/>
          </a:xfrm>
        </p:spPr>
        <p:txBody>
          <a:bodyPr/>
          <a:lstStyle>
            <a:lvl1pPr>
              <a:defRPr/>
            </a:lvl1pPr>
          </a:lstStyle>
          <a:p>
            <a:pPr>
              <a:defRPr/>
            </a:pPr>
            <a:endParaRPr lang="en-US" altLang="zh-CN">
              <a:solidFill>
                <a:srgbClr val="000000"/>
              </a:solidFill>
            </a:endParaRPr>
          </a:p>
        </p:txBody>
      </p:sp>
      <p:sp>
        <p:nvSpPr>
          <p:cNvPr id="5" name="页脚占位符 4"/>
          <p:cNvSpPr>
            <a:spLocks noGrp="1"/>
          </p:cNvSpPr>
          <p:nvPr>
            <p:ph type="ftr" sz="quarter" idx="11"/>
          </p:nvPr>
        </p:nvSpPr>
        <p:spPr>
          <a:xfrm>
            <a:off x="4165600" y="6172200"/>
            <a:ext cx="3860800" cy="476251"/>
          </a:xfrm>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a:xfrm>
            <a:off x="8737601" y="6172200"/>
            <a:ext cx="3052233" cy="476251"/>
          </a:xfrm>
        </p:spPr>
        <p:txBody>
          <a:bodyPr/>
          <a:lstStyle>
            <a:lvl1pPr>
              <a:defRPr/>
            </a:lvl1pPr>
          </a:lstStyle>
          <a:p>
            <a:pPr>
              <a:defRPr/>
            </a:pPr>
            <a:fld id="{DD072352-8847-4994-8F56-BBF525D4FE0E}" type="slidenum">
              <a:rPr lang="en-US" altLang="zh-CN"/>
              <a:pPr>
                <a:defRPr/>
              </a:pPr>
              <a:t>‹#›</a:t>
            </a:fld>
            <a:endParaRPr lang="en-US" altLang="zh-CN"/>
          </a:p>
        </p:txBody>
      </p:sp>
    </p:spTree>
    <p:extLst>
      <p:ext uri="{BB962C8B-B14F-4D97-AF65-F5344CB8AC3E}">
        <p14:creationId xmlns:p14="http://schemas.microsoft.com/office/powerpoint/2010/main" val="22271992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9"/>
            <a:ext cx="109728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831495033"/>
      </p:ext>
    </p:extLst>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173979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251701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293246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392083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692143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1126928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BFEC9C-C057-4A8C-B788-800A072433C1}" type="datetimeFigureOut">
              <a:rPr lang="zh-CN" altLang="en-US" smtClean="0"/>
              <a:t>2017/7/30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427419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FEC9C-C057-4A8C-B788-800A072433C1}" type="datetimeFigureOut">
              <a:rPr lang="zh-CN" altLang="en-US" smtClean="0"/>
              <a:t>2017/7/30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430F2-D852-4B33-A3DB-1739E653E03C}" type="slidenum">
              <a:rPr lang="zh-CN" altLang="en-US" smtClean="0"/>
              <a:t>‹#›</a:t>
            </a:fld>
            <a:endParaRPr lang="zh-CN" altLang="en-US"/>
          </a:p>
        </p:txBody>
      </p:sp>
    </p:spTree>
    <p:extLst>
      <p:ext uri="{BB962C8B-B14F-4D97-AF65-F5344CB8AC3E}">
        <p14:creationId xmlns:p14="http://schemas.microsoft.com/office/powerpoint/2010/main" val="3804476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ftr" sz="quarter" idx="3"/>
          </p:nvPr>
        </p:nvSpPr>
        <p:spPr bwMode="auto">
          <a:xfrm>
            <a:off x="3875618" y="6248400"/>
            <a:ext cx="4320116" cy="457200"/>
          </a:xfrm>
          <a:prstGeom prst="rect">
            <a:avLst/>
          </a:prstGeom>
          <a:noFill/>
          <a:ln>
            <a:noFill/>
          </a:ln>
          <a:effectLst/>
          <a:extLst/>
        </p:spPr>
        <p:txBody>
          <a:bodyPr vert="horz" wrap="square" lIns="121917" tIns="60958" rIns="121917" bIns="60958" numCol="1" anchor="b" anchorCtr="0" compatLnSpc="1">
            <a:prstTxWarp prst="textNoShape">
              <a:avLst/>
            </a:prstTxWarp>
          </a:bodyPr>
          <a:lstStyle>
            <a:lvl1pPr algn="ctr" eaLnBrk="1" hangingPunct="1">
              <a:defRPr sz="1900">
                <a:solidFill>
                  <a:srgbClr val="EAEAEA"/>
                </a:solidFill>
                <a:latin typeface="Arial" charset="0"/>
                <a:ea typeface="宋体" pitchFamily="2" charset="-122"/>
              </a:defRPr>
            </a:lvl1pPr>
          </a:lstStyle>
          <a:p>
            <a:pPr fontAlgn="base">
              <a:spcBef>
                <a:spcPct val="0"/>
              </a:spcBef>
              <a:spcAft>
                <a:spcPct val="0"/>
              </a:spcAft>
              <a:defRPr/>
            </a:pPr>
            <a:r>
              <a:rPr lang="en-US" altLang="zh-CN"/>
              <a:t>Organization &amp; Management Theory</a:t>
            </a:r>
          </a:p>
        </p:txBody>
      </p:sp>
      <p:sp>
        <p:nvSpPr>
          <p:cNvPr id="133123" name="Rectangle 3"/>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121917" tIns="60958" rIns="121917" bIns="60958" numCol="1" anchor="b" anchorCtr="0" compatLnSpc="1">
            <a:prstTxWarp prst="textNoShape">
              <a:avLst/>
            </a:prstTxWarp>
          </a:bodyPr>
          <a:lstStyle>
            <a:lvl1pPr algn="r" eaLnBrk="1" hangingPunct="1">
              <a:defRPr sz="1900">
                <a:solidFill>
                  <a:srgbClr val="EAEAEA"/>
                </a:solidFill>
                <a:latin typeface="Tahoma" pitchFamily="34" charset="0"/>
                <a:ea typeface="宋体" pitchFamily="2" charset="-122"/>
              </a:defRPr>
            </a:lvl1pPr>
          </a:lstStyle>
          <a:p>
            <a:pPr fontAlgn="base">
              <a:spcBef>
                <a:spcPct val="0"/>
              </a:spcBef>
              <a:spcAft>
                <a:spcPct val="0"/>
              </a:spcAft>
              <a:defRPr/>
            </a:pPr>
            <a:fld id="{18330559-2092-44F0-B33C-AF31C7A62216}" type="slidenum">
              <a:rPr lang="en-US" altLang="zh-CN"/>
              <a:pPr fontAlgn="base">
                <a:spcBef>
                  <a:spcPct val="0"/>
                </a:spcBef>
                <a:spcAft>
                  <a:spcPct val="0"/>
                </a:spcAft>
                <a:defRPr/>
              </a:pPr>
              <a:t>‹#›</a:t>
            </a:fld>
            <a:endParaRPr lang="en-US" altLang="zh-CN"/>
          </a:p>
        </p:txBody>
      </p:sp>
      <p:sp>
        <p:nvSpPr>
          <p:cNvPr id="1028" name="Rectangle 14"/>
          <p:cNvSpPr>
            <a:spLocks noGrp="1" noChangeArrowheads="1"/>
          </p:cNvSpPr>
          <p:nvPr>
            <p:ph type="title"/>
          </p:nvPr>
        </p:nvSpPr>
        <p:spPr bwMode="auto">
          <a:xfrm>
            <a:off x="609600" y="457200"/>
            <a:ext cx="10972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17" tIns="60958" rIns="121917" bIns="60958" numCol="1" anchor="ctr" anchorCtr="0" compatLnSpc="1">
            <a:prstTxWarp prst="textNoShape">
              <a:avLst/>
            </a:prstTxWarp>
          </a:bodyPr>
          <a:lstStyle/>
          <a:p>
            <a:pPr lvl="0"/>
            <a:r>
              <a:rPr lang="zh-CN" altLang="en-US" smtClean="0"/>
              <a:t>单击此处编辑母版标题样式</a:t>
            </a:r>
          </a:p>
        </p:txBody>
      </p:sp>
      <p:sp>
        <p:nvSpPr>
          <p:cNvPr id="1029" name="Rectangle 15"/>
          <p:cNvSpPr>
            <a:spLocks noGrp="1" noChangeArrowheads="1"/>
          </p:cNvSpPr>
          <p:nvPr>
            <p:ph type="body" idx="1"/>
          </p:nvPr>
        </p:nvSpPr>
        <p:spPr bwMode="auto">
          <a:xfrm>
            <a:off x="609600" y="1981200"/>
            <a:ext cx="10972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17" tIns="60958" rIns="121917" bIns="6095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33136" name="Rectangle 16"/>
          <p:cNvSpPr>
            <a:spLocks noGrp="1" noChangeArrowheads="1"/>
          </p:cNvSpPr>
          <p:nvPr>
            <p:ph type="dt" sz="half" idx="2"/>
          </p:nvPr>
        </p:nvSpPr>
        <p:spPr bwMode="auto">
          <a:xfrm>
            <a:off x="609600" y="6246285"/>
            <a:ext cx="2844800" cy="476249"/>
          </a:xfrm>
          <a:prstGeom prst="rect">
            <a:avLst/>
          </a:prstGeom>
          <a:noFill/>
          <a:ln>
            <a:noFill/>
          </a:ln>
          <a:effectLst/>
          <a:extLst/>
        </p:spPr>
        <p:txBody>
          <a:bodyPr vert="horz" wrap="square" lIns="121917" tIns="60958" rIns="121917" bIns="60958" numCol="1" anchor="b" anchorCtr="0" compatLnSpc="1">
            <a:prstTxWarp prst="textNoShape">
              <a:avLst/>
            </a:prstTxWarp>
          </a:bodyPr>
          <a:lstStyle>
            <a:lvl1pPr eaLnBrk="1" hangingPunct="1">
              <a:defRPr sz="1600">
                <a:latin typeface="Arial" charset="0"/>
                <a:ea typeface="宋体" pitchFamily="2" charset="-122"/>
              </a:defRPr>
            </a:lvl1pPr>
          </a:lstStyle>
          <a:p>
            <a:pPr fontAlgn="base">
              <a:spcBef>
                <a:spcPct val="0"/>
              </a:spcBef>
              <a:spcAft>
                <a:spcPct val="0"/>
              </a:spcAft>
              <a:defRPr/>
            </a:pPr>
            <a:endParaRPr lang="en-US" altLang="zh-CN">
              <a:solidFill>
                <a:srgbClr val="000000"/>
              </a:solidFill>
            </a:endParaRPr>
          </a:p>
        </p:txBody>
      </p:sp>
    </p:spTree>
    <p:extLst>
      <p:ext uri="{BB962C8B-B14F-4D97-AF65-F5344CB8AC3E}">
        <p14:creationId xmlns:p14="http://schemas.microsoft.com/office/powerpoint/2010/main" val="3005335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blinds dir="vert"/>
    <p:sndAc>
      <p:stSnd>
        <p:snd r:embed="rId16" name="projctor.wav"/>
      </p:stSnd>
    </p:sndAc>
  </p:transition>
  <p:timing>
    <p:tnLst>
      <p:par>
        <p:cTn id="1" dur="indefinite" restart="never" nodeType="tmRoot"/>
      </p:par>
    </p:tnLst>
  </p:timing>
  <p:hf hdr="0" dt="0"/>
  <p:txStyles>
    <p:titleStyle>
      <a:lvl1pPr algn="l" rtl="0" eaLnBrk="0" fontAlgn="base" hangingPunct="0">
        <a:spcBef>
          <a:spcPct val="0"/>
        </a:spcBef>
        <a:spcAft>
          <a:spcPct val="0"/>
        </a:spcAft>
        <a:defRPr sz="5900">
          <a:solidFill>
            <a:schemeClr val="tx1"/>
          </a:solidFill>
          <a:latin typeface="+mj-lt"/>
          <a:ea typeface="+mj-ea"/>
          <a:cs typeface="+mj-cs"/>
        </a:defRPr>
      </a:lvl1pPr>
      <a:lvl2pPr algn="l" rtl="0" eaLnBrk="0" fontAlgn="base" hangingPunct="0">
        <a:spcBef>
          <a:spcPct val="0"/>
        </a:spcBef>
        <a:spcAft>
          <a:spcPct val="0"/>
        </a:spcAft>
        <a:defRPr sz="5900">
          <a:solidFill>
            <a:schemeClr val="tx1"/>
          </a:solidFill>
          <a:latin typeface="Arial" charset="0"/>
          <a:ea typeface="宋体" pitchFamily="2" charset="-122"/>
        </a:defRPr>
      </a:lvl2pPr>
      <a:lvl3pPr algn="l" rtl="0" eaLnBrk="0" fontAlgn="base" hangingPunct="0">
        <a:spcBef>
          <a:spcPct val="0"/>
        </a:spcBef>
        <a:spcAft>
          <a:spcPct val="0"/>
        </a:spcAft>
        <a:defRPr sz="5900">
          <a:solidFill>
            <a:schemeClr val="tx1"/>
          </a:solidFill>
          <a:latin typeface="Arial" charset="0"/>
          <a:ea typeface="宋体" pitchFamily="2" charset="-122"/>
        </a:defRPr>
      </a:lvl3pPr>
      <a:lvl4pPr algn="l" rtl="0" eaLnBrk="0" fontAlgn="base" hangingPunct="0">
        <a:spcBef>
          <a:spcPct val="0"/>
        </a:spcBef>
        <a:spcAft>
          <a:spcPct val="0"/>
        </a:spcAft>
        <a:defRPr sz="5900">
          <a:solidFill>
            <a:schemeClr val="tx1"/>
          </a:solidFill>
          <a:latin typeface="Arial" charset="0"/>
          <a:ea typeface="宋体" pitchFamily="2" charset="-122"/>
        </a:defRPr>
      </a:lvl4pPr>
      <a:lvl5pPr algn="l" rtl="0" eaLnBrk="0" fontAlgn="base" hangingPunct="0">
        <a:spcBef>
          <a:spcPct val="0"/>
        </a:spcBef>
        <a:spcAft>
          <a:spcPct val="0"/>
        </a:spcAft>
        <a:defRPr sz="5900">
          <a:solidFill>
            <a:schemeClr val="tx1"/>
          </a:solidFill>
          <a:latin typeface="Arial" charset="0"/>
          <a:ea typeface="宋体" pitchFamily="2" charset="-122"/>
        </a:defRPr>
      </a:lvl5pPr>
      <a:lvl6pPr marL="609585" algn="l" rtl="0" fontAlgn="base">
        <a:spcBef>
          <a:spcPct val="0"/>
        </a:spcBef>
        <a:spcAft>
          <a:spcPct val="0"/>
        </a:spcAft>
        <a:defRPr sz="5900">
          <a:solidFill>
            <a:schemeClr val="tx1"/>
          </a:solidFill>
          <a:latin typeface="Arial" charset="0"/>
          <a:ea typeface="宋体" pitchFamily="2" charset="-122"/>
        </a:defRPr>
      </a:lvl6pPr>
      <a:lvl7pPr marL="1219170" algn="l" rtl="0" fontAlgn="base">
        <a:spcBef>
          <a:spcPct val="0"/>
        </a:spcBef>
        <a:spcAft>
          <a:spcPct val="0"/>
        </a:spcAft>
        <a:defRPr sz="5900">
          <a:solidFill>
            <a:schemeClr val="tx1"/>
          </a:solidFill>
          <a:latin typeface="Arial" charset="0"/>
          <a:ea typeface="宋体" pitchFamily="2" charset="-122"/>
        </a:defRPr>
      </a:lvl7pPr>
      <a:lvl8pPr marL="1828754" algn="l" rtl="0" fontAlgn="base">
        <a:spcBef>
          <a:spcPct val="0"/>
        </a:spcBef>
        <a:spcAft>
          <a:spcPct val="0"/>
        </a:spcAft>
        <a:defRPr sz="5900">
          <a:solidFill>
            <a:schemeClr val="tx1"/>
          </a:solidFill>
          <a:latin typeface="Arial" charset="0"/>
          <a:ea typeface="宋体" pitchFamily="2" charset="-122"/>
        </a:defRPr>
      </a:lvl8pPr>
      <a:lvl9pPr marL="2438339" algn="l" rtl="0" fontAlgn="base">
        <a:spcBef>
          <a:spcPct val="0"/>
        </a:spcBef>
        <a:spcAft>
          <a:spcPct val="0"/>
        </a:spcAft>
        <a:defRPr sz="5900">
          <a:solidFill>
            <a:schemeClr val="tx1"/>
          </a:solidFill>
          <a:latin typeface="Arial" charset="0"/>
          <a:ea typeface="宋体" pitchFamily="2" charset="-122"/>
        </a:defRPr>
      </a:lvl9pPr>
    </p:titleStyle>
    <p:bodyStyle>
      <a:lvl1pPr marL="457189" indent="-457189" algn="l" rtl="0" eaLnBrk="0" fontAlgn="base" hangingPunct="0">
        <a:spcBef>
          <a:spcPct val="20000"/>
        </a:spcBef>
        <a:spcAft>
          <a:spcPct val="0"/>
        </a:spcAft>
        <a:buClr>
          <a:schemeClr val="bg2"/>
        </a:buClr>
        <a:buSzPct val="75000"/>
        <a:buFont typeface="Wingdings" pitchFamily="2" charset="2"/>
        <a:buChar char="n"/>
        <a:defRPr sz="4300">
          <a:solidFill>
            <a:schemeClr val="tx1"/>
          </a:solidFill>
          <a:latin typeface="+mn-lt"/>
          <a:ea typeface="+mn-ea"/>
          <a:cs typeface="+mn-cs"/>
        </a:defRPr>
      </a:lvl1pPr>
      <a:lvl2pPr marL="990575" indent="-380990" algn="l" rtl="0" eaLnBrk="0" fontAlgn="base" hangingPunct="0">
        <a:spcBef>
          <a:spcPct val="20000"/>
        </a:spcBef>
        <a:spcAft>
          <a:spcPct val="0"/>
        </a:spcAft>
        <a:buClr>
          <a:schemeClr val="accent2"/>
        </a:buClr>
        <a:buSzPct val="80000"/>
        <a:buFont typeface="Wingdings" pitchFamily="2" charset="2"/>
        <a:buChar char="¨"/>
        <a:defRPr sz="3700">
          <a:solidFill>
            <a:schemeClr val="tx1"/>
          </a:solidFill>
          <a:latin typeface="+mn-lt"/>
          <a:ea typeface="+mn-ea"/>
        </a:defRPr>
      </a:lvl2pPr>
      <a:lvl3pPr marL="1523962" indent="-304792" algn="l" rtl="0" eaLnBrk="0" fontAlgn="base" hangingPunct="0">
        <a:spcBef>
          <a:spcPct val="20000"/>
        </a:spcBef>
        <a:spcAft>
          <a:spcPct val="0"/>
        </a:spcAft>
        <a:buClr>
          <a:schemeClr val="bg2"/>
        </a:buClr>
        <a:buSzPct val="65000"/>
        <a:buFont typeface="Wingdings" pitchFamily="2" charset="2"/>
        <a:buChar char="n"/>
        <a:defRPr sz="3200">
          <a:solidFill>
            <a:schemeClr val="tx1"/>
          </a:solidFill>
          <a:latin typeface="+mn-lt"/>
          <a:ea typeface="+mn-ea"/>
        </a:defRPr>
      </a:lvl3pPr>
      <a:lvl4pPr marL="2133547" indent="-304792" algn="l" rtl="0" eaLnBrk="0" fontAlgn="base" hangingPunct="0">
        <a:spcBef>
          <a:spcPct val="20000"/>
        </a:spcBef>
        <a:spcAft>
          <a:spcPct val="0"/>
        </a:spcAft>
        <a:buClr>
          <a:schemeClr val="accent2"/>
        </a:buClr>
        <a:buSzPct val="70000"/>
        <a:buFont typeface="Wingdings" pitchFamily="2" charset="2"/>
        <a:buChar char="¨"/>
        <a:defRPr sz="2700">
          <a:solidFill>
            <a:schemeClr val="tx1"/>
          </a:solidFill>
          <a:latin typeface="+mn-lt"/>
          <a:ea typeface="+mn-ea"/>
        </a:defRPr>
      </a:lvl4pPr>
      <a:lvl5pPr marL="2743131" indent="-304792" algn="l" rtl="0" eaLnBrk="0" fontAlgn="base" hangingPunct="0">
        <a:spcBef>
          <a:spcPct val="20000"/>
        </a:spcBef>
        <a:spcAft>
          <a:spcPct val="0"/>
        </a:spcAft>
        <a:buClr>
          <a:schemeClr val="bg2"/>
        </a:buClr>
        <a:buFont typeface="Wingdings" pitchFamily="2" charset="2"/>
        <a:buChar char="§"/>
        <a:defRPr sz="2700">
          <a:solidFill>
            <a:schemeClr val="tx1"/>
          </a:solidFill>
          <a:latin typeface="+mn-lt"/>
          <a:ea typeface="+mn-ea"/>
        </a:defRPr>
      </a:lvl5pPr>
      <a:lvl6pPr marL="3352716" indent="-304792" algn="l" rtl="0" fontAlgn="base">
        <a:spcBef>
          <a:spcPct val="20000"/>
        </a:spcBef>
        <a:spcAft>
          <a:spcPct val="0"/>
        </a:spcAft>
        <a:buClr>
          <a:schemeClr val="bg2"/>
        </a:buClr>
        <a:buFont typeface="Wingdings" pitchFamily="2" charset="2"/>
        <a:buChar char="§"/>
        <a:defRPr sz="2700">
          <a:solidFill>
            <a:schemeClr val="tx1"/>
          </a:solidFill>
          <a:latin typeface="+mn-lt"/>
          <a:ea typeface="+mn-ea"/>
        </a:defRPr>
      </a:lvl6pPr>
      <a:lvl7pPr marL="3962301" indent="-304792" algn="l" rtl="0" fontAlgn="base">
        <a:spcBef>
          <a:spcPct val="20000"/>
        </a:spcBef>
        <a:spcAft>
          <a:spcPct val="0"/>
        </a:spcAft>
        <a:buClr>
          <a:schemeClr val="bg2"/>
        </a:buClr>
        <a:buFont typeface="Wingdings" pitchFamily="2" charset="2"/>
        <a:buChar char="§"/>
        <a:defRPr sz="2700">
          <a:solidFill>
            <a:schemeClr val="tx1"/>
          </a:solidFill>
          <a:latin typeface="+mn-lt"/>
          <a:ea typeface="+mn-ea"/>
        </a:defRPr>
      </a:lvl7pPr>
      <a:lvl8pPr marL="4571886" indent="-304792" algn="l" rtl="0" fontAlgn="base">
        <a:spcBef>
          <a:spcPct val="20000"/>
        </a:spcBef>
        <a:spcAft>
          <a:spcPct val="0"/>
        </a:spcAft>
        <a:buClr>
          <a:schemeClr val="bg2"/>
        </a:buClr>
        <a:buFont typeface="Wingdings" pitchFamily="2" charset="2"/>
        <a:buChar char="§"/>
        <a:defRPr sz="2700">
          <a:solidFill>
            <a:schemeClr val="tx1"/>
          </a:solidFill>
          <a:latin typeface="+mn-lt"/>
          <a:ea typeface="+mn-ea"/>
        </a:defRPr>
      </a:lvl8pPr>
      <a:lvl9pPr marL="5181470" indent="-304792" algn="l" rtl="0" fontAlgn="base">
        <a:spcBef>
          <a:spcPct val="20000"/>
        </a:spcBef>
        <a:spcAft>
          <a:spcPct val="0"/>
        </a:spcAft>
        <a:buClr>
          <a:schemeClr val="bg2"/>
        </a:buClr>
        <a:buFont typeface="Wingdings" pitchFamily="2" charset="2"/>
        <a:buChar char="§"/>
        <a:defRPr sz="2700">
          <a:solidFill>
            <a:schemeClr val="tx1"/>
          </a:solidFill>
          <a:latin typeface="+mn-lt"/>
          <a:ea typeface="+mn-ea"/>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823385" y="2709335"/>
            <a:ext cx="10513483" cy="1530351"/>
          </a:xfrm>
        </p:spPr>
        <p:txBody>
          <a:bodyPr/>
          <a:lstStyle/>
          <a:p>
            <a:pPr algn="ctr" eaLnBrk="1" hangingPunct="1"/>
            <a:r>
              <a:rPr lang="zh-CN" altLang="en-US" sz="5300" b="1" smtClean="0">
                <a:latin typeface="微软雅黑" pitchFamily="34" charset="-122"/>
                <a:ea typeface="微软雅黑" pitchFamily="34" charset="-122"/>
              </a:rPr>
              <a:t>第六章   </a:t>
            </a:r>
            <a:r>
              <a:rPr lang="zh-CN" altLang="en-US" sz="5300" b="1" dirty="0">
                <a:latin typeface="微软雅黑" pitchFamily="34" charset="-122"/>
                <a:ea typeface="微软雅黑" pitchFamily="34" charset="-122"/>
              </a:rPr>
              <a:t>评价</a:t>
            </a:r>
            <a:r>
              <a:rPr lang="zh-CN" altLang="en-US" sz="5300" b="1" dirty="0" smtClean="0">
                <a:latin typeface="微软雅黑" pitchFamily="34" charset="-122"/>
                <a:ea typeface="微软雅黑" pitchFamily="34" charset="-122"/>
              </a:rPr>
              <a:t>概论</a:t>
            </a:r>
            <a:endParaRPr lang="zh-CN" altLang="en-US" sz="5300" b="1" dirty="0">
              <a:latin typeface="微软雅黑" pitchFamily="34" charset="-122"/>
              <a:ea typeface="微软雅黑" pitchFamily="34" charset="-122"/>
            </a:endParaRPr>
          </a:p>
        </p:txBody>
      </p:sp>
      <p:sp>
        <p:nvSpPr>
          <p:cNvPr id="6147" name="Rectangle 8"/>
          <p:cNvSpPr>
            <a:spLocks noChangeArrowheads="1"/>
          </p:cNvSpPr>
          <p:nvPr/>
        </p:nvSpPr>
        <p:spPr bwMode="auto">
          <a:xfrm>
            <a:off x="838202" y="1807633"/>
            <a:ext cx="10513484" cy="1126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nchor="ctr"/>
          <a:lstStyle>
            <a:lvl1pPr>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algn="ctr" fontAlgn="base">
              <a:spcBef>
                <a:spcPct val="0"/>
              </a:spcBef>
              <a:spcAft>
                <a:spcPct val="0"/>
              </a:spcAft>
              <a:buClrTx/>
              <a:buSzTx/>
              <a:buFontTx/>
              <a:buNone/>
            </a:pPr>
            <a:endParaRPr lang="zh-CN" altLang="en-US" sz="6400" b="1">
              <a:solidFill>
                <a:srgbClr val="FFFFFF"/>
              </a:solidFill>
            </a:endParaRPr>
          </a:p>
        </p:txBody>
      </p:sp>
      <p:sp>
        <p:nvSpPr>
          <p:cNvPr id="3076" name="TextBox 1"/>
          <p:cNvSpPr txBox="1">
            <a:spLocks noChangeArrowheads="1"/>
          </p:cNvSpPr>
          <p:nvPr/>
        </p:nvSpPr>
        <p:spPr bwMode="auto">
          <a:xfrm>
            <a:off x="9491133" y="5319185"/>
            <a:ext cx="2700867" cy="1061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spAutoFit/>
          </a:bodyPr>
          <a:lstStyle>
            <a:lvl1pPr>
              <a:defRPr sz="2400">
                <a:solidFill>
                  <a:schemeClr val="tx1"/>
                </a:solidFill>
                <a:latin typeface="Arial" charset="0"/>
                <a:ea typeface="宋体" pitchFamily="2" charset="-122"/>
              </a:defRPr>
            </a:lvl1pPr>
            <a:lvl2pPr marL="742950" indent="-285750">
              <a:defRPr sz="2400">
                <a:solidFill>
                  <a:schemeClr val="tx1"/>
                </a:solidFill>
                <a:latin typeface="Arial" charset="0"/>
                <a:ea typeface="宋体" pitchFamily="2" charset="-122"/>
              </a:defRPr>
            </a:lvl2pPr>
            <a:lvl3pPr marL="1143000" indent="-228600">
              <a:defRPr sz="2400">
                <a:solidFill>
                  <a:schemeClr val="tx1"/>
                </a:solidFill>
                <a:latin typeface="Arial" charset="0"/>
                <a:ea typeface="宋体" pitchFamily="2" charset="-122"/>
              </a:defRPr>
            </a:lvl3pPr>
            <a:lvl4pPr marL="1600200" indent="-228600">
              <a:defRPr sz="2400">
                <a:solidFill>
                  <a:schemeClr val="tx1"/>
                </a:solidFill>
                <a:latin typeface="Arial" charset="0"/>
                <a:ea typeface="宋体" pitchFamily="2" charset="-122"/>
              </a:defRPr>
            </a:lvl4pPr>
            <a:lvl5pPr marL="2057400" indent="-22860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fontAlgn="base">
              <a:spcBef>
                <a:spcPct val="0"/>
              </a:spcBef>
              <a:spcAft>
                <a:spcPct val="0"/>
              </a:spcAft>
              <a:defRPr/>
            </a:pPr>
            <a:r>
              <a:rPr lang="zh-CN" altLang="en-US" sz="3700" b="1" dirty="0">
                <a:solidFill>
                  <a:srgbClr val="00007D">
                    <a:lumMod val="50000"/>
                  </a:srgbClr>
                </a:solidFill>
                <a:latin typeface="微软雅黑" panose="020B0503020204020204" pitchFamily="34" charset="-122"/>
                <a:ea typeface="微软雅黑" panose="020B0503020204020204" pitchFamily="34" charset="-122"/>
              </a:rPr>
              <a:t>主讲教师</a:t>
            </a:r>
            <a:endParaRPr lang="en-US" altLang="zh-CN" sz="3700" b="1" dirty="0">
              <a:solidFill>
                <a:srgbClr val="00007D">
                  <a:lumMod val="50000"/>
                </a:srgbClr>
              </a:solidFill>
              <a:latin typeface="微软雅黑" panose="020B0503020204020204" pitchFamily="34" charset="-122"/>
              <a:ea typeface="微软雅黑" panose="020B0503020204020204" pitchFamily="34" charset="-122"/>
            </a:endParaRPr>
          </a:p>
          <a:p>
            <a:pPr fontAlgn="base">
              <a:spcBef>
                <a:spcPct val="0"/>
              </a:spcBef>
              <a:spcAft>
                <a:spcPct val="0"/>
              </a:spcAft>
              <a:defRPr/>
            </a:pPr>
            <a:r>
              <a:rPr lang="zh-CN" altLang="en-US" b="1" dirty="0" smtClean="0">
                <a:solidFill>
                  <a:srgbClr val="00007D">
                    <a:lumMod val="50000"/>
                  </a:srgbClr>
                </a:solidFill>
                <a:latin typeface="微软雅黑" panose="020B0503020204020204" pitchFamily="34" charset="-122"/>
                <a:ea typeface="微软雅黑" panose="020B0503020204020204" pitchFamily="34" charset="-122"/>
              </a:rPr>
              <a:t>    魏薇 </a:t>
            </a:r>
          </a:p>
        </p:txBody>
      </p:sp>
      <p:sp>
        <p:nvSpPr>
          <p:cNvPr id="6149" name="TextBox 2"/>
          <p:cNvSpPr txBox="1">
            <a:spLocks noChangeArrowheads="1"/>
          </p:cNvSpPr>
          <p:nvPr/>
        </p:nvSpPr>
        <p:spPr bwMode="auto">
          <a:xfrm>
            <a:off x="2076451" y="1807633"/>
            <a:ext cx="8765116" cy="102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spAutoFit/>
          </a:bodyPr>
          <a:lstStyle>
            <a:lvl1pPr>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algn="ctr" fontAlgn="base">
              <a:spcBef>
                <a:spcPct val="0"/>
              </a:spcBef>
              <a:spcAft>
                <a:spcPct val="0"/>
              </a:spcAft>
              <a:buClrTx/>
              <a:buSzTx/>
              <a:buFontTx/>
              <a:buNone/>
            </a:pPr>
            <a:r>
              <a:rPr lang="zh-CN" altLang="en-US" sz="5900" b="1">
                <a:solidFill>
                  <a:srgbClr val="FFFFFF"/>
                </a:solidFill>
                <a:latin typeface="微软雅黑" pitchFamily="34" charset="-122"/>
                <a:ea typeface="微软雅黑" pitchFamily="34" charset="-122"/>
              </a:rPr>
              <a:t>思想政治学科教学论</a:t>
            </a:r>
          </a:p>
        </p:txBody>
      </p:sp>
    </p:spTree>
    <p:extLst>
      <p:ext uri="{BB962C8B-B14F-4D97-AF65-F5344CB8AC3E}">
        <p14:creationId xmlns:p14="http://schemas.microsoft.com/office/powerpoint/2010/main" val="1879926166"/>
      </p:ext>
    </p:extLst>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ext Box 2"/>
          <p:cNvSpPr txBox="1">
            <a:spLocks noChangeArrowheads="1"/>
          </p:cNvSpPr>
          <p:nvPr/>
        </p:nvSpPr>
        <p:spPr bwMode="auto">
          <a:xfrm>
            <a:off x="2819400" y="533400"/>
            <a:ext cx="1619250" cy="66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35000"/>
              </a:lnSpc>
            </a:pPr>
            <a:r>
              <a:rPr kumimoji="1" lang="zh-CN" altLang="en-US" sz="2800" b="1">
                <a:solidFill>
                  <a:srgbClr val="003399"/>
                </a:solidFill>
                <a:latin typeface="仿宋_GB2312" pitchFamily="49" charset="-122"/>
                <a:ea typeface="仿宋_GB2312" pitchFamily="49" charset="-122"/>
              </a:rPr>
              <a:t>相对评价</a:t>
            </a:r>
            <a:endParaRPr kumimoji="1" lang="zh-CN" altLang="en-US" sz="2400" b="1">
              <a:solidFill>
                <a:srgbClr val="003399"/>
              </a:solidFill>
              <a:latin typeface="Tahoma" panose="020B0604030504040204" pitchFamily="34" charset="0"/>
            </a:endParaRPr>
          </a:p>
        </p:txBody>
      </p:sp>
      <p:sp>
        <p:nvSpPr>
          <p:cNvPr id="167939" name="Text Box 3"/>
          <p:cNvSpPr txBox="1">
            <a:spLocks noChangeArrowheads="1"/>
          </p:cNvSpPr>
          <p:nvPr/>
        </p:nvSpPr>
        <p:spPr bwMode="auto">
          <a:xfrm>
            <a:off x="2667000" y="1295400"/>
            <a:ext cx="7086600" cy="360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kumimoji="1" lang="zh-CN" altLang="en-US" sz="2800" b="1" dirty="0">
                <a:latin typeface="仿宋_GB2312" pitchFamily="49" charset="-122"/>
                <a:ea typeface="仿宋_GB2312" pitchFamily="49" charset="-122"/>
              </a:rPr>
              <a:t>以群体的平均水平为基准，以个人成绩在这个群体中</a:t>
            </a:r>
            <a:r>
              <a:rPr kumimoji="1" lang="zh-CN" altLang="en-US" sz="2800" b="1" dirty="0">
                <a:solidFill>
                  <a:schemeClr val="accent1">
                    <a:lumMod val="75000"/>
                  </a:schemeClr>
                </a:solidFill>
                <a:latin typeface="仿宋_GB2312" pitchFamily="49" charset="-122"/>
                <a:ea typeface="仿宋_GB2312" pitchFamily="49" charset="-122"/>
              </a:rPr>
              <a:t>所处的位置来</a:t>
            </a:r>
            <a:r>
              <a:rPr kumimoji="1" lang="zh-CN" altLang="en-US" sz="2800" b="1" dirty="0">
                <a:latin typeface="仿宋_GB2312" pitchFamily="49" charset="-122"/>
                <a:ea typeface="仿宋_GB2312" pitchFamily="49" charset="-122"/>
              </a:rPr>
              <a:t>判断优劣。</a:t>
            </a:r>
          </a:p>
          <a:p>
            <a:pPr>
              <a:lnSpc>
                <a:spcPct val="120000"/>
              </a:lnSpc>
            </a:pPr>
            <a:endParaRPr kumimoji="1" lang="zh-CN" altLang="en-US" sz="2800" b="1" dirty="0">
              <a:latin typeface="仿宋_GB2312" pitchFamily="49" charset="-122"/>
              <a:ea typeface="仿宋_GB2312" pitchFamily="49" charset="-122"/>
            </a:endParaRPr>
          </a:p>
          <a:p>
            <a:pPr>
              <a:lnSpc>
                <a:spcPct val="120000"/>
              </a:lnSpc>
            </a:pPr>
            <a:r>
              <a:rPr kumimoji="1" lang="zh-CN" altLang="en-US" sz="2800" b="1" dirty="0">
                <a:latin typeface="仿宋_GB2312" pitchFamily="49" charset="-122"/>
                <a:ea typeface="仿宋_GB2312" pitchFamily="49" charset="-122"/>
              </a:rPr>
              <a:t>缺点：</a:t>
            </a:r>
            <a:r>
              <a:rPr kumimoji="1" lang="zh-CN" altLang="en-US" sz="2800" b="1" dirty="0">
                <a:solidFill>
                  <a:schemeClr val="accent1">
                    <a:lumMod val="75000"/>
                  </a:schemeClr>
                </a:solidFill>
                <a:latin typeface="仿宋_GB2312" pitchFamily="49" charset="-122"/>
                <a:ea typeface="仿宋_GB2312" pitchFamily="49" charset="-122"/>
              </a:rPr>
              <a:t>基准</a:t>
            </a:r>
            <a:r>
              <a:rPr kumimoji="1" lang="zh-CN" altLang="en-US" sz="2800" b="1" dirty="0">
                <a:latin typeface="仿宋_GB2312" pitchFamily="49" charset="-122"/>
                <a:ea typeface="仿宋_GB2312" pitchFamily="49" charset="-122"/>
              </a:rPr>
              <a:t>会随着群体的不同而发生变化；</a:t>
            </a:r>
          </a:p>
          <a:p>
            <a:pPr>
              <a:lnSpc>
                <a:spcPct val="120000"/>
              </a:lnSpc>
            </a:pPr>
            <a:r>
              <a:rPr kumimoji="1" lang="zh-CN" altLang="en-US" sz="2800" b="1" dirty="0">
                <a:latin typeface="仿宋_GB2312" pitchFamily="49" charset="-122"/>
                <a:ea typeface="仿宋_GB2312" pitchFamily="49" charset="-122"/>
              </a:rPr>
              <a:t>不能充分反映教学上的优缺点和为改进教学提供依据。</a:t>
            </a:r>
            <a:br>
              <a:rPr kumimoji="1" lang="zh-CN" altLang="en-US" sz="2800" b="1" dirty="0">
                <a:latin typeface="仿宋_GB2312" pitchFamily="49" charset="-122"/>
                <a:ea typeface="仿宋_GB2312" pitchFamily="49" charset="-122"/>
              </a:rPr>
            </a:br>
            <a:endParaRPr kumimoji="1" lang="zh-CN" altLang="en-US" sz="2400" b="1" dirty="0">
              <a:latin typeface="仿宋_GB2312" pitchFamily="49" charset="-122"/>
              <a:ea typeface="仿宋_GB2312" pitchFamily="49" charset="-122"/>
            </a:endParaRPr>
          </a:p>
        </p:txBody>
      </p:sp>
    </p:spTree>
    <p:extLst>
      <p:ext uri="{BB962C8B-B14F-4D97-AF65-F5344CB8AC3E}">
        <p14:creationId xmlns:p14="http://schemas.microsoft.com/office/powerpoint/2010/main" val="1854350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barn(outVertical)">
                                      <p:cBhvr>
                                        <p:cTn id="7" dur="500"/>
                                        <p:tgtEl>
                                          <p:spTgt spid="167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67939">
                                            <p:txEl>
                                              <p:pRg st="2" end="2"/>
                                            </p:txEl>
                                          </p:spTgt>
                                        </p:tgtEl>
                                        <p:attrNameLst>
                                          <p:attrName>style.visibility</p:attrName>
                                        </p:attrNameLst>
                                      </p:cBhvr>
                                      <p:to>
                                        <p:strVal val="visible"/>
                                      </p:to>
                                    </p:set>
                                    <p:animEffect transition="in" filter="barn(outVertical)">
                                      <p:cBhvr>
                                        <p:cTn id="12" dur="500"/>
                                        <p:tgtEl>
                                          <p:spTgt spid="1679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67939">
                                            <p:txEl>
                                              <p:pRg st="3" end="3"/>
                                            </p:txEl>
                                          </p:spTgt>
                                        </p:tgtEl>
                                        <p:attrNameLst>
                                          <p:attrName>style.visibility</p:attrName>
                                        </p:attrNameLst>
                                      </p:cBhvr>
                                      <p:to>
                                        <p:strVal val="visible"/>
                                      </p:to>
                                    </p:set>
                                    <p:animEffect transition="in" filter="barn(outVertical)">
                                      <p:cBhvr>
                                        <p:cTn id="17" dur="500"/>
                                        <p:tgtEl>
                                          <p:spTgt spid="167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ChangeArrowheads="1"/>
          </p:cNvSpPr>
          <p:nvPr/>
        </p:nvSpPr>
        <p:spPr bwMode="auto">
          <a:xfrm>
            <a:off x="3200400" y="1700213"/>
            <a:ext cx="5486400" cy="3048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8963" name="Oval 3"/>
          <p:cNvSpPr>
            <a:spLocks noChangeArrowheads="1"/>
          </p:cNvSpPr>
          <p:nvPr/>
        </p:nvSpPr>
        <p:spPr bwMode="auto">
          <a:xfrm>
            <a:off x="5334000" y="2919413"/>
            <a:ext cx="914400" cy="9144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a:latin typeface="Tahoma" panose="020B0604030504040204" pitchFamily="34" charset="0"/>
              </a:rPr>
              <a:t>S</a:t>
            </a:r>
          </a:p>
        </p:txBody>
      </p:sp>
      <p:grpSp>
        <p:nvGrpSpPr>
          <p:cNvPr id="168964" name="Group 4"/>
          <p:cNvGrpSpPr>
            <a:grpSpLocks/>
          </p:cNvGrpSpPr>
          <p:nvPr/>
        </p:nvGrpSpPr>
        <p:grpSpPr bwMode="auto">
          <a:xfrm>
            <a:off x="3810000" y="1776413"/>
            <a:ext cx="3983038" cy="2667000"/>
            <a:chOff x="1440" y="912"/>
            <a:chExt cx="2509" cy="1680"/>
          </a:xfrm>
        </p:grpSpPr>
        <p:sp>
          <p:nvSpPr>
            <p:cNvPr id="168965" name="Line 5"/>
            <p:cNvSpPr>
              <a:spLocks noChangeShapeType="1"/>
            </p:cNvSpPr>
            <p:nvPr/>
          </p:nvSpPr>
          <p:spPr bwMode="auto">
            <a:xfrm flipV="1">
              <a:off x="2688" y="1152"/>
              <a:ext cx="0" cy="48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8966" name="Text Box 6"/>
            <p:cNvSpPr txBox="1">
              <a:spLocks noChangeArrowheads="1"/>
            </p:cNvSpPr>
            <p:nvPr/>
          </p:nvSpPr>
          <p:spPr bwMode="auto">
            <a:xfrm>
              <a:off x="2496" y="912"/>
              <a:ext cx="4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latin typeface="Tahoma" panose="020B0604030504040204" pitchFamily="34" charset="0"/>
                </a:rPr>
                <a:t>N</a:t>
              </a:r>
              <a:r>
                <a:rPr kumimoji="1" lang="en-US" altLang="zh-CN" sz="2400" b="1" baseline="-25000">
                  <a:latin typeface="Tahoma" panose="020B0604030504040204" pitchFamily="34" charset="0"/>
                </a:rPr>
                <a:t>2</a:t>
              </a:r>
            </a:p>
          </p:txBody>
        </p:sp>
        <p:sp>
          <p:nvSpPr>
            <p:cNvPr id="168967" name="Line 7"/>
            <p:cNvSpPr>
              <a:spLocks noChangeShapeType="1"/>
            </p:cNvSpPr>
            <p:nvPr/>
          </p:nvSpPr>
          <p:spPr bwMode="auto">
            <a:xfrm flipH="1" flipV="1">
              <a:off x="2016" y="1440"/>
              <a:ext cx="384" cy="384"/>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8968" name="Text Box 8"/>
            <p:cNvSpPr txBox="1">
              <a:spLocks noChangeArrowheads="1"/>
            </p:cNvSpPr>
            <p:nvPr/>
          </p:nvSpPr>
          <p:spPr bwMode="auto">
            <a:xfrm>
              <a:off x="1670" y="1173"/>
              <a:ext cx="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latin typeface="Tahoma" panose="020B0604030504040204" pitchFamily="34" charset="0"/>
                </a:rPr>
                <a:t>N</a:t>
              </a:r>
              <a:r>
                <a:rPr kumimoji="1" lang="en-US" altLang="zh-CN" sz="2400" b="1" baseline="-25000">
                  <a:latin typeface="Tahoma" panose="020B0604030504040204" pitchFamily="34" charset="0"/>
                </a:rPr>
                <a:t>1</a:t>
              </a:r>
            </a:p>
          </p:txBody>
        </p:sp>
        <p:sp>
          <p:nvSpPr>
            <p:cNvPr id="168969" name="Text Box 9"/>
            <p:cNvSpPr txBox="1">
              <a:spLocks noChangeArrowheads="1"/>
            </p:cNvSpPr>
            <p:nvPr/>
          </p:nvSpPr>
          <p:spPr bwMode="auto">
            <a:xfrm>
              <a:off x="3254" y="1173"/>
              <a:ext cx="4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latin typeface="Tahoma" panose="020B0604030504040204" pitchFamily="34" charset="0"/>
                </a:rPr>
                <a:t>N</a:t>
              </a:r>
              <a:r>
                <a:rPr kumimoji="1" lang="en-US" altLang="zh-CN" sz="2400" b="1" baseline="-25000">
                  <a:latin typeface="Tahoma" panose="020B0604030504040204" pitchFamily="34" charset="0"/>
                </a:rPr>
                <a:t>3</a:t>
              </a:r>
            </a:p>
          </p:txBody>
        </p:sp>
        <p:sp>
          <p:nvSpPr>
            <p:cNvPr id="168970" name="Line 10"/>
            <p:cNvSpPr>
              <a:spLocks noChangeShapeType="1"/>
            </p:cNvSpPr>
            <p:nvPr/>
          </p:nvSpPr>
          <p:spPr bwMode="auto">
            <a:xfrm flipH="1">
              <a:off x="2016" y="2112"/>
              <a:ext cx="432" cy="43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8971" name="Line 11"/>
            <p:cNvSpPr>
              <a:spLocks noChangeShapeType="1"/>
            </p:cNvSpPr>
            <p:nvPr/>
          </p:nvSpPr>
          <p:spPr bwMode="auto">
            <a:xfrm flipV="1">
              <a:off x="2976" y="1440"/>
              <a:ext cx="480" cy="384"/>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8972" name="Line 12"/>
            <p:cNvSpPr>
              <a:spLocks noChangeShapeType="1"/>
            </p:cNvSpPr>
            <p:nvPr/>
          </p:nvSpPr>
          <p:spPr bwMode="auto">
            <a:xfrm>
              <a:off x="2928" y="2064"/>
              <a:ext cx="576" cy="333"/>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8973" name="Text Box 13"/>
            <p:cNvSpPr txBox="1">
              <a:spLocks noChangeArrowheads="1"/>
            </p:cNvSpPr>
            <p:nvPr/>
          </p:nvSpPr>
          <p:spPr bwMode="auto">
            <a:xfrm>
              <a:off x="1440" y="2304"/>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latin typeface="Tahoma" panose="020B0604030504040204" pitchFamily="34" charset="0"/>
                </a:rPr>
                <a:t>N</a:t>
              </a:r>
              <a:r>
                <a:rPr kumimoji="1" lang="en-US" altLang="zh-CN" sz="2400" b="1" baseline="-25000">
                  <a:latin typeface="Tahoma" panose="020B0604030504040204" pitchFamily="34" charset="0"/>
                </a:rPr>
                <a:t>a-1</a:t>
              </a:r>
            </a:p>
          </p:txBody>
        </p:sp>
        <p:sp>
          <p:nvSpPr>
            <p:cNvPr id="168974" name="Text Box 14"/>
            <p:cNvSpPr txBox="1">
              <a:spLocks noChangeArrowheads="1"/>
            </p:cNvSpPr>
            <p:nvPr/>
          </p:nvSpPr>
          <p:spPr bwMode="auto">
            <a:xfrm>
              <a:off x="3552" y="2256"/>
              <a:ext cx="39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latin typeface="Tahoma" panose="020B0604030504040204" pitchFamily="34" charset="0"/>
                </a:rPr>
                <a:t>N </a:t>
              </a:r>
              <a:r>
                <a:rPr kumimoji="1" lang="en-US" altLang="zh-CN" sz="2400" b="1" baseline="-25000">
                  <a:latin typeface="Tahoma" panose="020B0604030504040204" pitchFamily="34" charset="0"/>
                </a:rPr>
                <a:t>a</a:t>
              </a:r>
            </a:p>
          </p:txBody>
        </p:sp>
      </p:grpSp>
      <p:sp>
        <p:nvSpPr>
          <p:cNvPr id="168975" name="Text Box 15"/>
          <p:cNvSpPr txBox="1">
            <a:spLocks noChangeArrowheads="1"/>
          </p:cNvSpPr>
          <p:nvPr/>
        </p:nvSpPr>
        <p:spPr bwMode="auto">
          <a:xfrm>
            <a:off x="4583114" y="836613"/>
            <a:ext cx="2022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latin typeface="Tahoma" panose="020B0604030504040204" pitchFamily="34" charset="0"/>
              </a:rPr>
              <a:t>相对评价示意</a:t>
            </a:r>
          </a:p>
        </p:txBody>
      </p:sp>
      <p:sp>
        <p:nvSpPr>
          <p:cNvPr id="168976" name="Text Box 16"/>
          <p:cNvSpPr txBox="1">
            <a:spLocks noChangeArrowheads="1"/>
          </p:cNvSpPr>
          <p:nvPr/>
        </p:nvSpPr>
        <p:spPr bwMode="auto">
          <a:xfrm>
            <a:off x="2971801" y="5053014"/>
            <a:ext cx="6264275"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kumimoji="1" lang="zh-CN" altLang="en-US" sz="2400" b="1">
                <a:latin typeface="Tahoma" panose="020B0604030504040204" pitchFamily="34" charset="0"/>
              </a:rPr>
              <a:t>评价对象的集合中的元素由</a:t>
            </a:r>
            <a:r>
              <a:rPr kumimoji="1" lang="en-US" altLang="zh-CN" sz="2400" b="1">
                <a:latin typeface="Tahoma" panose="020B0604030504040204" pitchFamily="34" charset="0"/>
              </a:rPr>
              <a:t>N1</a:t>
            </a:r>
            <a:r>
              <a:rPr kumimoji="1" lang="zh-CN" altLang="en-US" sz="2400" b="1">
                <a:latin typeface="Tahoma" panose="020B0604030504040204" pitchFamily="34" charset="0"/>
              </a:rPr>
              <a:t>，</a:t>
            </a:r>
            <a:r>
              <a:rPr kumimoji="1" lang="en-US" altLang="zh-CN" sz="2400" b="1">
                <a:latin typeface="Tahoma" panose="020B0604030504040204" pitchFamily="34" charset="0"/>
              </a:rPr>
              <a:t>N2</a:t>
            </a:r>
            <a:r>
              <a:rPr kumimoji="1" lang="en-US" altLang="zh-CN" sz="2400" b="1"/>
              <a:t>…Na</a:t>
            </a:r>
            <a:r>
              <a:rPr kumimoji="1" lang="zh-CN" altLang="en-US" sz="2400" b="1"/>
              <a:t>构成，基准为</a:t>
            </a:r>
            <a:r>
              <a:rPr kumimoji="1" lang="en-US" altLang="zh-CN" sz="2400" b="1"/>
              <a:t>S</a:t>
            </a:r>
            <a:r>
              <a:rPr kumimoji="1" lang="zh-CN" altLang="en-US" sz="2400" b="1"/>
              <a:t>。</a:t>
            </a:r>
            <a:endParaRPr kumimoji="1" lang="zh-CN" altLang="en-US" sz="2400" b="1">
              <a:cs typeface="Arial" panose="020B0604020202020204" pitchFamily="34" charset="0"/>
            </a:endParaRPr>
          </a:p>
        </p:txBody>
      </p:sp>
      <p:sp>
        <p:nvSpPr>
          <p:cNvPr id="168978" name="AutoShape 18">
            <a:hlinkClick r:id="rId2" action="ppaction://hlinksldjump"/>
          </p:cNvPr>
          <p:cNvSpPr>
            <a:spLocks noChangeArrowheads="1"/>
          </p:cNvSpPr>
          <p:nvPr/>
        </p:nvSpPr>
        <p:spPr bwMode="auto">
          <a:xfrm>
            <a:off x="9696450" y="6165850"/>
            <a:ext cx="287338" cy="287338"/>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98655168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2819400" y="533400"/>
            <a:ext cx="1619250" cy="66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35000"/>
              </a:lnSpc>
            </a:pPr>
            <a:r>
              <a:rPr kumimoji="1" lang="zh-CN" altLang="en-US" sz="2800" b="1">
                <a:solidFill>
                  <a:srgbClr val="003399"/>
                </a:solidFill>
                <a:latin typeface="仿宋_GB2312" pitchFamily="49" charset="-122"/>
                <a:ea typeface="仿宋_GB2312" pitchFamily="49" charset="-122"/>
              </a:rPr>
              <a:t>绝对评价</a:t>
            </a:r>
            <a:endParaRPr kumimoji="1" lang="zh-CN" altLang="en-US" sz="2400" b="1">
              <a:solidFill>
                <a:srgbClr val="003399"/>
              </a:solidFill>
              <a:latin typeface="Tahoma" panose="020B0604030504040204" pitchFamily="34" charset="0"/>
            </a:endParaRPr>
          </a:p>
        </p:txBody>
      </p:sp>
      <p:sp>
        <p:nvSpPr>
          <p:cNvPr id="169987" name="Text Box 3"/>
          <p:cNvSpPr txBox="1">
            <a:spLocks noChangeArrowheads="1"/>
          </p:cNvSpPr>
          <p:nvPr/>
        </p:nvSpPr>
        <p:spPr bwMode="auto">
          <a:xfrm>
            <a:off x="2498726" y="1419226"/>
            <a:ext cx="7254875" cy="163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kumimoji="1" lang="zh-CN" altLang="en-US" sz="2800" b="1">
                <a:latin typeface="仿宋_GB2312" pitchFamily="49" charset="-122"/>
                <a:ea typeface="仿宋_GB2312" pitchFamily="49" charset="-122"/>
              </a:rPr>
              <a:t>基准建立在被评价对象的群体或集合之外，把群体中每一成员的某种指标逐一与基准进行对照，从而判断其优劣。 </a:t>
            </a:r>
          </a:p>
        </p:txBody>
      </p:sp>
    </p:spTree>
    <p:extLst>
      <p:ext uri="{BB962C8B-B14F-4D97-AF65-F5344CB8AC3E}">
        <p14:creationId xmlns:p14="http://schemas.microsoft.com/office/powerpoint/2010/main" val="31093319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Effect transition="in" filter="barn(outVertical)">
                                      <p:cBhvr>
                                        <p:cTn id="7" dur="500"/>
                                        <p:tgtEl>
                                          <p:spTgt spid="1699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2971800" y="1295400"/>
            <a:ext cx="3581400" cy="2743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1011" name="Line 3"/>
          <p:cNvSpPr>
            <a:spLocks noChangeShapeType="1"/>
          </p:cNvSpPr>
          <p:nvPr/>
        </p:nvSpPr>
        <p:spPr bwMode="auto">
          <a:xfrm>
            <a:off x="4419600" y="2667000"/>
            <a:ext cx="3429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nvGrpSpPr>
          <p:cNvPr id="171012" name="Group 4"/>
          <p:cNvGrpSpPr>
            <a:grpSpLocks/>
          </p:cNvGrpSpPr>
          <p:nvPr/>
        </p:nvGrpSpPr>
        <p:grpSpPr bwMode="auto">
          <a:xfrm>
            <a:off x="3048000" y="1295400"/>
            <a:ext cx="5562600" cy="2776538"/>
            <a:chOff x="1152" y="624"/>
            <a:chExt cx="3504" cy="1749"/>
          </a:xfrm>
        </p:grpSpPr>
        <p:sp>
          <p:nvSpPr>
            <p:cNvPr id="171013" name="Oval 5"/>
            <p:cNvSpPr>
              <a:spLocks noChangeArrowheads="1"/>
            </p:cNvSpPr>
            <p:nvPr/>
          </p:nvSpPr>
          <p:spPr bwMode="auto">
            <a:xfrm>
              <a:off x="4176" y="1152"/>
              <a:ext cx="480" cy="48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800">
                  <a:latin typeface="Tahoma" panose="020B0604030504040204" pitchFamily="34" charset="0"/>
                </a:rPr>
                <a:t>s</a:t>
              </a:r>
            </a:p>
          </p:txBody>
        </p:sp>
        <p:sp>
          <p:nvSpPr>
            <p:cNvPr id="171014" name="Line 6"/>
            <p:cNvSpPr>
              <a:spLocks noChangeShapeType="1"/>
            </p:cNvSpPr>
            <p:nvPr/>
          </p:nvSpPr>
          <p:spPr bwMode="auto">
            <a:xfrm>
              <a:off x="2400" y="768"/>
              <a:ext cx="1776" cy="52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1015" name="Text Box 7"/>
            <p:cNvSpPr txBox="1">
              <a:spLocks noChangeArrowheads="1"/>
            </p:cNvSpPr>
            <p:nvPr/>
          </p:nvSpPr>
          <p:spPr bwMode="auto">
            <a:xfrm>
              <a:off x="2064" y="624"/>
              <a:ext cx="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latin typeface="Tahoma" panose="020B0604030504040204" pitchFamily="34" charset="0"/>
                </a:rPr>
                <a:t>N</a:t>
              </a:r>
              <a:r>
                <a:rPr kumimoji="1" lang="en-US" altLang="zh-CN" sz="2400" b="1" baseline="-25000">
                  <a:latin typeface="Tahoma" panose="020B0604030504040204" pitchFamily="34" charset="0"/>
                </a:rPr>
                <a:t>1</a:t>
              </a:r>
            </a:p>
          </p:txBody>
        </p:sp>
        <p:sp>
          <p:nvSpPr>
            <p:cNvPr id="171016" name="Line 8"/>
            <p:cNvSpPr>
              <a:spLocks noChangeShapeType="1"/>
            </p:cNvSpPr>
            <p:nvPr/>
          </p:nvSpPr>
          <p:spPr bwMode="auto">
            <a:xfrm>
              <a:off x="1632" y="1056"/>
              <a:ext cx="2544" cy="336"/>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1017" name="Text Box 9"/>
            <p:cNvSpPr txBox="1">
              <a:spLocks noChangeArrowheads="1"/>
            </p:cNvSpPr>
            <p:nvPr/>
          </p:nvSpPr>
          <p:spPr bwMode="auto">
            <a:xfrm>
              <a:off x="1248" y="864"/>
              <a:ext cx="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latin typeface="Tahoma" panose="020B0604030504040204" pitchFamily="34" charset="0"/>
                </a:rPr>
                <a:t>N</a:t>
              </a:r>
              <a:r>
                <a:rPr kumimoji="1" lang="en-US" altLang="zh-CN" sz="2400" b="1" baseline="-25000">
                  <a:latin typeface="Tahoma" panose="020B0604030504040204" pitchFamily="34" charset="0"/>
                </a:rPr>
                <a:t>2</a:t>
              </a:r>
            </a:p>
          </p:txBody>
        </p:sp>
        <p:sp>
          <p:nvSpPr>
            <p:cNvPr id="171018" name="Text Box 10"/>
            <p:cNvSpPr txBox="1">
              <a:spLocks noChangeArrowheads="1"/>
            </p:cNvSpPr>
            <p:nvPr/>
          </p:nvSpPr>
          <p:spPr bwMode="auto">
            <a:xfrm>
              <a:off x="1680" y="1344"/>
              <a:ext cx="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latin typeface="Tahoma" panose="020B0604030504040204" pitchFamily="34" charset="0"/>
                </a:rPr>
                <a:t>N</a:t>
              </a:r>
              <a:r>
                <a:rPr kumimoji="1" lang="en-US" altLang="zh-CN" sz="2400" b="1" baseline="-25000">
                  <a:latin typeface="Tahoma" panose="020B0604030504040204" pitchFamily="34" charset="0"/>
                </a:rPr>
                <a:t>3</a:t>
              </a:r>
            </a:p>
          </p:txBody>
        </p:sp>
        <p:sp>
          <p:nvSpPr>
            <p:cNvPr id="171019" name="Line 11"/>
            <p:cNvSpPr>
              <a:spLocks noChangeShapeType="1"/>
            </p:cNvSpPr>
            <p:nvPr/>
          </p:nvSpPr>
          <p:spPr bwMode="auto">
            <a:xfrm flipV="1">
              <a:off x="1728" y="1536"/>
              <a:ext cx="2448" cy="41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1020" name="Text Box 12"/>
            <p:cNvSpPr txBox="1">
              <a:spLocks noChangeArrowheads="1"/>
            </p:cNvSpPr>
            <p:nvPr/>
          </p:nvSpPr>
          <p:spPr bwMode="auto">
            <a:xfrm>
              <a:off x="1152" y="1776"/>
              <a:ext cx="53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latin typeface="Tahoma" panose="020B0604030504040204" pitchFamily="34" charset="0"/>
                </a:rPr>
                <a:t>N </a:t>
              </a:r>
              <a:r>
                <a:rPr kumimoji="1" lang="en-US" altLang="zh-CN" sz="2400" b="1" baseline="-25000">
                  <a:latin typeface="Tahoma" panose="020B0604030504040204" pitchFamily="34" charset="0"/>
                </a:rPr>
                <a:t>n-1</a:t>
              </a:r>
            </a:p>
          </p:txBody>
        </p:sp>
        <p:sp>
          <p:nvSpPr>
            <p:cNvPr id="171021" name="Line 13"/>
            <p:cNvSpPr>
              <a:spLocks noChangeShapeType="1"/>
            </p:cNvSpPr>
            <p:nvPr/>
          </p:nvSpPr>
          <p:spPr bwMode="auto">
            <a:xfrm flipV="1">
              <a:off x="2496" y="1584"/>
              <a:ext cx="1776" cy="624"/>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1022" name="Text Box 14"/>
            <p:cNvSpPr txBox="1">
              <a:spLocks noChangeArrowheads="1"/>
            </p:cNvSpPr>
            <p:nvPr/>
          </p:nvSpPr>
          <p:spPr bwMode="auto">
            <a:xfrm>
              <a:off x="2102" y="2085"/>
              <a:ext cx="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latin typeface="Tahoma" panose="020B0604030504040204" pitchFamily="34" charset="0"/>
                </a:rPr>
                <a:t>N</a:t>
              </a:r>
              <a:r>
                <a:rPr kumimoji="1" lang="en-US" altLang="zh-CN" sz="2400" b="1" baseline="-25000">
                  <a:latin typeface="Tahoma" panose="020B0604030504040204" pitchFamily="34" charset="0"/>
                </a:rPr>
                <a:t>n</a:t>
              </a:r>
            </a:p>
          </p:txBody>
        </p:sp>
      </p:grpSp>
      <p:sp>
        <p:nvSpPr>
          <p:cNvPr id="171023" name="Text Box 15"/>
          <p:cNvSpPr txBox="1">
            <a:spLocks noChangeArrowheads="1"/>
          </p:cNvSpPr>
          <p:nvPr/>
        </p:nvSpPr>
        <p:spPr bwMode="auto">
          <a:xfrm>
            <a:off x="4495800" y="609600"/>
            <a:ext cx="203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latin typeface="Tahoma" panose="020B0604030504040204" pitchFamily="34" charset="0"/>
              </a:rPr>
              <a:t>绝对评价示意</a:t>
            </a:r>
          </a:p>
        </p:txBody>
      </p:sp>
      <p:sp>
        <p:nvSpPr>
          <p:cNvPr id="171024" name="Text Box 16"/>
          <p:cNvSpPr txBox="1">
            <a:spLocks noChangeArrowheads="1"/>
          </p:cNvSpPr>
          <p:nvPr/>
        </p:nvSpPr>
        <p:spPr bwMode="auto">
          <a:xfrm>
            <a:off x="2819401" y="4648200"/>
            <a:ext cx="6569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zh-CN" altLang="en-US" sz="2400" b="1">
                <a:latin typeface="Tahoma" panose="020B0604030504040204" pitchFamily="34" charset="0"/>
              </a:rPr>
              <a:t>集合中的元素是</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1</a:t>
            </a:r>
            <a:r>
              <a:rPr kumimoji="1" lang="zh-CN" altLang="en-US" sz="2400" b="1" baseline="-25000">
                <a:latin typeface="Tahoma" panose="020B0604030504040204" pitchFamily="34" charset="0"/>
              </a:rPr>
              <a:t>、</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2</a:t>
            </a:r>
            <a:r>
              <a:rPr kumimoji="1" lang="en-US" altLang="zh-CN" sz="2400" b="1"/>
              <a:t>……</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n</a:t>
            </a:r>
            <a:r>
              <a:rPr kumimoji="1" lang="zh-CN" altLang="en-US" sz="2400" b="1" baseline="-25000">
                <a:latin typeface="Tahoma" panose="020B0604030504040204" pitchFamily="34" charset="0"/>
              </a:rPr>
              <a:t>，</a:t>
            </a:r>
            <a:r>
              <a:rPr kumimoji="1" lang="zh-CN" altLang="en-US" sz="2400" b="1">
                <a:latin typeface="Tahoma" panose="020B0604030504040204" pitchFamily="34" charset="0"/>
              </a:rPr>
              <a:t>客观标准为</a:t>
            </a:r>
            <a:r>
              <a:rPr kumimoji="1" lang="en-US" altLang="zh-CN" sz="2400" b="1">
                <a:latin typeface="Tahoma" panose="020B0604030504040204" pitchFamily="34" charset="0"/>
              </a:rPr>
              <a:t>S</a:t>
            </a:r>
            <a:endParaRPr kumimoji="1" lang="en-US" altLang="zh-CN" sz="2400" b="1" baseline="-25000">
              <a:cs typeface="Arial" panose="020B0604020202020204" pitchFamily="34" charset="0"/>
            </a:endParaRPr>
          </a:p>
        </p:txBody>
      </p:sp>
    </p:spTree>
    <p:extLst>
      <p:ext uri="{BB962C8B-B14F-4D97-AF65-F5344CB8AC3E}">
        <p14:creationId xmlns:p14="http://schemas.microsoft.com/office/powerpoint/2010/main" val="28949112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Line 2"/>
          <p:cNvSpPr>
            <a:spLocks noChangeShapeType="1"/>
          </p:cNvSpPr>
          <p:nvPr/>
        </p:nvSpPr>
        <p:spPr bwMode="auto">
          <a:xfrm>
            <a:off x="2438400" y="838200"/>
            <a:ext cx="0" cy="2209800"/>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35" name="Line 3"/>
          <p:cNvSpPr>
            <a:spLocks noChangeShapeType="1"/>
          </p:cNvSpPr>
          <p:nvPr/>
        </p:nvSpPr>
        <p:spPr bwMode="auto">
          <a:xfrm>
            <a:off x="2438400" y="3048000"/>
            <a:ext cx="32004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36" name="Line 4"/>
          <p:cNvSpPr>
            <a:spLocks noChangeShapeType="1"/>
          </p:cNvSpPr>
          <p:nvPr/>
        </p:nvSpPr>
        <p:spPr bwMode="auto">
          <a:xfrm>
            <a:off x="2438400" y="12192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37" name="Line 5"/>
          <p:cNvSpPr>
            <a:spLocks noChangeShapeType="1"/>
          </p:cNvSpPr>
          <p:nvPr/>
        </p:nvSpPr>
        <p:spPr bwMode="auto">
          <a:xfrm>
            <a:off x="2438400" y="15240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38" name="Line 6"/>
          <p:cNvSpPr>
            <a:spLocks noChangeShapeType="1"/>
          </p:cNvSpPr>
          <p:nvPr/>
        </p:nvSpPr>
        <p:spPr bwMode="auto">
          <a:xfrm>
            <a:off x="2438400" y="27432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39" name="Line 7"/>
          <p:cNvSpPr>
            <a:spLocks noChangeShapeType="1"/>
          </p:cNvSpPr>
          <p:nvPr/>
        </p:nvSpPr>
        <p:spPr bwMode="auto">
          <a:xfrm>
            <a:off x="2438400" y="24384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0" name="Line 8"/>
          <p:cNvSpPr>
            <a:spLocks noChangeShapeType="1"/>
          </p:cNvSpPr>
          <p:nvPr/>
        </p:nvSpPr>
        <p:spPr bwMode="auto">
          <a:xfrm>
            <a:off x="2438400" y="21336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1" name="Line 9"/>
          <p:cNvSpPr>
            <a:spLocks noChangeShapeType="1"/>
          </p:cNvSpPr>
          <p:nvPr/>
        </p:nvSpPr>
        <p:spPr bwMode="auto">
          <a:xfrm>
            <a:off x="2438400" y="18288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2" name="Line 10"/>
          <p:cNvSpPr>
            <a:spLocks noChangeShapeType="1"/>
          </p:cNvSpPr>
          <p:nvPr/>
        </p:nvSpPr>
        <p:spPr bwMode="auto">
          <a:xfrm flipV="1">
            <a:off x="28194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3" name="Text Box 11"/>
          <p:cNvSpPr txBox="1">
            <a:spLocks noChangeArrowheads="1"/>
          </p:cNvSpPr>
          <p:nvPr/>
        </p:nvSpPr>
        <p:spPr bwMode="auto">
          <a:xfrm>
            <a:off x="2438400" y="3200401"/>
            <a:ext cx="29225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latin typeface="Tahoma" panose="020B0604030504040204" pitchFamily="34" charset="0"/>
              </a:rPr>
              <a:t>10   30   50  70   90    </a:t>
            </a:r>
          </a:p>
        </p:txBody>
      </p:sp>
      <p:sp>
        <p:nvSpPr>
          <p:cNvPr id="172044" name="Line 12"/>
          <p:cNvSpPr>
            <a:spLocks noChangeShapeType="1"/>
          </p:cNvSpPr>
          <p:nvPr/>
        </p:nvSpPr>
        <p:spPr bwMode="auto">
          <a:xfrm flipV="1">
            <a:off x="32766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5" name="Line 13"/>
          <p:cNvSpPr>
            <a:spLocks noChangeShapeType="1"/>
          </p:cNvSpPr>
          <p:nvPr/>
        </p:nvSpPr>
        <p:spPr bwMode="auto">
          <a:xfrm>
            <a:off x="37338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6" name="Line 14"/>
          <p:cNvSpPr>
            <a:spLocks noChangeShapeType="1"/>
          </p:cNvSpPr>
          <p:nvPr/>
        </p:nvSpPr>
        <p:spPr bwMode="auto">
          <a:xfrm>
            <a:off x="41910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7" name="Line 15"/>
          <p:cNvSpPr>
            <a:spLocks noChangeShapeType="1"/>
          </p:cNvSpPr>
          <p:nvPr/>
        </p:nvSpPr>
        <p:spPr bwMode="auto">
          <a:xfrm>
            <a:off x="46482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8" name="Line 16"/>
          <p:cNvSpPr>
            <a:spLocks noChangeShapeType="1"/>
          </p:cNvSpPr>
          <p:nvPr/>
        </p:nvSpPr>
        <p:spPr bwMode="auto">
          <a:xfrm>
            <a:off x="6629400" y="3048000"/>
            <a:ext cx="32004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49" name="Text Box 17"/>
          <p:cNvSpPr txBox="1">
            <a:spLocks noChangeArrowheads="1"/>
          </p:cNvSpPr>
          <p:nvPr/>
        </p:nvSpPr>
        <p:spPr bwMode="auto">
          <a:xfrm>
            <a:off x="1909802" y="868363"/>
            <a:ext cx="553998" cy="1001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kumimoji="1" lang="zh-CN" altLang="en-US" sz="2400" b="1">
                <a:solidFill>
                  <a:srgbClr val="003399"/>
                </a:solidFill>
                <a:latin typeface="Tahoma" panose="020B0604030504040204" pitchFamily="34" charset="0"/>
              </a:rPr>
              <a:t>学生数</a:t>
            </a:r>
          </a:p>
        </p:txBody>
      </p:sp>
      <p:sp>
        <p:nvSpPr>
          <p:cNvPr id="172050" name="Text Box 18"/>
          <p:cNvSpPr txBox="1">
            <a:spLocks noChangeArrowheads="1"/>
          </p:cNvSpPr>
          <p:nvPr/>
        </p:nvSpPr>
        <p:spPr bwMode="auto">
          <a:xfrm>
            <a:off x="5089525" y="3068638"/>
            <a:ext cx="800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3399"/>
                </a:solidFill>
                <a:latin typeface="Tahoma" panose="020B0604030504040204" pitchFamily="34" charset="0"/>
              </a:rPr>
              <a:t>分数</a:t>
            </a:r>
          </a:p>
        </p:txBody>
      </p:sp>
      <p:sp>
        <p:nvSpPr>
          <p:cNvPr id="172051" name="Freeform 19"/>
          <p:cNvSpPr>
            <a:spLocks/>
          </p:cNvSpPr>
          <p:nvPr/>
        </p:nvSpPr>
        <p:spPr bwMode="auto">
          <a:xfrm>
            <a:off x="3581400" y="1358900"/>
            <a:ext cx="1524000" cy="1612900"/>
          </a:xfrm>
          <a:custGeom>
            <a:avLst/>
            <a:gdLst>
              <a:gd name="T0" fmla="*/ 0 w 960"/>
              <a:gd name="T1" fmla="*/ 1016 h 1016"/>
              <a:gd name="T2" fmla="*/ 288 w 960"/>
              <a:gd name="T3" fmla="*/ 8 h 1016"/>
              <a:gd name="T4" fmla="*/ 960 w 960"/>
              <a:gd name="T5" fmla="*/ 968 h 1016"/>
            </a:gdLst>
            <a:ahLst/>
            <a:cxnLst>
              <a:cxn ang="0">
                <a:pos x="T0" y="T1"/>
              </a:cxn>
              <a:cxn ang="0">
                <a:pos x="T2" y="T3"/>
              </a:cxn>
              <a:cxn ang="0">
                <a:pos x="T4" y="T5"/>
              </a:cxn>
            </a:cxnLst>
            <a:rect l="0" t="0" r="r" b="b"/>
            <a:pathLst>
              <a:path w="960" h="1016">
                <a:moveTo>
                  <a:pt x="0" y="1016"/>
                </a:moveTo>
                <a:cubicBezTo>
                  <a:pt x="64" y="516"/>
                  <a:pt x="128" y="16"/>
                  <a:pt x="288" y="8"/>
                </a:cubicBezTo>
                <a:cubicBezTo>
                  <a:pt x="448" y="0"/>
                  <a:pt x="848" y="808"/>
                  <a:pt x="960" y="968"/>
                </a:cubicBezTo>
              </a:path>
            </a:pathLst>
          </a:custGeom>
          <a:noFill/>
          <a:ln w="38100"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52" name="Text Box 20"/>
          <p:cNvSpPr txBox="1">
            <a:spLocks noChangeArrowheads="1"/>
          </p:cNvSpPr>
          <p:nvPr/>
        </p:nvSpPr>
        <p:spPr bwMode="auto">
          <a:xfrm>
            <a:off x="2879726" y="3754438"/>
            <a:ext cx="1103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latin typeface="Tahoma" panose="020B0604030504040204" pitchFamily="34" charset="0"/>
              </a:rPr>
              <a:t>负偏态</a:t>
            </a:r>
          </a:p>
        </p:txBody>
      </p:sp>
      <p:sp>
        <p:nvSpPr>
          <p:cNvPr id="172053" name="Line 21"/>
          <p:cNvSpPr>
            <a:spLocks noChangeShapeType="1"/>
          </p:cNvSpPr>
          <p:nvPr/>
        </p:nvSpPr>
        <p:spPr bwMode="auto">
          <a:xfrm flipV="1">
            <a:off x="6629400" y="838200"/>
            <a:ext cx="0" cy="2209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54" name="Line 22"/>
          <p:cNvSpPr>
            <a:spLocks noChangeShapeType="1"/>
          </p:cNvSpPr>
          <p:nvPr/>
        </p:nvSpPr>
        <p:spPr bwMode="auto">
          <a:xfrm>
            <a:off x="6629400" y="27432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55" name="Line 23"/>
          <p:cNvSpPr>
            <a:spLocks noChangeShapeType="1"/>
          </p:cNvSpPr>
          <p:nvPr/>
        </p:nvSpPr>
        <p:spPr bwMode="auto">
          <a:xfrm>
            <a:off x="6629400" y="24384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56" name="Line 24"/>
          <p:cNvSpPr>
            <a:spLocks noChangeShapeType="1"/>
          </p:cNvSpPr>
          <p:nvPr/>
        </p:nvSpPr>
        <p:spPr bwMode="auto">
          <a:xfrm>
            <a:off x="6629400" y="21336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57" name="Line 25"/>
          <p:cNvSpPr>
            <a:spLocks noChangeShapeType="1"/>
          </p:cNvSpPr>
          <p:nvPr/>
        </p:nvSpPr>
        <p:spPr bwMode="auto">
          <a:xfrm>
            <a:off x="6629400" y="18288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58" name="Line 26"/>
          <p:cNvSpPr>
            <a:spLocks noChangeShapeType="1"/>
          </p:cNvSpPr>
          <p:nvPr/>
        </p:nvSpPr>
        <p:spPr bwMode="auto">
          <a:xfrm>
            <a:off x="6629400" y="15240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59" name="Line 27"/>
          <p:cNvSpPr>
            <a:spLocks noChangeShapeType="1"/>
          </p:cNvSpPr>
          <p:nvPr/>
        </p:nvSpPr>
        <p:spPr bwMode="auto">
          <a:xfrm>
            <a:off x="6629400" y="1219200"/>
            <a:ext cx="152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60" name="Text Box 28"/>
          <p:cNvSpPr txBox="1">
            <a:spLocks noChangeArrowheads="1"/>
          </p:cNvSpPr>
          <p:nvPr/>
        </p:nvSpPr>
        <p:spPr bwMode="auto">
          <a:xfrm>
            <a:off x="6024602" y="792163"/>
            <a:ext cx="553998" cy="1001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kumimoji="1" lang="zh-CN" altLang="en-US" sz="2400" b="1">
                <a:solidFill>
                  <a:srgbClr val="003399"/>
                </a:solidFill>
                <a:latin typeface="Tahoma" panose="020B0604030504040204" pitchFamily="34" charset="0"/>
              </a:rPr>
              <a:t>学生数</a:t>
            </a:r>
          </a:p>
        </p:txBody>
      </p:sp>
      <p:sp>
        <p:nvSpPr>
          <p:cNvPr id="172061" name="Line 29"/>
          <p:cNvSpPr>
            <a:spLocks noChangeShapeType="1"/>
          </p:cNvSpPr>
          <p:nvPr/>
        </p:nvSpPr>
        <p:spPr bwMode="auto">
          <a:xfrm flipV="1">
            <a:off x="70104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62" name="Line 30"/>
          <p:cNvSpPr>
            <a:spLocks noChangeShapeType="1"/>
          </p:cNvSpPr>
          <p:nvPr/>
        </p:nvSpPr>
        <p:spPr bwMode="auto">
          <a:xfrm flipV="1">
            <a:off x="74676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63" name="Line 31"/>
          <p:cNvSpPr>
            <a:spLocks noChangeShapeType="1"/>
          </p:cNvSpPr>
          <p:nvPr/>
        </p:nvSpPr>
        <p:spPr bwMode="auto">
          <a:xfrm flipV="1">
            <a:off x="79248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64" name="Line 32"/>
          <p:cNvSpPr>
            <a:spLocks noChangeShapeType="1"/>
          </p:cNvSpPr>
          <p:nvPr/>
        </p:nvSpPr>
        <p:spPr bwMode="auto">
          <a:xfrm flipH="1" flipV="1">
            <a:off x="83820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65" name="Line 33"/>
          <p:cNvSpPr>
            <a:spLocks noChangeShapeType="1"/>
          </p:cNvSpPr>
          <p:nvPr/>
        </p:nvSpPr>
        <p:spPr bwMode="auto">
          <a:xfrm flipV="1">
            <a:off x="8839200" y="2895600"/>
            <a:ext cx="0" cy="152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66" name="Text Box 34"/>
          <p:cNvSpPr txBox="1">
            <a:spLocks noChangeArrowheads="1"/>
          </p:cNvSpPr>
          <p:nvPr/>
        </p:nvSpPr>
        <p:spPr bwMode="auto">
          <a:xfrm>
            <a:off x="9432925" y="3144838"/>
            <a:ext cx="800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3399"/>
                </a:solidFill>
                <a:latin typeface="Tahoma" panose="020B0604030504040204" pitchFamily="34" charset="0"/>
              </a:rPr>
              <a:t>分数</a:t>
            </a:r>
          </a:p>
        </p:txBody>
      </p:sp>
      <p:sp>
        <p:nvSpPr>
          <p:cNvPr id="172067" name="Text Box 35"/>
          <p:cNvSpPr txBox="1">
            <a:spLocks noChangeArrowheads="1"/>
          </p:cNvSpPr>
          <p:nvPr/>
        </p:nvSpPr>
        <p:spPr bwMode="auto">
          <a:xfrm>
            <a:off x="7223126" y="3830638"/>
            <a:ext cx="1103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latin typeface="Tahoma" panose="020B0604030504040204" pitchFamily="34" charset="0"/>
              </a:rPr>
              <a:t>正偏态</a:t>
            </a:r>
          </a:p>
        </p:txBody>
      </p:sp>
      <p:sp>
        <p:nvSpPr>
          <p:cNvPr id="172068" name="Text Box 36"/>
          <p:cNvSpPr txBox="1">
            <a:spLocks noChangeArrowheads="1"/>
          </p:cNvSpPr>
          <p:nvPr/>
        </p:nvSpPr>
        <p:spPr bwMode="auto">
          <a:xfrm>
            <a:off x="6705600" y="3276601"/>
            <a:ext cx="29225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latin typeface="Tahoma" panose="020B0604030504040204" pitchFamily="34" charset="0"/>
              </a:rPr>
              <a:t>10   30   50  70   90    </a:t>
            </a:r>
          </a:p>
        </p:txBody>
      </p:sp>
      <p:sp>
        <p:nvSpPr>
          <p:cNvPr id="172069" name="Freeform 37"/>
          <p:cNvSpPr>
            <a:spLocks/>
          </p:cNvSpPr>
          <p:nvPr/>
        </p:nvSpPr>
        <p:spPr bwMode="auto">
          <a:xfrm>
            <a:off x="7772400" y="1295400"/>
            <a:ext cx="1371600" cy="1600200"/>
          </a:xfrm>
          <a:custGeom>
            <a:avLst/>
            <a:gdLst>
              <a:gd name="T0" fmla="*/ 0 w 864"/>
              <a:gd name="T1" fmla="*/ 1008 h 1008"/>
              <a:gd name="T2" fmla="*/ 624 w 864"/>
              <a:gd name="T3" fmla="*/ 0 h 1008"/>
              <a:gd name="T4" fmla="*/ 864 w 864"/>
              <a:gd name="T5" fmla="*/ 1008 h 1008"/>
            </a:gdLst>
            <a:ahLst/>
            <a:cxnLst>
              <a:cxn ang="0">
                <a:pos x="T0" y="T1"/>
              </a:cxn>
              <a:cxn ang="0">
                <a:pos x="T2" y="T3"/>
              </a:cxn>
              <a:cxn ang="0">
                <a:pos x="T4" y="T5"/>
              </a:cxn>
            </a:cxnLst>
            <a:rect l="0" t="0" r="r" b="b"/>
            <a:pathLst>
              <a:path w="864" h="1008">
                <a:moveTo>
                  <a:pt x="0" y="1008"/>
                </a:moveTo>
                <a:cubicBezTo>
                  <a:pt x="240" y="504"/>
                  <a:pt x="480" y="0"/>
                  <a:pt x="624" y="0"/>
                </a:cubicBezTo>
                <a:cubicBezTo>
                  <a:pt x="768" y="0"/>
                  <a:pt x="824" y="840"/>
                  <a:pt x="864" y="1008"/>
                </a:cubicBezTo>
              </a:path>
            </a:pathLst>
          </a:custGeom>
          <a:noFill/>
          <a:ln w="38100"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2070" name="Text Box 38"/>
          <p:cNvSpPr txBox="1">
            <a:spLocks noChangeArrowheads="1"/>
          </p:cNvSpPr>
          <p:nvPr/>
        </p:nvSpPr>
        <p:spPr bwMode="auto">
          <a:xfrm>
            <a:off x="4267200" y="4572000"/>
            <a:ext cx="3263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latin typeface="Tahoma" panose="020B0604030504040204" pitchFamily="34" charset="0"/>
              </a:rPr>
              <a:t>学生成绩偏态分布示意</a:t>
            </a:r>
          </a:p>
        </p:txBody>
      </p:sp>
      <p:sp>
        <p:nvSpPr>
          <p:cNvPr id="172072" name="AutoShape 40">
            <a:hlinkClick r:id="rId2" action="ppaction://hlinksldjump"/>
          </p:cNvPr>
          <p:cNvSpPr>
            <a:spLocks noChangeArrowheads="1"/>
          </p:cNvSpPr>
          <p:nvPr/>
        </p:nvSpPr>
        <p:spPr bwMode="auto">
          <a:xfrm>
            <a:off x="9696450" y="6165850"/>
            <a:ext cx="287338" cy="287338"/>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188661649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ext Box 2"/>
          <p:cNvSpPr txBox="1">
            <a:spLocks noChangeArrowheads="1"/>
          </p:cNvSpPr>
          <p:nvPr/>
        </p:nvSpPr>
        <p:spPr bwMode="auto">
          <a:xfrm>
            <a:off x="2971800" y="609600"/>
            <a:ext cx="1619250" cy="66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35000"/>
              </a:lnSpc>
            </a:pPr>
            <a:r>
              <a:rPr kumimoji="1" lang="zh-CN" altLang="en-US" sz="2800" b="1">
                <a:solidFill>
                  <a:srgbClr val="003399"/>
                </a:solidFill>
                <a:latin typeface="仿宋_GB2312" pitchFamily="49" charset="-122"/>
                <a:ea typeface="仿宋_GB2312" pitchFamily="49" charset="-122"/>
              </a:rPr>
              <a:t>自身评价</a:t>
            </a:r>
            <a:endParaRPr kumimoji="1" lang="zh-CN" altLang="en-US" sz="2400" b="1">
              <a:solidFill>
                <a:srgbClr val="003399"/>
              </a:solidFill>
              <a:latin typeface="Tahoma" panose="020B0604030504040204" pitchFamily="34" charset="0"/>
            </a:endParaRPr>
          </a:p>
        </p:txBody>
      </p:sp>
      <p:sp>
        <p:nvSpPr>
          <p:cNvPr id="173059" name="Text Box 3"/>
          <p:cNvSpPr txBox="1">
            <a:spLocks noChangeArrowheads="1"/>
          </p:cNvSpPr>
          <p:nvPr/>
        </p:nvSpPr>
        <p:spPr bwMode="auto">
          <a:xfrm>
            <a:off x="1286783" y="2073157"/>
            <a:ext cx="913447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kumimoji="1" lang="zh-CN" altLang="en-US" sz="2800" b="1" dirty="0">
                <a:latin typeface="仿宋_GB2312" pitchFamily="49" charset="-122"/>
                <a:ea typeface="仿宋_GB2312" pitchFamily="49" charset="-122"/>
              </a:rPr>
              <a:t>对被评价的个体的过去和现在相比较，</a:t>
            </a:r>
            <a:r>
              <a:rPr kumimoji="1" lang="zh-CN" altLang="en-US" sz="2800" b="1" dirty="0" smtClean="0">
                <a:latin typeface="仿宋_GB2312" pitchFamily="49" charset="-122"/>
                <a:ea typeface="仿宋_GB2312" pitchFamily="49" charset="-122"/>
              </a:rPr>
              <a:t>或者是</a:t>
            </a:r>
            <a:r>
              <a:rPr kumimoji="1" lang="zh-CN" altLang="en-US" sz="2800" b="1" dirty="0">
                <a:latin typeface="仿宋_GB2312" pitchFamily="49" charset="-122"/>
                <a:ea typeface="仿宋_GB2312" pitchFamily="49" charset="-122"/>
              </a:rPr>
              <a:t>对它的若干侧面进行比较</a:t>
            </a:r>
            <a:r>
              <a:rPr kumimoji="1" lang="zh-CN" altLang="en-US" sz="2800" b="1" dirty="0" smtClean="0">
                <a:latin typeface="仿宋_GB2312" pitchFamily="49" charset="-122"/>
                <a:ea typeface="仿宋_GB2312" pitchFamily="49" charset="-122"/>
              </a:rPr>
              <a:t>。</a:t>
            </a:r>
            <a:endParaRPr kumimoji="1" lang="en-US" altLang="zh-CN" sz="2800" b="1" dirty="0" smtClean="0">
              <a:latin typeface="仿宋_GB2312" pitchFamily="49" charset="-122"/>
              <a:ea typeface="仿宋_GB2312" pitchFamily="49" charset="-122"/>
            </a:endParaRPr>
          </a:p>
          <a:p>
            <a:pPr>
              <a:lnSpc>
                <a:spcPct val="120000"/>
              </a:lnSpc>
            </a:pPr>
            <a:endParaRPr kumimoji="1" lang="zh-CN" altLang="en-US" sz="2800" b="1" dirty="0">
              <a:latin typeface="仿宋_GB2312" pitchFamily="49" charset="-122"/>
              <a:ea typeface="仿宋_GB2312" pitchFamily="49" charset="-122"/>
            </a:endParaRPr>
          </a:p>
          <a:p>
            <a:pPr>
              <a:lnSpc>
                <a:spcPct val="120000"/>
              </a:lnSpc>
            </a:pPr>
            <a:r>
              <a:rPr kumimoji="1" lang="zh-CN" altLang="en-US" sz="2800" b="1" dirty="0">
                <a:latin typeface="仿宋_GB2312" pitchFamily="49" charset="-122"/>
                <a:ea typeface="仿宋_GB2312" pitchFamily="49" charset="-122"/>
              </a:rPr>
              <a:t>优点：尊重个性，照顾个别差异。</a:t>
            </a:r>
          </a:p>
          <a:p>
            <a:pPr>
              <a:lnSpc>
                <a:spcPct val="120000"/>
              </a:lnSpc>
            </a:pPr>
            <a:r>
              <a:rPr kumimoji="1" lang="zh-CN" altLang="en-US" sz="2800" b="1" dirty="0">
                <a:latin typeface="仿宋_GB2312" pitchFamily="49" charset="-122"/>
                <a:ea typeface="仿宋_GB2312" pitchFamily="49" charset="-122"/>
              </a:rPr>
              <a:t>缺点：难以判断实际水平和差距，</a:t>
            </a:r>
            <a:r>
              <a:rPr kumimoji="1" lang="zh-CN" altLang="en-US" sz="2800" b="1" dirty="0" smtClean="0">
                <a:latin typeface="仿宋_GB2312" pitchFamily="49" charset="-122"/>
                <a:ea typeface="仿宋_GB2312" pitchFamily="49" charset="-122"/>
              </a:rPr>
              <a:t>激励功能</a:t>
            </a:r>
            <a:r>
              <a:rPr kumimoji="1" lang="zh-CN" altLang="en-US" sz="2800" b="1" dirty="0">
                <a:latin typeface="仿宋_GB2312" pitchFamily="49" charset="-122"/>
                <a:ea typeface="仿宋_GB2312" pitchFamily="49" charset="-122"/>
              </a:rPr>
              <a:t>不明显。</a:t>
            </a:r>
          </a:p>
        </p:txBody>
      </p:sp>
    </p:spTree>
    <p:extLst>
      <p:ext uri="{BB962C8B-B14F-4D97-AF65-F5344CB8AC3E}">
        <p14:creationId xmlns:p14="http://schemas.microsoft.com/office/powerpoint/2010/main" val="20459308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barn(outVertical)">
                                      <p:cBhvr>
                                        <p:cTn id="7" dur="500"/>
                                        <p:tgtEl>
                                          <p:spTgt spid="173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73059">
                                            <p:txEl>
                                              <p:pRg st="2" end="2"/>
                                            </p:txEl>
                                          </p:spTgt>
                                        </p:tgtEl>
                                        <p:attrNameLst>
                                          <p:attrName>style.visibility</p:attrName>
                                        </p:attrNameLst>
                                      </p:cBhvr>
                                      <p:to>
                                        <p:strVal val="visible"/>
                                      </p:to>
                                    </p:set>
                                    <p:animEffect transition="in" filter="barn(outVertical)">
                                      <p:cBhvr>
                                        <p:cTn id="12" dur="500"/>
                                        <p:tgtEl>
                                          <p:spTgt spid="1730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73059">
                                            <p:txEl>
                                              <p:pRg st="3" end="3"/>
                                            </p:txEl>
                                          </p:spTgt>
                                        </p:tgtEl>
                                        <p:attrNameLst>
                                          <p:attrName>style.visibility</p:attrName>
                                        </p:attrNameLst>
                                      </p:cBhvr>
                                      <p:to>
                                        <p:strVal val="visible"/>
                                      </p:to>
                                    </p:set>
                                    <p:animEffect transition="in" filter="barn(outVertical)">
                                      <p:cBhvr>
                                        <p:cTn id="17" dur="500"/>
                                        <p:tgtEl>
                                          <p:spTgt spid="173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2514600" y="1219200"/>
            <a:ext cx="7239000" cy="1828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4083" name="Text Box 3"/>
          <p:cNvSpPr txBox="1">
            <a:spLocks noChangeArrowheads="1"/>
          </p:cNvSpPr>
          <p:nvPr/>
        </p:nvSpPr>
        <p:spPr bwMode="auto">
          <a:xfrm>
            <a:off x="4343400" y="533400"/>
            <a:ext cx="203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latin typeface="Tahoma" panose="020B0604030504040204" pitchFamily="34" charset="0"/>
              </a:rPr>
              <a:t>自身评价示意</a:t>
            </a:r>
          </a:p>
        </p:txBody>
      </p:sp>
      <p:sp>
        <p:nvSpPr>
          <p:cNvPr id="174084" name="Text Box 4"/>
          <p:cNvSpPr txBox="1">
            <a:spLocks noChangeArrowheads="1"/>
          </p:cNvSpPr>
          <p:nvPr/>
        </p:nvSpPr>
        <p:spPr bwMode="auto">
          <a:xfrm>
            <a:off x="3886201" y="1295400"/>
            <a:ext cx="481647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solidFill>
                  <a:srgbClr val="003399"/>
                </a:solidFill>
                <a:latin typeface="Tahoma" panose="020B0604030504040204" pitchFamily="34" charset="0"/>
              </a:rPr>
              <a:t>N</a:t>
            </a:r>
            <a:r>
              <a:rPr kumimoji="1" lang="en-US" altLang="zh-CN" sz="2400" b="1" baseline="-25000">
                <a:solidFill>
                  <a:srgbClr val="003399"/>
                </a:solidFill>
                <a:latin typeface="Tahoma" panose="020B0604030504040204" pitchFamily="34" charset="0"/>
              </a:rPr>
              <a:t>1  </a:t>
            </a:r>
            <a:r>
              <a:rPr kumimoji="1" lang="en-US" altLang="zh-CN" sz="2400" b="1">
                <a:solidFill>
                  <a:srgbClr val="003399"/>
                </a:solidFill>
                <a:latin typeface="Tahoma" panose="020B0604030504040204" pitchFamily="34" charset="0"/>
              </a:rPr>
              <a:t>     N</a:t>
            </a:r>
            <a:r>
              <a:rPr kumimoji="1" lang="en-US" altLang="zh-CN" sz="2400" b="1" baseline="-25000">
                <a:solidFill>
                  <a:srgbClr val="003399"/>
                </a:solidFill>
                <a:latin typeface="Tahoma" panose="020B0604030504040204" pitchFamily="34" charset="0"/>
              </a:rPr>
              <a:t>2 </a:t>
            </a:r>
            <a:r>
              <a:rPr kumimoji="1" lang="en-US" altLang="zh-CN" sz="2400" b="1">
                <a:solidFill>
                  <a:srgbClr val="003399"/>
                </a:solidFill>
                <a:latin typeface="Tahoma" panose="020B0604030504040204" pitchFamily="34" charset="0"/>
              </a:rPr>
              <a:t>     N</a:t>
            </a:r>
            <a:r>
              <a:rPr kumimoji="1" lang="en-US" altLang="zh-CN" sz="2400" b="1" baseline="-25000">
                <a:solidFill>
                  <a:srgbClr val="003399"/>
                </a:solidFill>
                <a:latin typeface="Tahoma" panose="020B0604030504040204" pitchFamily="34" charset="0"/>
              </a:rPr>
              <a:t>3</a:t>
            </a:r>
            <a:r>
              <a:rPr kumimoji="1" lang="en-US" altLang="zh-CN" sz="2400" b="1">
                <a:solidFill>
                  <a:srgbClr val="003399"/>
                </a:solidFill>
                <a:latin typeface="Tahoma" panose="020B0604030504040204" pitchFamily="34" charset="0"/>
              </a:rPr>
              <a:t>      N</a:t>
            </a:r>
            <a:r>
              <a:rPr kumimoji="1" lang="en-US" altLang="zh-CN" sz="2400" b="1" baseline="-25000">
                <a:solidFill>
                  <a:srgbClr val="003399"/>
                </a:solidFill>
                <a:latin typeface="Tahoma" panose="020B0604030504040204" pitchFamily="34" charset="0"/>
              </a:rPr>
              <a:t>n-1</a:t>
            </a:r>
            <a:r>
              <a:rPr kumimoji="1" lang="en-US" altLang="zh-CN" sz="2400" b="1">
                <a:solidFill>
                  <a:srgbClr val="003399"/>
                </a:solidFill>
                <a:latin typeface="Tahoma" panose="020B0604030504040204" pitchFamily="34" charset="0"/>
              </a:rPr>
              <a:t>     N</a:t>
            </a:r>
            <a:r>
              <a:rPr kumimoji="1" lang="en-US" altLang="zh-CN" sz="2400" b="1" baseline="-25000">
                <a:solidFill>
                  <a:srgbClr val="003399"/>
                </a:solidFill>
                <a:latin typeface="Tahoma" panose="020B0604030504040204" pitchFamily="34" charset="0"/>
              </a:rPr>
              <a:t>n</a:t>
            </a:r>
          </a:p>
          <a:p>
            <a:endParaRPr kumimoji="1" lang="en-US" altLang="zh-CN" sz="2400" b="1">
              <a:solidFill>
                <a:srgbClr val="003399"/>
              </a:solidFill>
              <a:latin typeface="Tahoma" panose="020B0604030504040204" pitchFamily="34" charset="0"/>
            </a:endParaRPr>
          </a:p>
          <a:p>
            <a:endParaRPr kumimoji="1" lang="en-US" altLang="zh-CN" sz="2400" b="1">
              <a:solidFill>
                <a:srgbClr val="003399"/>
              </a:solidFill>
              <a:latin typeface="Tahoma" panose="020B0604030504040204" pitchFamily="34" charset="0"/>
            </a:endParaRPr>
          </a:p>
          <a:p>
            <a:r>
              <a:rPr kumimoji="1" lang="en-US" altLang="zh-CN" sz="2400" b="1">
                <a:solidFill>
                  <a:srgbClr val="003399"/>
                </a:solidFill>
                <a:latin typeface="Tahoma" panose="020B0604030504040204" pitchFamily="34" charset="0"/>
              </a:rPr>
              <a:t>N</a:t>
            </a:r>
            <a:r>
              <a:rPr kumimoji="1" lang="en-US" altLang="zh-CN" sz="2400" b="1" baseline="-25000">
                <a:solidFill>
                  <a:srgbClr val="003399"/>
                </a:solidFill>
                <a:latin typeface="Tahoma" panose="020B0604030504040204" pitchFamily="34" charset="0"/>
              </a:rPr>
              <a:t>1</a:t>
            </a:r>
            <a:r>
              <a:rPr kumimoji="1" lang="en-US" altLang="zh-CN" sz="2400" b="1">
                <a:solidFill>
                  <a:srgbClr val="003399"/>
                </a:solidFill>
                <a:latin typeface="Times New Roman" panose="02020603050405020304" pitchFamily="18" charset="0"/>
              </a:rPr>
              <a:t>’</a:t>
            </a:r>
            <a:r>
              <a:rPr kumimoji="1" lang="en-US" altLang="zh-CN" sz="2400" b="1">
                <a:solidFill>
                  <a:srgbClr val="003399"/>
                </a:solidFill>
                <a:latin typeface="Tahoma" panose="020B0604030504040204" pitchFamily="34" charset="0"/>
              </a:rPr>
              <a:t>     N</a:t>
            </a:r>
            <a:r>
              <a:rPr kumimoji="1" lang="en-US" altLang="zh-CN" sz="2400" b="1" baseline="-25000">
                <a:solidFill>
                  <a:srgbClr val="003399"/>
                </a:solidFill>
                <a:latin typeface="Tahoma" panose="020B0604030504040204" pitchFamily="34" charset="0"/>
              </a:rPr>
              <a:t>2</a:t>
            </a:r>
            <a:r>
              <a:rPr kumimoji="1" lang="en-US" altLang="zh-CN" sz="2400" b="1">
                <a:solidFill>
                  <a:srgbClr val="003399"/>
                </a:solidFill>
                <a:latin typeface="Times New Roman" panose="02020603050405020304" pitchFamily="18" charset="0"/>
              </a:rPr>
              <a:t>’</a:t>
            </a:r>
            <a:r>
              <a:rPr kumimoji="1" lang="en-US" altLang="zh-CN" sz="2400" b="1">
                <a:solidFill>
                  <a:srgbClr val="003399"/>
                </a:solidFill>
                <a:latin typeface="Tahoma" panose="020B0604030504040204" pitchFamily="34" charset="0"/>
              </a:rPr>
              <a:t>     N</a:t>
            </a:r>
            <a:r>
              <a:rPr kumimoji="1" lang="en-US" altLang="zh-CN" sz="2400" b="1" baseline="-25000">
                <a:solidFill>
                  <a:srgbClr val="003399"/>
                </a:solidFill>
                <a:latin typeface="Tahoma" panose="020B0604030504040204" pitchFamily="34" charset="0"/>
              </a:rPr>
              <a:t>3</a:t>
            </a:r>
            <a:r>
              <a:rPr kumimoji="1" lang="en-US" altLang="zh-CN" sz="2400" b="1">
                <a:solidFill>
                  <a:srgbClr val="003399"/>
                </a:solidFill>
                <a:latin typeface="Times New Roman" panose="02020603050405020304" pitchFamily="18" charset="0"/>
              </a:rPr>
              <a:t>’</a:t>
            </a:r>
            <a:r>
              <a:rPr kumimoji="1" lang="en-US" altLang="zh-CN" sz="2400" b="1">
                <a:solidFill>
                  <a:srgbClr val="003399"/>
                </a:solidFill>
                <a:latin typeface="Tahoma" panose="020B0604030504040204" pitchFamily="34" charset="0"/>
              </a:rPr>
              <a:t>     N</a:t>
            </a:r>
            <a:r>
              <a:rPr kumimoji="1" lang="en-US" altLang="zh-CN" sz="2400" b="1" baseline="-25000">
                <a:solidFill>
                  <a:srgbClr val="003399"/>
                </a:solidFill>
                <a:latin typeface="Tahoma" panose="020B0604030504040204" pitchFamily="34" charset="0"/>
              </a:rPr>
              <a:t>n-1</a:t>
            </a:r>
            <a:r>
              <a:rPr kumimoji="1" lang="en-US" altLang="zh-CN" sz="2400" b="1">
                <a:solidFill>
                  <a:srgbClr val="003399"/>
                </a:solidFill>
                <a:latin typeface="Times New Roman" panose="02020603050405020304" pitchFamily="18" charset="0"/>
              </a:rPr>
              <a:t>’</a:t>
            </a:r>
            <a:r>
              <a:rPr kumimoji="1" lang="en-US" altLang="zh-CN" sz="2400" b="1">
                <a:solidFill>
                  <a:srgbClr val="003399"/>
                </a:solidFill>
                <a:latin typeface="Tahoma" panose="020B0604030504040204" pitchFamily="34" charset="0"/>
              </a:rPr>
              <a:t>    N</a:t>
            </a:r>
            <a:r>
              <a:rPr kumimoji="1" lang="en-US" altLang="zh-CN" sz="2400" b="1" baseline="-25000">
                <a:solidFill>
                  <a:srgbClr val="003399"/>
                </a:solidFill>
                <a:latin typeface="Tahoma" panose="020B0604030504040204" pitchFamily="34" charset="0"/>
              </a:rPr>
              <a:t>n</a:t>
            </a:r>
            <a:r>
              <a:rPr kumimoji="1" lang="en-US" altLang="zh-CN" sz="2400" b="1">
                <a:solidFill>
                  <a:srgbClr val="003399"/>
                </a:solidFill>
                <a:latin typeface="Times New Roman" panose="02020603050405020304" pitchFamily="18" charset="0"/>
              </a:rPr>
              <a:t>’</a:t>
            </a:r>
            <a:endParaRPr kumimoji="1" lang="en-US" altLang="zh-CN" sz="2400" b="1">
              <a:solidFill>
                <a:srgbClr val="003399"/>
              </a:solidFill>
              <a:latin typeface="Tahoma" panose="020B0604030504040204" pitchFamily="34" charset="0"/>
            </a:endParaRPr>
          </a:p>
        </p:txBody>
      </p:sp>
      <p:sp>
        <p:nvSpPr>
          <p:cNvPr id="174085" name="Text Box 5"/>
          <p:cNvSpPr txBox="1">
            <a:spLocks noChangeArrowheads="1"/>
          </p:cNvSpPr>
          <p:nvPr/>
        </p:nvSpPr>
        <p:spPr bwMode="auto">
          <a:xfrm>
            <a:off x="2667000" y="3276601"/>
            <a:ext cx="7010400"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kumimoji="1" lang="zh-CN" altLang="en-US" sz="2400" b="1">
                <a:latin typeface="Tahoma" panose="020B0604030504040204" pitchFamily="34" charset="0"/>
              </a:rPr>
              <a:t>被评价项目的集合由</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1</a:t>
            </a:r>
            <a:r>
              <a:rPr kumimoji="1" lang="zh-CN" altLang="en-US" sz="2400" b="1">
                <a:latin typeface="Tahoma" panose="020B0604030504040204" pitchFamily="34" charset="0"/>
              </a:rPr>
              <a:t>、</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2 </a:t>
            </a:r>
            <a:r>
              <a:rPr kumimoji="1" lang="en-US" altLang="zh-CN" sz="2400" b="1"/>
              <a:t>……</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n</a:t>
            </a:r>
            <a:r>
              <a:rPr kumimoji="1" lang="zh-CN" altLang="en-US" sz="2400" b="1">
                <a:latin typeface="Tahoma" panose="020B0604030504040204" pitchFamily="34" charset="0"/>
              </a:rPr>
              <a:t>构成，项目中</a:t>
            </a:r>
          </a:p>
          <a:p>
            <a:pPr>
              <a:lnSpc>
                <a:spcPct val="120000"/>
              </a:lnSpc>
            </a:pPr>
            <a:r>
              <a:rPr kumimoji="1" lang="zh-CN" altLang="en-US" sz="2400" b="1">
                <a:latin typeface="Tahoma" panose="020B0604030504040204" pitchFamily="34" charset="0"/>
              </a:rPr>
              <a:t>各元素的过去状态是</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1</a:t>
            </a:r>
            <a:r>
              <a:rPr kumimoji="1" lang="en-US" altLang="zh-CN" sz="2400" b="1">
                <a:latin typeface="Times New Roman" panose="02020603050405020304" pitchFamily="18" charset="0"/>
              </a:rPr>
              <a:t>’</a:t>
            </a:r>
            <a:r>
              <a:rPr kumimoji="1" lang="en-US" altLang="zh-CN" sz="2400" b="1">
                <a:latin typeface="Tahoma" panose="020B0604030504040204" pitchFamily="34" charset="0"/>
              </a:rPr>
              <a:t> </a:t>
            </a:r>
            <a:r>
              <a:rPr kumimoji="1" lang="zh-CN" altLang="en-US" sz="2400" b="1">
                <a:latin typeface="Tahoma" panose="020B0604030504040204" pitchFamily="34" charset="0"/>
              </a:rPr>
              <a:t>、</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2</a:t>
            </a:r>
            <a:r>
              <a:rPr kumimoji="1" lang="en-US" altLang="zh-CN" sz="2400" b="1">
                <a:latin typeface="Times New Roman" panose="02020603050405020304" pitchFamily="18" charset="0"/>
              </a:rPr>
              <a:t>’</a:t>
            </a:r>
            <a:r>
              <a:rPr kumimoji="1" lang="en-US" altLang="zh-CN" sz="2400" b="1">
                <a:latin typeface="Tahoma" panose="020B0604030504040204" pitchFamily="34" charset="0"/>
              </a:rPr>
              <a:t> </a:t>
            </a:r>
            <a:r>
              <a:rPr kumimoji="1" lang="en-US" altLang="zh-CN" sz="2400" b="1"/>
              <a:t>……</a:t>
            </a:r>
            <a:r>
              <a:rPr kumimoji="1" lang="en-US" altLang="zh-CN" sz="2400" b="1">
                <a:latin typeface="Tahoma" panose="020B0604030504040204" pitchFamily="34" charset="0"/>
              </a:rPr>
              <a:t>N</a:t>
            </a:r>
            <a:r>
              <a:rPr kumimoji="1" lang="en-US" altLang="zh-CN" sz="2400" b="1" baseline="-25000">
                <a:latin typeface="Tahoma" panose="020B0604030504040204" pitchFamily="34" charset="0"/>
              </a:rPr>
              <a:t>n</a:t>
            </a:r>
            <a:r>
              <a:rPr kumimoji="1" lang="en-US" altLang="zh-CN" sz="2400" b="1">
                <a:latin typeface="Times New Roman" panose="02020603050405020304" pitchFamily="18" charset="0"/>
              </a:rPr>
              <a:t>’</a:t>
            </a:r>
            <a:endParaRPr kumimoji="1" lang="en-US" altLang="zh-CN" sz="2400" b="1">
              <a:cs typeface="Arial" panose="020B0604020202020204" pitchFamily="34" charset="0"/>
            </a:endParaRPr>
          </a:p>
        </p:txBody>
      </p:sp>
      <p:sp>
        <p:nvSpPr>
          <p:cNvPr id="174087" name="AutoShape 7">
            <a:hlinkClick r:id="rId2" action="ppaction://hlinksldjump"/>
          </p:cNvPr>
          <p:cNvSpPr>
            <a:spLocks noChangeArrowheads="1"/>
          </p:cNvSpPr>
          <p:nvPr/>
        </p:nvSpPr>
        <p:spPr bwMode="auto">
          <a:xfrm>
            <a:off x="9696450" y="6165850"/>
            <a:ext cx="287338" cy="287338"/>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35676655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ext Box 2"/>
          <p:cNvSpPr txBox="1">
            <a:spLocks noChangeArrowheads="1"/>
          </p:cNvSpPr>
          <p:nvPr/>
        </p:nvSpPr>
        <p:spPr bwMode="auto">
          <a:xfrm>
            <a:off x="2955925" y="525464"/>
            <a:ext cx="1619250"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35000"/>
              </a:lnSpc>
            </a:pPr>
            <a:r>
              <a:rPr kumimoji="1" lang="zh-CN" altLang="en-US" sz="2800" b="1">
                <a:solidFill>
                  <a:srgbClr val="003399"/>
                </a:solidFill>
                <a:latin typeface="仿宋_GB2312" pitchFamily="49" charset="-122"/>
                <a:ea typeface="仿宋_GB2312" pitchFamily="49" charset="-122"/>
              </a:rPr>
              <a:t>定性评价</a:t>
            </a:r>
            <a:endParaRPr kumimoji="1" lang="zh-CN" altLang="en-US" sz="2800" b="1">
              <a:solidFill>
                <a:srgbClr val="003399"/>
              </a:solidFill>
              <a:latin typeface="Tahoma" panose="020B0604030504040204" pitchFamily="34" charset="0"/>
            </a:endParaRPr>
          </a:p>
        </p:txBody>
      </p:sp>
      <p:sp>
        <p:nvSpPr>
          <p:cNvPr id="175107" name="Text Box 3"/>
          <p:cNvSpPr txBox="1">
            <a:spLocks noChangeArrowheads="1"/>
          </p:cNvSpPr>
          <p:nvPr/>
        </p:nvSpPr>
        <p:spPr bwMode="auto">
          <a:xfrm>
            <a:off x="2354263" y="3006500"/>
            <a:ext cx="7342188" cy="2160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kumimoji="1" lang="zh-CN" altLang="en-US" sz="2800" b="1" dirty="0">
                <a:latin typeface="仿宋_GB2312" pitchFamily="49" charset="-122"/>
                <a:ea typeface="仿宋_GB2312" pitchFamily="49" charset="-122"/>
              </a:rPr>
              <a:t>定性评价是对评价作</a:t>
            </a:r>
            <a:r>
              <a:rPr kumimoji="1" lang="zh-CN" altLang="en-US" sz="2800" b="1" dirty="0">
                <a:latin typeface="Times New Roman" panose="02020603050405020304" pitchFamily="18" charset="0"/>
                <a:ea typeface="仿宋_GB2312" pitchFamily="49" charset="-122"/>
              </a:rPr>
              <a:t>“</a:t>
            </a:r>
            <a:r>
              <a:rPr kumimoji="1" lang="zh-CN" altLang="en-US" sz="2800" b="1" dirty="0">
                <a:latin typeface="仿宋_GB2312" pitchFamily="49" charset="-122"/>
                <a:ea typeface="仿宋_GB2312" pitchFamily="49" charset="-122"/>
              </a:rPr>
              <a:t>质</a:t>
            </a:r>
            <a:r>
              <a:rPr kumimoji="1" lang="zh-CN" altLang="en-US" sz="2800" b="1" dirty="0">
                <a:latin typeface="Times New Roman" panose="02020603050405020304" pitchFamily="18" charset="0"/>
                <a:ea typeface="仿宋_GB2312" pitchFamily="49" charset="-122"/>
              </a:rPr>
              <a:t>”</a:t>
            </a:r>
            <a:r>
              <a:rPr kumimoji="1" lang="zh-CN" altLang="en-US" sz="2800" b="1" dirty="0">
                <a:latin typeface="仿宋_GB2312" pitchFamily="49" charset="-122"/>
                <a:ea typeface="仿宋_GB2312" pitchFamily="49" charset="-122"/>
              </a:rPr>
              <a:t>的分析，对评价所获取的数据资料</a:t>
            </a:r>
            <a:r>
              <a:rPr kumimoji="1" lang="zh-CN" altLang="en-US" sz="2800" b="1" dirty="0" smtClean="0">
                <a:latin typeface="仿宋_GB2312" pitchFamily="49" charset="-122"/>
                <a:ea typeface="仿宋_GB2312" pitchFamily="49" charset="-122"/>
              </a:rPr>
              <a:t>进行思维</a:t>
            </a:r>
            <a:r>
              <a:rPr kumimoji="1" lang="zh-CN" altLang="en-US" sz="2800" b="1" dirty="0">
                <a:latin typeface="仿宋_GB2312" pitchFamily="49" charset="-122"/>
                <a:ea typeface="仿宋_GB2312" pitchFamily="49" charset="-122"/>
              </a:rPr>
              <a:t>加工。 </a:t>
            </a:r>
          </a:p>
          <a:p>
            <a:pPr>
              <a:lnSpc>
                <a:spcPct val="120000"/>
              </a:lnSpc>
            </a:pPr>
            <a:r>
              <a:rPr kumimoji="1" lang="zh-CN" altLang="en-US" sz="2800" b="1" dirty="0">
                <a:latin typeface="仿宋_GB2312" pitchFamily="49" charset="-122"/>
                <a:ea typeface="仿宋_GB2312" pitchFamily="49" charset="-122"/>
              </a:rPr>
              <a:t>分析的结果一种是</a:t>
            </a:r>
            <a:r>
              <a:rPr kumimoji="1" lang="zh-CN" altLang="en-US" sz="2800" b="1" dirty="0">
                <a:solidFill>
                  <a:schemeClr val="accent1">
                    <a:lumMod val="75000"/>
                  </a:schemeClr>
                </a:solidFill>
                <a:latin typeface="仿宋_GB2312" pitchFamily="49" charset="-122"/>
                <a:ea typeface="仿宋_GB2312" pitchFamily="49" charset="-122"/>
              </a:rPr>
              <a:t>描述性</a:t>
            </a:r>
            <a:r>
              <a:rPr kumimoji="1" lang="zh-CN" altLang="en-US" sz="2800" b="1" dirty="0">
                <a:latin typeface="仿宋_GB2312" pitchFamily="49" charset="-122"/>
                <a:ea typeface="仿宋_GB2312" pitchFamily="49" charset="-122"/>
              </a:rPr>
              <a:t>材料，数量化水平</a:t>
            </a:r>
          </a:p>
          <a:p>
            <a:pPr>
              <a:lnSpc>
                <a:spcPct val="120000"/>
              </a:lnSpc>
            </a:pPr>
            <a:r>
              <a:rPr kumimoji="1" lang="zh-CN" altLang="en-US" sz="2800" b="1" dirty="0">
                <a:latin typeface="仿宋_GB2312" pitchFamily="49" charset="-122"/>
                <a:ea typeface="仿宋_GB2312" pitchFamily="49" charset="-122"/>
              </a:rPr>
              <a:t>较低甚至没有数量化。</a:t>
            </a:r>
          </a:p>
        </p:txBody>
      </p:sp>
      <p:sp>
        <p:nvSpPr>
          <p:cNvPr id="175108" name="AutoShape 4">
            <a:hlinkClick r:id="" action="ppaction://noaction"/>
          </p:cNvPr>
          <p:cNvSpPr>
            <a:spLocks noChangeArrowheads="1"/>
          </p:cNvSpPr>
          <p:nvPr/>
        </p:nvSpPr>
        <p:spPr bwMode="auto">
          <a:xfrm>
            <a:off x="9696451" y="6092826"/>
            <a:ext cx="360363" cy="360363"/>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13382348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animEffect transition="in" filter="barn(outVertical)">
                                      <p:cBhvr>
                                        <p:cTn id="7" dur="500"/>
                                        <p:tgtEl>
                                          <p:spTgt spid="175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75107">
                                            <p:txEl>
                                              <p:pRg st="1" end="1"/>
                                            </p:txEl>
                                          </p:spTgt>
                                        </p:tgtEl>
                                        <p:attrNameLst>
                                          <p:attrName>style.visibility</p:attrName>
                                        </p:attrNameLst>
                                      </p:cBhvr>
                                      <p:to>
                                        <p:strVal val="visible"/>
                                      </p:to>
                                    </p:set>
                                    <p:animEffect transition="in" filter="barn(outVertical)">
                                      <p:cBhvr>
                                        <p:cTn id="12" dur="500"/>
                                        <p:tgtEl>
                                          <p:spTgt spid="175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75107">
                                            <p:txEl>
                                              <p:pRg st="2" end="2"/>
                                            </p:txEl>
                                          </p:spTgt>
                                        </p:tgtEl>
                                        <p:attrNameLst>
                                          <p:attrName>style.visibility</p:attrName>
                                        </p:attrNameLst>
                                      </p:cBhvr>
                                      <p:to>
                                        <p:strVal val="visible"/>
                                      </p:to>
                                    </p:set>
                                    <p:animEffect transition="in" filter="barn(outVertical)">
                                      <p:cBhvr>
                                        <p:cTn id="17" dur="500"/>
                                        <p:tgtEl>
                                          <p:spTgt spid="175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ext Box 2"/>
          <p:cNvSpPr txBox="1">
            <a:spLocks noChangeArrowheads="1"/>
          </p:cNvSpPr>
          <p:nvPr/>
        </p:nvSpPr>
        <p:spPr bwMode="auto">
          <a:xfrm>
            <a:off x="2879725" y="525464"/>
            <a:ext cx="1619250"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35000"/>
              </a:lnSpc>
            </a:pPr>
            <a:r>
              <a:rPr kumimoji="1" lang="zh-CN" altLang="en-US" sz="2800" b="1">
                <a:solidFill>
                  <a:srgbClr val="003399"/>
                </a:solidFill>
                <a:latin typeface="仿宋_GB2312" pitchFamily="49" charset="-122"/>
                <a:ea typeface="仿宋_GB2312" pitchFamily="49" charset="-122"/>
              </a:rPr>
              <a:t>定量评价</a:t>
            </a:r>
            <a:endParaRPr kumimoji="1" lang="zh-CN" altLang="en-US" sz="2800" b="1">
              <a:solidFill>
                <a:srgbClr val="003399"/>
              </a:solidFill>
              <a:latin typeface="Tahoma" panose="020B0604030504040204" pitchFamily="34" charset="0"/>
            </a:endParaRPr>
          </a:p>
        </p:txBody>
      </p:sp>
      <p:sp>
        <p:nvSpPr>
          <p:cNvPr id="176131" name="Text Box 3"/>
          <p:cNvSpPr txBox="1">
            <a:spLocks noChangeArrowheads="1"/>
          </p:cNvSpPr>
          <p:nvPr/>
        </p:nvSpPr>
        <p:spPr bwMode="auto">
          <a:xfrm>
            <a:off x="2277383" y="3077936"/>
            <a:ext cx="9290503" cy="1126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kumimoji="1" lang="zh-CN" altLang="en-US" sz="2800" b="1" dirty="0">
                <a:latin typeface="仿宋_GB2312" pitchFamily="49" charset="-122"/>
                <a:ea typeface="仿宋_GB2312" pitchFamily="49" charset="-122"/>
              </a:rPr>
              <a:t>定量评价是从数量的角度运用统计分析、多元分析等数学方法，从复杂纷乱的评价数据中总结出</a:t>
            </a:r>
            <a:r>
              <a:rPr kumimoji="1" lang="zh-CN" altLang="en-US" sz="2800" b="1" dirty="0">
                <a:solidFill>
                  <a:schemeClr val="accent1">
                    <a:lumMod val="75000"/>
                  </a:schemeClr>
                </a:solidFill>
                <a:latin typeface="仿宋_GB2312" pitchFamily="49" charset="-122"/>
                <a:ea typeface="仿宋_GB2312" pitchFamily="49" charset="-122"/>
              </a:rPr>
              <a:t>规律性</a:t>
            </a:r>
            <a:r>
              <a:rPr kumimoji="1" lang="zh-CN" altLang="en-US" sz="2800" b="1" dirty="0">
                <a:latin typeface="仿宋_GB2312" pitchFamily="49" charset="-122"/>
                <a:ea typeface="仿宋_GB2312" pitchFamily="49" charset="-122"/>
              </a:rPr>
              <a:t>的结论。 </a:t>
            </a:r>
          </a:p>
        </p:txBody>
      </p:sp>
      <p:sp>
        <p:nvSpPr>
          <p:cNvPr id="176133" name="AutoShape 5">
            <a:hlinkClick r:id="" action="ppaction://noaction"/>
          </p:cNvPr>
          <p:cNvSpPr>
            <a:spLocks noChangeArrowheads="1"/>
          </p:cNvSpPr>
          <p:nvPr/>
        </p:nvSpPr>
        <p:spPr bwMode="auto">
          <a:xfrm>
            <a:off x="9696451" y="6092826"/>
            <a:ext cx="360363" cy="360363"/>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18961926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Effect transition="in" filter="barn(outVertical)">
                                      <p:cBhvr>
                                        <p:cTn id="7" dur="500"/>
                                        <p:tgtEl>
                                          <p:spTgt spid="176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06439" y="2166629"/>
            <a:ext cx="10515600" cy="1325563"/>
          </a:xfrm>
        </p:spPr>
        <p:txBody>
          <a:bodyPr>
            <a:normAutofit fontScale="90000"/>
          </a:bodyPr>
          <a:lstStyle/>
          <a:p>
            <a:pPr algn="ctr"/>
            <a:r>
              <a:rPr lang="zh-CN" altLang="en-US" sz="6000" dirty="0" smtClean="0"/>
              <a:t>举例</a:t>
            </a:r>
            <a:r>
              <a:rPr lang="en-US" altLang="zh-CN" sz="6000" dirty="0" smtClean="0"/>
              <a:t/>
            </a:r>
            <a:br>
              <a:rPr lang="en-US" altLang="zh-CN" sz="6000" dirty="0" smtClean="0"/>
            </a:br>
            <a:r>
              <a:rPr lang="zh-CN" altLang="en-US" dirty="0" smtClean="0">
                <a:latin typeface="仿宋" panose="02010609060101010101" pitchFamily="49" charset="-122"/>
                <a:ea typeface="仿宋" panose="02010609060101010101" pitchFamily="49" charset="-122"/>
              </a:rPr>
              <a:t>教学评价（测验）方案</a:t>
            </a:r>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618011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title"/>
          </p:nvPr>
        </p:nvSpPr>
        <p:spPr>
          <a:xfrm>
            <a:off x="609600" y="457202"/>
            <a:ext cx="10972800" cy="766233"/>
          </a:xfrm>
          <a:noFill/>
        </p:spPr>
        <p:txBody>
          <a:bodyPr/>
          <a:lstStyle/>
          <a:p>
            <a:pPr eaLnBrk="1" hangingPunct="1"/>
            <a:r>
              <a:rPr lang="en-US" altLang="zh-CN" sz="4800" b="1">
                <a:solidFill>
                  <a:srgbClr val="003399"/>
                </a:solidFill>
                <a:latin typeface="微软雅黑" pitchFamily="34" charset="-122"/>
                <a:ea typeface="微软雅黑" pitchFamily="34" charset="-122"/>
              </a:rPr>
              <a:t>  </a:t>
            </a:r>
            <a:r>
              <a:rPr lang="zh-CN" altLang="en-US" sz="4800" b="1">
                <a:solidFill>
                  <a:srgbClr val="003399"/>
                </a:solidFill>
                <a:latin typeface="微软雅黑" pitchFamily="34" charset="-122"/>
                <a:ea typeface="微软雅黑" pitchFamily="34" charset="-122"/>
              </a:rPr>
              <a:t>本章概览</a:t>
            </a:r>
          </a:p>
        </p:txBody>
      </p:sp>
      <p:sp>
        <p:nvSpPr>
          <p:cNvPr id="7171" name="Line 6"/>
          <p:cNvSpPr>
            <a:spLocks noChangeShapeType="1"/>
          </p:cNvSpPr>
          <p:nvPr/>
        </p:nvSpPr>
        <p:spPr bwMode="auto">
          <a:xfrm>
            <a:off x="814917" y="1267884"/>
            <a:ext cx="11377083" cy="0"/>
          </a:xfrm>
          <a:prstGeom prst="line">
            <a:avLst/>
          </a:prstGeom>
          <a:noFill/>
          <a:ln w="38100">
            <a:solidFill>
              <a:srgbClr val="009999"/>
            </a:solidFill>
            <a:round/>
            <a:headEnd/>
            <a:tailEnd/>
          </a:ln>
          <a:extLst>
            <a:ext uri="{909E8E84-426E-40DD-AFC4-6F175D3DCCD1}">
              <a14:hiddenFill xmlns:a14="http://schemas.microsoft.com/office/drawing/2010/main">
                <a:noFill/>
              </a14:hiddenFill>
            </a:ext>
          </a:extLst>
        </p:spPr>
        <p:txBody>
          <a:bodyPr lIns="121914" tIns="60957" rIns="121914" bIns="60957"/>
          <a:lstStyle/>
          <a:p>
            <a:pPr eaLnBrk="0" fontAlgn="base" hangingPunct="0">
              <a:spcBef>
                <a:spcPct val="0"/>
              </a:spcBef>
              <a:spcAft>
                <a:spcPct val="0"/>
              </a:spcAft>
            </a:pPr>
            <a:endParaRPr lang="zh-CN" altLang="en-US" sz="3200">
              <a:solidFill>
                <a:srgbClr val="000000"/>
              </a:solidFill>
            </a:endParaRPr>
          </a:p>
        </p:txBody>
      </p:sp>
      <p:sp>
        <p:nvSpPr>
          <p:cNvPr id="7172" name="Rectangle 16"/>
          <p:cNvSpPr>
            <a:spLocks noChangeArrowheads="1"/>
          </p:cNvSpPr>
          <p:nvPr/>
        </p:nvSpPr>
        <p:spPr bwMode="auto">
          <a:xfrm>
            <a:off x="609600" y="1267884"/>
            <a:ext cx="10972800" cy="508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lstStyle>
            <a:lvl1pPr marL="342900" indent="-342900">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fontAlgn="base">
              <a:lnSpc>
                <a:spcPct val="105000"/>
              </a:lnSpc>
              <a:spcBef>
                <a:spcPct val="25000"/>
              </a:spcBef>
              <a:spcAft>
                <a:spcPct val="0"/>
              </a:spcAft>
              <a:buClr>
                <a:srgbClr val="00007D"/>
              </a:buClr>
              <a:buFontTx/>
              <a:buNone/>
            </a:pPr>
            <a:endParaRPr lang="zh-CN" altLang="en-US" sz="5900" b="1">
              <a:solidFill>
                <a:srgbClr val="008080"/>
              </a:solidFill>
              <a:ea typeface="楷体_GB2312" pitchFamily="49" charset="-122"/>
            </a:endParaRPr>
          </a:p>
        </p:txBody>
      </p:sp>
      <p:sp>
        <p:nvSpPr>
          <p:cNvPr id="7173" name="Rectangle 21"/>
          <p:cNvSpPr>
            <a:spLocks noChangeArrowheads="1"/>
          </p:cNvSpPr>
          <p:nvPr/>
        </p:nvSpPr>
        <p:spPr bwMode="auto">
          <a:xfrm>
            <a:off x="203201" y="200229"/>
            <a:ext cx="246274" cy="61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lIns="121914" tIns="60957" rIns="121914" bIns="60957" anchor="ctr">
            <a:spAutoFit/>
          </a:bodyPr>
          <a:lstStyle>
            <a:lvl1pPr>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fontAlgn="base">
              <a:spcBef>
                <a:spcPct val="0"/>
              </a:spcBef>
              <a:spcAft>
                <a:spcPct val="0"/>
              </a:spcAft>
              <a:buClrTx/>
              <a:buSzTx/>
              <a:buFontTx/>
              <a:buNone/>
            </a:pPr>
            <a:endParaRPr lang="zh-CN" altLang="en-US" smtClean="0">
              <a:solidFill>
                <a:srgbClr val="000000"/>
              </a:solidFill>
            </a:endParaRPr>
          </a:p>
        </p:txBody>
      </p:sp>
      <p:sp>
        <p:nvSpPr>
          <p:cNvPr id="7174" name="Rectangle 22"/>
          <p:cNvSpPr>
            <a:spLocks noChangeArrowheads="1"/>
          </p:cNvSpPr>
          <p:nvPr/>
        </p:nvSpPr>
        <p:spPr bwMode="auto">
          <a:xfrm>
            <a:off x="203201" y="303945"/>
            <a:ext cx="13546667" cy="61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121914" tIns="60957" rIns="121914" bIns="60957" anchor="ctr">
            <a:spAutoFit/>
          </a:bodyPr>
          <a:lstStyle>
            <a:lvl1pPr>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fontAlgn="base">
              <a:spcBef>
                <a:spcPct val="0"/>
              </a:spcBef>
              <a:spcAft>
                <a:spcPct val="0"/>
              </a:spcAft>
              <a:buClrTx/>
              <a:buSzTx/>
              <a:buFontTx/>
              <a:buNone/>
            </a:pPr>
            <a:endParaRPr lang="zh-CN" altLang="en-US" smtClean="0">
              <a:solidFill>
                <a:srgbClr val="000000"/>
              </a:solidFill>
            </a:endParaRPr>
          </a:p>
        </p:txBody>
      </p:sp>
      <p:sp>
        <p:nvSpPr>
          <p:cNvPr id="7175" name="矩形 1"/>
          <p:cNvSpPr>
            <a:spLocks noChangeArrowheads="1"/>
          </p:cNvSpPr>
          <p:nvPr/>
        </p:nvSpPr>
        <p:spPr bwMode="auto">
          <a:xfrm>
            <a:off x="713316" y="2073730"/>
            <a:ext cx="10765367" cy="283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spAutoFit/>
          </a:bodyPr>
          <a:lstStyle>
            <a:lvl1pPr>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eaLnBrk="0" fontAlgn="base" hangingPunct="0">
              <a:spcBef>
                <a:spcPct val="0"/>
              </a:spcBef>
              <a:spcAft>
                <a:spcPct val="0"/>
              </a:spcAft>
              <a:buClrTx/>
              <a:buSzTx/>
              <a:buFontTx/>
              <a:buNone/>
            </a:pPr>
            <a:r>
              <a:rPr lang="zh-CN" altLang="en-US" sz="4400" b="1" dirty="0">
                <a:solidFill>
                  <a:srgbClr val="FF0000"/>
                </a:solidFill>
                <a:latin typeface="微软雅黑" pitchFamily="34" charset="-122"/>
                <a:ea typeface="微软雅黑" pitchFamily="34" charset="-122"/>
              </a:rPr>
              <a:t>知识点一  </a:t>
            </a:r>
            <a:r>
              <a:rPr lang="zh-CN" altLang="en-US" sz="4400" b="1" dirty="0" smtClean="0">
                <a:solidFill>
                  <a:srgbClr val="000000"/>
                </a:solidFill>
                <a:latin typeface="微软雅黑" pitchFamily="34" charset="-122"/>
                <a:ea typeface="微软雅黑" pitchFamily="34" charset="-122"/>
              </a:rPr>
              <a:t>教学评价概述</a:t>
            </a:r>
            <a:endParaRPr lang="en-US" altLang="zh-CN" sz="4400" b="1" dirty="0">
              <a:solidFill>
                <a:srgbClr val="000000"/>
              </a:solidFill>
              <a:latin typeface="微软雅黑" pitchFamily="34" charset="-122"/>
              <a:ea typeface="微软雅黑" pitchFamily="34" charset="-122"/>
            </a:endParaRPr>
          </a:p>
          <a:p>
            <a:pPr eaLnBrk="0" fontAlgn="base" hangingPunct="0">
              <a:spcBef>
                <a:spcPct val="0"/>
              </a:spcBef>
              <a:spcAft>
                <a:spcPct val="0"/>
              </a:spcAft>
              <a:buClrTx/>
              <a:buSzTx/>
              <a:buFontTx/>
              <a:buNone/>
            </a:pPr>
            <a:r>
              <a:rPr lang="zh-CN" altLang="en-US" sz="4400" b="1" dirty="0">
                <a:solidFill>
                  <a:srgbClr val="FF0000"/>
                </a:solidFill>
                <a:latin typeface="微软雅黑" pitchFamily="34" charset="-122"/>
                <a:ea typeface="微软雅黑" pitchFamily="34" charset="-122"/>
              </a:rPr>
              <a:t>知识点</a:t>
            </a:r>
            <a:r>
              <a:rPr lang="zh-CN" altLang="en-US" sz="4400" b="1" dirty="0" smtClean="0">
                <a:solidFill>
                  <a:srgbClr val="FF0000"/>
                </a:solidFill>
                <a:latin typeface="微软雅黑" pitchFamily="34" charset="-122"/>
                <a:ea typeface="微软雅黑" pitchFamily="34" charset="-122"/>
              </a:rPr>
              <a:t>二  </a:t>
            </a:r>
            <a:r>
              <a:rPr lang="zh-CN" altLang="en-US" sz="4400" b="1" dirty="0" smtClean="0">
                <a:latin typeface="微软雅黑" panose="020B0503020204020204" pitchFamily="34" charset="-122"/>
                <a:ea typeface="微软雅黑" panose="020B0503020204020204" pitchFamily="34" charset="-122"/>
              </a:rPr>
              <a:t>素质</a:t>
            </a:r>
            <a:r>
              <a:rPr lang="zh-CN" altLang="en-US" sz="4400" b="1" dirty="0">
                <a:latin typeface="微软雅黑" panose="020B0503020204020204" pitchFamily="34" charset="-122"/>
                <a:ea typeface="微软雅黑" panose="020B0503020204020204" pitchFamily="34" charset="-122"/>
              </a:rPr>
              <a:t>教育视角下的教学</a:t>
            </a:r>
            <a:r>
              <a:rPr lang="zh-CN" altLang="en-US" sz="4400" b="1" dirty="0" smtClean="0">
                <a:latin typeface="微软雅黑" panose="020B0503020204020204" pitchFamily="34" charset="-122"/>
                <a:ea typeface="微软雅黑" panose="020B0503020204020204" pitchFamily="34" charset="-122"/>
              </a:rPr>
              <a:t>评价</a:t>
            </a:r>
            <a:endParaRPr lang="en-US" altLang="zh-CN" sz="4400" b="1" dirty="0" smtClean="0">
              <a:latin typeface="微软雅黑" panose="020B0503020204020204" pitchFamily="34" charset="-122"/>
              <a:ea typeface="微软雅黑" panose="020B0503020204020204" pitchFamily="34" charset="-122"/>
            </a:endParaRPr>
          </a:p>
          <a:p>
            <a:pPr eaLnBrk="0" fontAlgn="base" hangingPunct="0">
              <a:spcBef>
                <a:spcPct val="0"/>
              </a:spcBef>
              <a:spcAft>
                <a:spcPct val="0"/>
              </a:spcAft>
              <a:buClrTx/>
              <a:buSzTx/>
              <a:buFontTx/>
              <a:buNone/>
            </a:pPr>
            <a:r>
              <a:rPr lang="zh-CN" altLang="en-US" sz="4400" b="1" dirty="0" smtClean="0">
                <a:solidFill>
                  <a:srgbClr val="FF0000"/>
                </a:solidFill>
                <a:latin typeface="微软雅黑" pitchFamily="34" charset="-122"/>
                <a:ea typeface="微软雅黑" pitchFamily="34" charset="-122"/>
              </a:rPr>
              <a:t>知识</a:t>
            </a:r>
            <a:r>
              <a:rPr lang="zh-CN" altLang="en-US" sz="4400" b="1" dirty="0">
                <a:solidFill>
                  <a:srgbClr val="FF0000"/>
                </a:solidFill>
                <a:latin typeface="微软雅黑" pitchFamily="34" charset="-122"/>
                <a:ea typeface="微软雅黑" pitchFamily="34" charset="-122"/>
              </a:rPr>
              <a:t>点</a:t>
            </a:r>
            <a:r>
              <a:rPr lang="zh-CN" altLang="en-US" sz="4400" b="1" dirty="0" smtClean="0">
                <a:solidFill>
                  <a:srgbClr val="FF0000"/>
                </a:solidFill>
                <a:latin typeface="微软雅黑" pitchFamily="34" charset="-122"/>
                <a:ea typeface="微软雅黑" pitchFamily="34" charset="-122"/>
              </a:rPr>
              <a:t>三  </a:t>
            </a:r>
            <a:r>
              <a:rPr lang="zh-CN" altLang="en-US" sz="4400" b="1" dirty="0" smtClean="0">
                <a:latin typeface="微软雅黑" panose="020B0503020204020204" pitchFamily="34" charset="-122"/>
                <a:ea typeface="微软雅黑" panose="020B0503020204020204" pitchFamily="34" charset="-122"/>
              </a:rPr>
              <a:t>课程</a:t>
            </a:r>
            <a:r>
              <a:rPr lang="zh-CN" altLang="en-US" sz="4400" b="1" dirty="0">
                <a:latin typeface="微软雅黑" panose="020B0503020204020204" pitchFamily="34" charset="-122"/>
                <a:ea typeface="微软雅黑" panose="020B0503020204020204" pitchFamily="34" charset="-122"/>
              </a:rPr>
              <a:t>评价方式的新</a:t>
            </a:r>
            <a:r>
              <a:rPr lang="zh-CN" altLang="en-US" sz="4400" b="1" dirty="0" smtClean="0">
                <a:latin typeface="微软雅黑" panose="020B0503020204020204" pitchFamily="34" charset="-122"/>
                <a:ea typeface="微软雅黑" panose="020B0503020204020204" pitchFamily="34" charset="-122"/>
              </a:rPr>
              <a:t>发展</a:t>
            </a:r>
            <a:endParaRPr lang="en-US" altLang="zh-CN" sz="4400" b="1" dirty="0" smtClean="0">
              <a:latin typeface="微软雅黑" panose="020B0503020204020204" pitchFamily="34" charset="-122"/>
              <a:ea typeface="微软雅黑" panose="020B0503020204020204" pitchFamily="34" charset="-122"/>
            </a:endParaRPr>
          </a:p>
          <a:p>
            <a:pPr eaLnBrk="0" fontAlgn="base" hangingPunct="0">
              <a:spcBef>
                <a:spcPct val="0"/>
              </a:spcBef>
              <a:spcAft>
                <a:spcPct val="0"/>
              </a:spcAft>
              <a:buClrTx/>
              <a:buSzTx/>
              <a:buFontTx/>
              <a:buNone/>
            </a:pPr>
            <a:r>
              <a:rPr lang="zh-CN" altLang="en-US" sz="4400" b="1" dirty="0" smtClean="0">
                <a:solidFill>
                  <a:srgbClr val="FF0000"/>
                </a:solidFill>
                <a:latin typeface="微软雅黑" pitchFamily="34" charset="-122"/>
                <a:ea typeface="微软雅黑" pitchFamily="34" charset="-122"/>
              </a:rPr>
              <a:t>知识点四</a:t>
            </a:r>
            <a:r>
              <a:rPr lang="zh-CN" altLang="en-US" sz="4400" b="1" dirty="0" smtClean="0">
                <a:solidFill>
                  <a:srgbClr val="FF0000"/>
                </a:solidFill>
                <a:latin typeface="微软雅黑" panose="020B0503020204020204" pitchFamily="34" charset="-122"/>
                <a:ea typeface="微软雅黑" panose="020B0503020204020204" pitchFamily="34" charset="-122"/>
              </a:rPr>
              <a:t> </a:t>
            </a:r>
            <a:r>
              <a:rPr lang="zh-CN" altLang="zh-CN" sz="4400" b="1" dirty="0">
                <a:latin typeface="微软雅黑" panose="020B0503020204020204" pitchFamily="34" charset="-122"/>
                <a:ea typeface="微软雅黑" panose="020B0503020204020204" pitchFamily="34" charset="-122"/>
              </a:rPr>
              <a:t>政治学科教学评价形式和方法</a:t>
            </a:r>
            <a:endParaRPr lang="zh-CN" altLang="en-US" sz="4400" b="1" dirty="0">
              <a:solidFill>
                <a:srgbClr val="000000"/>
              </a:solidFill>
              <a:latin typeface="微软雅黑" pitchFamily="34" charset="-122"/>
              <a:ea typeface="微软雅黑" pitchFamily="34" charset="-122"/>
            </a:endParaRPr>
          </a:p>
        </p:txBody>
      </p:sp>
    </p:spTree>
    <p:extLst>
      <p:ext uri="{BB962C8B-B14F-4D97-AF65-F5344CB8AC3E}">
        <p14:creationId xmlns:p14="http://schemas.microsoft.com/office/powerpoint/2010/main" val="3813291550"/>
      </p:ext>
    </p:extLst>
  </p:cSld>
  <p:clrMapOvr>
    <a:masterClrMapping/>
  </p:clrMapOvr>
  <p:transition>
    <p:blinds dir="vert"/>
    <p:sndAc>
      <p:stSnd>
        <p:snd r:embed="rId2" name="projctor.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2351088" y="1773238"/>
            <a:ext cx="7416800" cy="218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5000"/>
              </a:lnSpc>
              <a:spcBef>
                <a:spcPct val="10000"/>
              </a:spcBef>
            </a:pPr>
            <a:r>
              <a:rPr lang="zh-CN" altLang="en-US" sz="2800" b="1">
                <a:solidFill>
                  <a:srgbClr val="0033CC"/>
                </a:solidFill>
                <a:latin typeface="Comic Sans MS" panose="030F0702030302020204" pitchFamily="66" charset="0"/>
                <a:ea typeface="楷体_GB2312" pitchFamily="49" charset="-122"/>
              </a:rPr>
              <a:t>一、测验题目的类型</a:t>
            </a:r>
          </a:p>
          <a:p>
            <a:pPr>
              <a:lnSpc>
                <a:spcPct val="115000"/>
              </a:lnSpc>
              <a:spcBef>
                <a:spcPct val="10000"/>
              </a:spcBef>
            </a:pPr>
            <a:endParaRPr lang="zh-CN" altLang="en-US" sz="2800" b="1">
              <a:solidFill>
                <a:srgbClr val="0033CC"/>
              </a:solidFill>
              <a:latin typeface="Comic Sans MS" panose="030F0702030302020204" pitchFamily="66" charset="0"/>
              <a:ea typeface="楷体_GB2312" pitchFamily="49" charset="-122"/>
            </a:endParaRPr>
          </a:p>
          <a:p>
            <a:pPr>
              <a:lnSpc>
                <a:spcPct val="115000"/>
              </a:lnSpc>
              <a:spcBef>
                <a:spcPct val="10000"/>
              </a:spcBef>
            </a:pPr>
            <a:r>
              <a:rPr lang="zh-CN" altLang="en-US" sz="2800" b="1">
                <a:latin typeface="Comic Sans MS" panose="030F0702030302020204" pitchFamily="66" charset="0"/>
                <a:ea typeface="楷体_GB2312" pitchFamily="49" charset="-122"/>
              </a:rPr>
              <a:t>主观性题目：论述、简答、计算、证明、改错</a:t>
            </a:r>
          </a:p>
          <a:p>
            <a:pPr>
              <a:lnSpc>
                <a:spcPct val="115000"/>
              </a:lnSpc>
              <a:spcBef>
                <a:spcPct val="10000"/>
              </a:spcBef>
            </a:pPr>
            <a:r>
              <a:rPr lang="zh-CN" altLang="en-US" sz="2800" b="1">
                <a:latin typeface="Comic Sans MS" panose="030F0702030302020204" pitchFamily="66" charset="0"/>
                <a:ea typeface="楷体_GB2312" pitchFamily="49" charset="-122"/>
              </a:rPr>
              <a:t>客观性题目：填空、选择、判断</a:t>
            </a:r>
          </a:p>
        </p:txBody>
      </p:sp>
    </p:spTree>
    <p:extLst>
      <p:ext uri="{BB962C8B-B14F-4D97-AF65-F5344CB8AC3E}">
        <p14:creationId xmlns:p14="http://schemas.microsoft.com/office/powerpoint/2010/main" val="33079272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 Box 2"/>
          <p:cNvSpPr txBox="1">
            <a:spLocks noChangeArrowheads="1"/>
          </p:cNvSpPr>
          <p:nvPr/>
        </p:nvSpPr>
        <p:spPr bwMode="auto">
          <a:xfrm>
            <a:off x="2208213" y="836613"/>
            <a:ext cx="7561262" cy="462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ct val="20000"/>
              </a:spcBef>
              <a:buClr>
                <a:srgbClr val="3333CC"/>
              </a:buClr>
              <a:buFont typeface="Wingdings" panose="05000000000000000000" pitchFamily="2" charset="2"/>
              <a:buNone/>
            </a:pPr>
            <a:r>
              <a:rPr kumimoji="1" lang="zh-CN" altLang="en-US" sz="2800" b="1">
                <a:effectLst>
                  <a:outerShdw blurRad="38100" dist="38100" dir="2700000" algn="tl">
                    <a:srgbClr val="C0C0C0"/>
                  </a:outerShdw>
                </a:effectLst>
                <a:latin typeface="楷体_GB2312" pitchFamily="49" charset="-122"/>
                <a:ea typeface="楷体_GB2312" pitchFamily="49" charset="-122"/>
              </a:rPr>
              <a:t>编制测试题的技巧</a:t>
            </a:r>
          </a:p>
          <a:p>
            <a:pPr>
              <a:lnSpc>
                <a:spcPct val="120000"/>
              </a:lnSpc>
              <a:spcBef>
                <a:spcPct val="20000"/>
              </a:spcBef>
              <a:buClr>
                <a:srgbClr val="3333CC"/>
              </a:buClr>
              <a:buFont typeface="Wingdings" panose="05000000000000000000" pitchFamily="2" charset="2"/>
              <a:buNone/>
            </a:pPr>
            <a:r>
              <a:rPr kumimoji="1" lang="en-US" altLang="zh-CN" sz="2800" b="1">
                <a:latin typeface="楷体_GB2312" pitchFamily="49" charset="-122"/>
                <a:ea typeface="楷体_GB2312" pitchFamily="49" charset="-122"/>
              </a:rPr>
              <a:t>1.</a:t>
            </a:r>
            <a:r>
              <a:rPr kumimoji="1" lang="zh-CN" altLang="en-US" sz="2800" b="1">
                <a:latin typeface="楷体_GB2312" pitchFamily="49" charset="-122"/>
                <a:ea typeface="楷体_GB2312" pitchFamily="49" charset="-122"/>
              </a:rPr>
              <a:t>行为与目标中规定的条件相匹配。 </a:t>
            </a:r>
          </a:p>
          <a:p>
            <a:pPr>
              <a:lnSpc>
                <a:spcPct val="120000"/>
              </a:lnSpc>
              <a:spcBef>
                <a:spcPct val="20000"/>
              </a:spcBef>
              <a:buClr>
                <a:srgbClr val="3333CC"/>
              </a:buClr>
              <a:buFont typeface="Wingdings" panose="05000000000000000000" pitchFamily="2" charset="2"/>
              <a:buNone/>
            </a:pPr>
            <a:r>
              <a:rPr kumimoji="1" lang="en-US" altLang="zh-CN" sz="2800" b="1">
                <a:latin typeface="楷体_GB2312" pitchFamily="49" charset="-122"/>
                <a:ea typeface="楷体_GB2312" pitchFamily="49" charset="-122"/>
              </a:rPr>
              <a:t>2.</a:t>
            </a:r>
            <a:r>
              <a:rPr kumimoji="1" lang="zh-CN" altLang="en-US" sz="2800" b="1">
                <a:latin typeface="楷体_GB2312" pitchFamily="49" charset="-122"/>
                <a:ea typeface="楷体_GB2312" pitchFamily="49" charset="-122"/>
              </a:rPr>
              <a:t>测验题一定要与教学具体目标所规定的动词相一致。 </a:t>
            </a:r>
          </a:p>
          <a:p>
            <a:pPr>
              <a:lnSpc>
                <a:spcPct val="120000"/>
              </a:lnSpc>
              <a:spcBef>
                <a:spcPct val="20000"/>
              </a:spcBef>
              <a:buClr>
                <a:srgbClr val="3333CC"/>
              </a:buClr>
              <a:buFont typeface="Wingdings" panose="05000000000000000000" pitchFamily="2" charset="2"/>
              <a:buNone/>
            </a:pPr>
            <a:r>
              <a:rPr kumimoji="1" lang="en-US" altLang="zh-CN" sz="2800" b="1">
                <a:latin typeface="楷体_GB2312" pitchFamily="49" charset="-122"/>
                <a:ea typeface="楷体_GB2312" pitchFamily="49" charset="-122"/>
              </a:rPr>
              <a:t>3.</a:t>
            </a:r>
            <a:r>
              <a:rPr kumimoji="1" lang="zh-CN" altLang="en-US" sz="2800" b="1">
                <a:latin typeface="楷体_GB2312" pitchFamily="49" charset="-122"/>
                <a:ea typeface="楷体_GB2312" pitchFamily="49" charset="-122"/>
              </a:rPr>
              <a:t>题目数量的确定。</a:t>
            </a:r>
          </a:p>
          <a:p>
            <a:pPr>
              <a:lnSpc>
                <a:spcPct val="120000"/>
              </a:lnSpc>
              <a:spcBef>
                <a:spcPct val="20000"/>
              </a:spcBef>
              <a:buClr>
                <a:srgbClr val="3333CC"/>
              </a:buClr>
              <a:buFont typeface="Wingdings" panose="05000000000000000000" pitchFamily="2" charset="2"/>
              <a:buChar char="l"/>
            </a:pPr>
            <a:r>
              <a:rPr kumimoji="1" lang="zh-CN" altLang="en-US" sz="2800" b="1">
                <a:latin typeface="楷体_GB2312" pitchFamily="49" charset="-122"/>
                <a:ea typeface="楷体_GB2312" pitchFamily="49" charset="-122"/>
              </a:rPr>
              <a:t>评估智力技能通常提供三四次机会来证明其是否掌握。 </a:t>
            </a:r>
          </a:p>
          <a:p>
            <a:pPr>
              <a:lnSpc>
                <a:spcPct val="120000"/>
              </a:lnSpc>
              <a:spcBef>
                <a:spcPct val="20000"/>
              </a:spcBef>
              <a:buClr>
                <a:srgbClr val="3333CC"/>
              </a:buClr>
              <a:buFont typeface="Wingdings" panose="05000000000000000000" pitchFamily="2" charset="2"/>
              <a:buChar char="l"/>
            </a:pPr>
            <a:r>
              <a:rPr kumimoji="1" lang="zh-CN" altLang="en-US" sz="2800" b="1">
                <a:latin typeface="楷体_GB2312" pitchFamily="49" charset="-122"/>
                <a:ea typeface="楷体_GB2312" pitchFamily="49" charset="-122"/>
              </a:rPr>
              <a:t>言语信息而言，只需要一个题目即可。 </a:t>
            </a:r>
          </a:p>
        </p:txBody>
      </p:sp>
    </p:spTree>
    <p:extLst>
      <p:ext uri="{BB962C8B-B14F-4D97-AF65-F5344CB8AC3E}">
        <p14:creationId xmlns:p14="http://schemas.microsoft.com/office/powerpoint/2010/main" val="10766132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29026">
                                            <p:txEl>
                                              <p:pRg st="1" end="1"/>
                                            </p:txEl>
                                          </p:spTgt>
                                        </p:tgtEl>
                                        <p:attrNameLst>
                                          <p:attrName>style.visibility</p:attrName>
                                        </p:attrNameLst>
                                      </p:cBhvr>
                                      <p:to>
                                        <p:strVal val="visible"/>
                                      </p:to>
                                    </p:set>
                                    <p:animEffect transition="in" filter="box(out)">
                                      <p:cBhvr>
                                        <p:cTn id="7" dur="1000"/>
                                        <p:tgtEl>
                                          <p:spTgt spid="12902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29026">
                                            <p:txEl>
                                              <p:pRg st="2" end="2"/>
                                            </p:txEl>
                                          </p:spTgt>
                                        </p:tgtEl>
                                        <p:attrNameLst>
                                          <p:attrName>style.visibility</p:attrName>
                                        </p:attrNameLst>
                                      </p:cBhvr>
                                      <p:to>
                                        <p:strVal val="visible"/>
                                      </p:to>
                                    </p:set>
                                    <p:animEffect transition="in" filter="box(out)">
                                      <p:cBhvr>
                                        <p:cTn id="12" dur="1000"/>
                                        <p:tgtEl>
                                          <p:spTgt spid="12902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29026">
                                            <p:txEl>
                                              <p:pRg st="3" end="3"/>
                                            </p:txEl>
                                          </p:spTgt>
                                        </p:tgtEl>
                                        <p:attrNameLst>
                                          <p:attrName>style.visibility</p:attrName>
                                        </p:attrNameLst>
                                      </p:cBhvr>
                                      <p:to>
                                        <p:strVal val="visible"/>
                                      </p:to>
                                    </p:set>
                                    <p:animEffect transition="in" filter="box(out)">
                                      <p:cBhvr>
                                        <p:cTn id="17" dur="1000"/>
                                        <p:tgtEl>
                                          <p:spTgt spid="12902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29026">
                                            <p:txEl>
                                              <p:pRg st="4" end="4"/>
                                            </p:txEl>
                                          </p:spTgt>
                                        </p:tgtEl>
                                        <p:attrNameLst>
                                          <p:attrName>style.visibility</p:attrName>
                                        </p:attrNameLst>
                                      </p:cBhvr>
                                      <p:to>
                                        <p:strVal val="visible"/>
                                      </p:to>
                                    </p:set>
                                    <p:animEffect transition="in" filter="box(out)">
                                      <p:cBhvr>
                                        <p:cTn id="22" dur="1000"/>
                                        <p:tgtEl>
                                          <p:spTgt spid="12902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129026">
                                            <p:txEl>
                                              <p:pRg st="5" end="5"/>
                                            </p:txEl>
                                          </p:spTgt>
                                        </p:tgtEl>
                                        <p:attrNameLst>
                                          <p:attrName>style.visibility</p:attrName>
                                        </p:attrNameLst>
                                      </p:cBhvr>
                                      <p:to>
                                        <p:strVal val="visible"/>
                                      </p:to>
                                    </p:set>
                                    <p:animEffect transition="in" filter="box(out)">
                                      <p:cBhvr>
                                        <p:cTn id="27" dur="1000"/>
                                        <p:tgtEl>
                                          <p:spTgt spid="12902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ext Box 2"/>
          <p:cNvSpPr txBox="1">
            <a:spLocks noChangeArrowheads="1"/>
          </p:cNvSpPr>
          <p:nvPr/>
        </p:nvSpPr>
        <p:spPr bwMode="auto">
          <a:xfrm>
            <a:off x="2135188" y="836613"/>
            <a:ext cx="7561262" cy="3613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ct val="20000"/>
              </a:spcBef>
              <a:buClr>
                <a:srgbClr val="3333CC"/>
              </a:buClr>
              <a:buFont typeface="Wingdings" panose="05000000000000000000" pitchFamily="2" charset="2"/>
              <a:buNone/>
            </a:pPr>
            <a:r>
              <a:rPr kumimoji="1" lang="zh-CN" altLang="en-US" sz="3200" b="1" dirty="0">
                <a:effectLst>
                  <a:outerShdw blurRad="38100" dist="38100" dir="2700000" algn="tl">
                    <a:srgbClr val="C0C0C0"/>
                  </a:outerShdw>
                </a:effectLst>
                <a:latin typeface="楷体_GB2312" pitchFamily="49" charset="-122"/>
                <a:ea typeface="楷体_GB2312" pitchFamily="49" charset="-122"/>
              </a:rPr>
              <a:t>编制测试题的</a:t>
            </a:r>
            <a:r>
              <a:rPr kumimoji="1" lang="zh-CN" altLang="en-US" sz="3200" b="1" dirty="0" smtClean="0">
                <a:effectLst>
                  <a:outerShdw blurRad="38100" dist="38100" dir="2700000" algn="tl">
                    <a:srgbClr val="C0C0C0"/>
                  </a:outerShdw>
                </a:effectLst>
                <a:latin typeface="楷体_GB2312" pitchFamily="49" charset="-122"/>
                <a:ea typeface="楷体_GB2312" pitchFamily="49" charset="-122"/>
              </a:rPr>
              <a:t>技巧</a:t>
            </a:r>
            <a:endParaRPr kumimoji="1" lang="en-US" altLang="zh-CN" sz="3200" b="1" dirty="0" smtClean="0">
              <a:effectLst>
                <a:outerShdw blurRad="38100" dist="38100" dir="2700000" algn="tl">
                  <a:srgbClr val="C0C0C0"/>
                </a:outerShdw>
              </a:effectLst>
              <a:latin typeface="楷体_GB2312" pitchFamily="49" charset="-122"/>
              <a:ea typeface="楷体_GB2312" pitchFamily="49" charset="-122"/>
            </a:endParaRPr>
          </a:p>
          <a:p>
            <a:pPr algn="ctr">
              <a:lnSpc>
                <a:spcPct val="120000"/>
              </a:lnSpc>
              <a:spcBef>
                <a:spcPct val="20000"/>
              </a:spcBef>
              <a:buClr>
                <a:srgbClr val="3333CC"/>
              </a:buClr>
              <a:buFont typeface="Wingdings" panose="05000000000000000000" pitchFamily="2" charset="2"/>
              <a:buNone/>
            </a:pPr>
            <a:endParaRPr kumimoji="1" lang="zh-CN" altLang="en-US" sz="2800" b="1" dirty="0">
              <a:effectLst>
                <a:outerShdw blurRad="38100" dist="38100" dir="2700000" algn="tl">
                  <a:srgbClr val="C0C0C0"/>
                </a:outerShdw>
              </a:effectLst>
              <a:latin typeface="楷体_GB2312" pitchFamily="49" charset="-122"/>
              <a:ea typeface="楷体_GB2312" pitchFamily="49" charset="-122"/>
            </a:endParaRPr>
          </a:p>
          <a:p>
            <a:pPr>
              <a:lnSpc>
                <a:spcPct val="120000"/>
              </a:lnSpc>
              <a:spcBef>
                <a:spcPct val="20000"/>
              </a:spcBef>
              <a:buClr>
                <a:srgbClr val="3333CC"/>
              </a:buClr>
              <a:buFont typeface="Wingdings" panose="05000000000000000000" pitchFamily="2" charset="2"/>
              <a:buNone/>
            </a:pPr>
            <a:r>
              <a:rPr kumimoji="1" lang="en-US" altLang="zh-CN" sz="2800" b="1" dirty="0">
                <a:latin typeface="楷体_GB2312" pitchFamily="49" charset="-122"/>
                <a:ea typeface="楷体_GB2312" pitchFamily="49" charset="-122"/>
              </a:rPr>
              <a:t>4.</a:t>
            </a:r>
            <a:r>
              <a:rPr kumimoji="1" lang="zh-CN" altLang="en-US" sz="2800" b="1" dirty="0">
                <a:latin typeface="楷体_GB2312" pitchFamily="49" charset="-122"/>
                <a:ea typeface="楷体_GB2312" pitchFamily="49" charset="-122"/>
              </a:rPr>
              <a:t>编制测验卷子时，应将相同类型的题目归并在一起。 </a:t>
            </a:r>
          </a:p>
          <a:p>
            <a:pPr>
              <a:lnSpc>
                <a:spcPct val="120000"/>
              </a:lnSpc>
              <a:spcBef>
                <a:spcPct val="20000"/>
              </a:spcBef>
              <a:buClr>
                <a:srgbClr val="3333CC"/>
              </a:buClr>
              <a:buFont typeface="Wingdings" panose="05000000000000000000" pitchFamily="2" charset="2"/>
              <a:buNone/>
            </a:pPr>
            <a:r>
              <a:rPr kumimoji="1" lang="en-US" altLang="zh-CN" sz="2800" b="1" dirty="0">
                <a:latin typeface="楷体_GB2312" pitchFamily="49" charset="-122"/>
                <a:ea typeface="楷体_GB2312" pitchFamily="49" charset="-122"/>
              </a:rPr>
              <a:t>5.</a:t>
            </a:r>
            <a:r>
              <a:rPr kumimoji="1" lang="zh-CN" altLang="en-US" sz="2800" b="1" dirty="0">
                <a:latin typeface="楷体_GB2312" pitchFamily="49" charset="-122"/>
                <a:ea typeface="楷体_GB2312" pitchFamily="49" charset="-122"/>
              </a:rPr>
              <a:t>测验卷子应包括清晰明了的指导语 。</a:t>
            </a:r>
          </a:p>
          <a:p>
            <a:pPr>
              <a:lnSpc>
                <a:spcPct val="120000"/>
              </a:lnSpc>
              <a:spcBef>
                <a:spcPct val="20000"/>
              </a:spcBef>
              <a:buClr>
                <a:srgbClr val="3333CC"/>
              </a:buClr>
              <a:buFont typeface="Wingdings" panose="05000000000000000000" pitchFamily="2" charset="2"/>
              <a:buNone/>
            </a:pPr>
            <a:r>
              <a:rPr kumimoji="1" lang="en-US" altLang="zh-CN" sz="2800" b="1" dirty="0">
                <a:latin typeface="楷体_GB2312" pitchFamily="49" charset="-122"/>
                <a:ea typeface="楷体_GB2312" pitchFamily="49" charset="-122"/>
              </a:rPr>
              <a:t>6.</a:t>
            </a:r>
            <a:r>
              <a:rPr kumimoji="1" lang="zh-CN" altLang="en-US" sz="2800" b="1" dirty="0">
                <a:latin typeface="楷体_GB2312" pitchFamily="49" charset="-122"/>
                <a:ea typeface="楷体_GB2312" pitchFamily="49" charset="-122"/>
              </a:rPr>
              <a:t>需要编制难度水平相同的不同复本的测题目 。</a:t>
            </a:r>
          </a:p>
        </p:txBody>
      </p:sp>
    </p:spTree>
    <p:extLst>
      <p:ext uri="{BB962C8B-B14F-4D97-AF65-F5344CB8AC3E}">
        <p14:creationId xmlns:p14="http://schemas.microsoft.com/office/powerpoint/2010/main" val="39834982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30050">
                                            <p:txEl>
                                              <p:pRg st="2" end="2"/>
                                            </p:txEl>
                                          </p:spTgt>
                                        </p:tgtEl>
                                        <p:attrNameLst>
                                          <p:attrName>style.visibility</p:attrName>
                                        </p:attrNameLst>
                                      </p:cBhvr>
                                      <p:to>
                                        <p:strVal val="visible"/>
                                      </p:to>
                                    </p:set>
                                    <p:animEffect transition="in" filter="box(out)">
                                      <p:cBhvr>
                                        <p:cTn id="7" dur="1000"/>
                                        <p:tgtEl>
                                          <p:spTgt spid="13005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0050">
                                            <p:txEl>
                                              <p:pRg st="3" end="3"/>
                                            </p:txEl>
                                          </p:spTgt>
                                        </p:tgtEl>
                                        <p:attrNameLst>
                                          <p:attrName>style.visibility</p:attrName>
                                        </p:attrNameLst>
                                      </p:cBhvr>
                                      <p:to>
                                        <p:strVal val="visible"/>
                                      </p:to>
                                    </p:set>
                                    <p:animEffect transition="in" filter="box(out)">
                                      <p:cBhvr>
                                        <p:cTn id="12" dur="1000"/>
                                        <p:tgtEl>
                                          <p:spTgt spid="13005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0050">
                                            <p:txEl>
                                              <p:pRg st="4" end="4"/>
                                            </p:txEl>
                                          </p:spTgt>
                                        </p:tgtEl>
                                        <p:attrNameLst>
                                          <p:attrName>style.visibility</p:attrName>
                                        </p:attrNameLst>
                                      </p:cBhvr>
                                      <p:to>
                                        <p:strVal val="visible"/>
                                      </p:to>
                                    </p:set>
                                    <p:animEffect transition="in" filter="box(out)">
                                      <p:cBhvr>
                                        <p:cTn id="17" dur="1000"/>
                                        <p:tgtEl>
                                          <p:spTgt spid="13005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AutoShape 2"/>
          <p:cNvSpPr>
            <a:spLocks noChangeArrowheads="1"/>
          </p:cNvSpPr>
          <p:nvPr/>
        </p:nvSpPr>
        <p:spPr bwMode="auto">
          <a:xfrm>
            <a:off x="5808663" y="2133600"/>
            <a:ext cx="4343400" cy="2590800"/>
          </a:xfrm>
          <a:prstGeom prst="wedgeRoundRectCallout">
            <a:avLst>
              <a:gd name="adj1" fmla="val -66449"/>
              <a:gd name="adj2" fmla="val -20222"/>
              <a:gd name="adj3" fmla="val 16667"/>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lnSpc>
                <a:spcPct val="120000"/>
              </a:lnSpc>
            </a:pPr>
            <a:r>
              <a:rPr lang="zh-CN" altLang="en-US" sz="2400" b="1">
                <a:solidFill>
                  <a:srgbClr val="800000"/>
                </a:solidFill>
              </a:rPr>
              <a:t>评价是对教学结果及其成因的分析过程，借此可以了解到教学各方面的情况，从而判断它的成效和缺陷、矛盾和问题。</a:t>
            </a:r>
            <a:r>
              <a:rPr lang="zh-CN" altLang="en-US" sz="2400" b="1">
                <a:solidFill>
                  <a:srgbClr val="800000"/>
                </a:solidFill>
                <a:latin typeface="Tahoma" panose="020B0604030504040204" pitchFamily="34" charset="0"/>
              </a:rPr>
              <a:t> </a:t>
            </a:r>
          </a:p>
        </p:txBody>
      </p:sp>
      <p:sp>
        <p:nvSpPr>
          <p:cNvPr id="155652" name="Text Box 4"/>
          <p:cNvSpPr txBox="1">
            <a:spLocks noChangeArrowheads="1"/>
          </p:cNvSpPr>
          <p:nvPr/>
        </p:nvSpPr>
        <p:spPr bwMode="auto">
          <a:xfrm>
            <a:off x="2438400" y="1357086"/>
            <a:ext cx="7620000" cy="3582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spcBef>
                <a:spcPct val="5000"/>
              </a:spcBef>
              <a:spcAft>
                <a:spcPct val="5000"/>
              </a:spcAft>
            </a:pPr>
            <a:r>
              <a:rPr lang="zh-CN" altLang="en-US" sz="2800" b="1" dirty="0" smtClean="0">
                <a:solidFill>
                  <a:srgbClr val="003399"/>
                </a:solidFill>
                <a:latin typeface="楷体_GB2312" pitchFamily="49" charset="-122"/>
                <a:ea typeface="楷体_GB2312" pitchFamily="49" charset="-122"/>
              </a:rPr>
              <a:t>四、教学</a:t>
            </a:r>
            <a:r>
              <a:rPr lang="zh-CN" altLang="en-US" sz="2800" b="1" dirty="0">
                <a:solidFill>
                  <a:srgbClr val="003399"/>
                </a:solidFill>
                <a:latin typeface="楷体_GB2312" pitchFamily="49" charset="-122"/>
                <a:ea typeface="楷体_GB2312" pitchFamily="49" charset="-122"/>
              </a:rPr>
              <a:t>评价的功能</a:t>
            </a:r>
          </a:p>
          <a:p>
            <a:pPr>
              <a:lnSpc>
                <a:spcPct val="130000"/>
              </a:lnSpc>
              <a:spcBef>
                <a:spcPct val="5000"/>
              </a:spcBef>
              <a:spcAft>
                <a:spcPct val="5000"/>
              </a:spcAft>
            </a:pPr>
            <a:endParaRPr lang="zh-CN" altLang="en-US" sz="2800" b="1" dirty="0">
              <a:latin typeface="楷体_GB2312" pitchFamily="49" charset="-122"/>
              <a:ea typeface="楷体_GB2312" pitchFamily="49" charset="-122"/>
            </a:endParaRPr>
          </a:p>
          <a:p>
            <a:pPr>
              <a:lnSpc>
                <a:spcPct val="130000"/>
              </a:lnSpc>
              <a:spcBef>
                <a:spcPct val="5000"/>
              </a:spcBef>
              <a:spcAft>
                <a:spcPct val="5000"/>
              </a:spcAft>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诊断功能</a:t>
            </a:r>
          </a:p>
          <a:p>
            <a:pPr>
              <a:lnSpc>
                <a:spcPct val="130000"/>
              </a:lnSpc>
              <a:spcBef>
                <a:spcPct val="5000"/>
              </a:spcBef>
              <a:spcAft>
                <a:spcPct val="5000"/>
              </a:spcAft>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2</a:t>
            </a:r>
            <a:r>
              <a:rPr lang="zh-CN" altLang="en-US" sz="2800" b="1" dirty="0">
                <a:latin typeface="楷体_GB2312" pitchFamily="49" charset="-122"/>
                <a:ea typeface="楷体_GB2312" pitchFamily="49" charset="-122"/>
              </a:rPr>
              <a:t>）激励功能</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3</a:t>
            </a:r>
            <a:r>
              <a:rPr lang="zh-CN" altLang="en-US" sz="2800" b="1" dirty="0">
                <a:latin typeface="楷体_GB2312" pitchFamily="49" charset="-122"/>
                <a:ea typeface="楷体_GB2312" pitchFamily="49" charset="-122"/>
              </a:rPr>
              <a:t>）调控功能</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4</a:t>
            </a:r>
            <a:r>
              <a:rPr lang="zh-CN" altLang="en-US" sz="2800" b="1" dirty="0">
                <a:latin typeface="楷体_GB2312" pitchFamily="49" charset="-122"/>
                <a:ea typeface="楷体_GB2312" pitchFamily="49" charset="-122"/>
              </a:rPr>
              <a:t>）教学功能</a:t>
            </a:r>
            <a:endParaRPr lang="zh-CN" altLang="en-US" b="1" dirty="0">
              <a:latin typeface="楷体_GB2312" pitchFamily="49" charset="-122"/>
              <a:ea typeface="楷体_GB2312" pitchFamily="49" charset="-122"/>
            </a:endParaRPr>
          </a:p>
        </p:txBody>
      </p:sp>
    </p:spTree>
    <p:extLst>
      <p:ext uri="{BB962C8B-B14F-4D97-AF65-F5344CB8AC3E}">
        <p14:creationId xmlns:p14="http://schemas.microsoft.com/office/powerpoint/2010/main" val="23939916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5650"/>
                                        </p:tgtEl>
                                        <p:attrNameLst>
                                          <p:attrName>style.visibility</p:attrName>
                                        </p:attrNameLst>
                                      </p:cBhvr>
                                      <p:to>
                                        <p:strVal val="visible"/>
                                      </p:to>
                                    </p:set>
                                    <p:animEffect transition="in" filter="wipe(left)">
                                      <p:cBhvr>
                                        <p:cTn id="7" dur="500"/>
                                        <p:tgtEl>
                                          <p:spTgt spid="155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0"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Text Box 3"/>
          <p:cNvSpPr txBox="1">
            <a:spLocks noChangeArrowheads="1"/>
          </p:cNvSpPr>
          <p:nvPr/>
        </p:nvSpPr>
        <p:spPr bwMode="auto">
          <a:xfrm>
            <a:off x="2438400" y="1366278"/>
            <a:ext cx="7620000" cy="3582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spcBef>
                <a:spcPct val="5000"/>
              </a:spcBef>
              <a:spcAft>
                <a:spcPct val="5000"/>
              </a:spcAft>
            </a:pPr>
            <a:r>
              <a:rPr lang="zh-CN" altLang="en-US" sz="2800" b="1" dirty="0" smtClean="0">
                <a:solidFill>
                  <a:srgbClr val="003399"/>
                </a:solidFill>
                <a:latin typeface="楷体_GB2312" pitchFamily="49" charset="-122"/>
                <a:ea typeface="楷体_GB2312" pitchFamily="49" charset="-122"/>
              </a:rPr>
              <a:t>四、教学</a:t>
            </a:r>
            <a:r>
              <a:rPr lang="zh-CN" altLang="en-US" sz="2800" b="1" dirty="0">
                <a:solidFill>
                  <a:srgbClr val="003399"/>
                </a:solidFill>
                <a:latin typeface="楷体_GB2312" pitchFamily="49" charset="-122"/>
                <a:ea typeface="楷体_GB2312" pitchFamily="49" charset="-122"/>
              </a:rPr>
              <a:t>评价的功能</a:t>
            </a:r>
          </a:p>
          <a:p>
            <a:pPr>
              <a:lnSpc>
                <a:spcPct val="130000"/>
              </a:lnSpc>
              <a:spcBef>
                <a:spcPct val="5000"/>
              </a:spcBef>
              <a:spcAft>
                <a:spcPct val="5000"/>
              </a:spcAft>
            </a:pPr>
            <a:endParaRPr lang="zh-CN" altLang="en-US" sz="2800" b="1" dirty="0">
              <a:latin typeface="楷体_GB2312" pitchFamily="49" charset="-122"/>
              <a:ea typeface="楷体_GB2312" pitchFamily="49" charset="-122"/>
            </a:endParaRPr>
          </a:p>
          <a:p>
            <a:pPr>
              <a:lnSpc>
                <a:spcPct val="130000"/>
              </a:lnSpc>
              <a:spcBef>
                <a:spcPct val="5000"/>
              </a:spcBef>
              <a:spcAft>
                <a:spcPct val="5000"/>
              </a:spcAft>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）诊断功能</a:t>
            </a:r>
          </a:p>
          <a:p>
            <a:pPr>
              <a:lnSpc>
                <a:spcPct val="130000"/>
              </a:lnSpc>
              <a:spcBef>
                <a:spcPct val="5000"/>
              </a:spcBef>
              <a:spcAft>
                <a:spcPct val="5000"/>
              </a:spcAft>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2</a:t>
            </a:r>
            <a:r>
              <a:rPr lang="zh-CN" altLang="en-US"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激励功能</a:t>
            </a:r>
            <a:r>
              <a:rPr lang="zh-CN" altLang="en-US" sz="2800" b="1" dirty="0">
                <a:latin typeface="楷体_GB2312" pitchFamily="49" charset="-122"/>
                <a:ea typeface="楷体_GB2312" pitchFamily="49" charset="-122"/>
              </a:rPr>
              <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3</a:t>
            </a:r>
            <a:r>
              <a:rPr lang="zh-CN" altLang="en-US" sz="2800" b="1" dirty="0">
                <a:latin typeface="楷体_GB2312" pitchFamily="49" charset="-122"/>
                <a:ea typeface="楷体_GB2312" pitchFamily="49" charset="-122"/>
              </a:rPr>
              <a:t>）调控功能</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4</a:t>
            </a:r>
            <a:r>
              <a:rPr lang="zh-CN" altLang="en-US" sz="2800" b="1" dirty="0">
                <a:latin typeface="楷体_GB2312" pitchFamily="49" charset="-122"/>
                <a:ea typeface="楷体_GB2312" pitchFamily="49" charset="-122"/>
              </a:rPr>
              <a:t>）教学功能</a:t>
            </a:r>
            <a:endParaRPr lang="zh-CN" altLang="en-US" b="1" dirty="0">
              <a:latin typeface="楷体_GB2312" pitchFamily="49" charset="-122"/>
              <a:ea typeface="楷体_GB2312" pitchFamily="49" charset="-122"/>
            </a:endParaRPr>
          </a:p>
        </p:txBody>
      </p:sp>
      <p:sp>
        <p:nvSpPr>
          <p:cNvPr id="156676" name="AutoShape 4"/>
          <p:cNvSpPr>
            <a:spLocks noChangeArrowheads="1"/>
          </p:cNvSpPr>
          <p:nvPr/>
        </p:nvSpPr>
        <p:spPr bwMode="auto">
          <a:xfrm>
            <a:off x="5808663" y="2205038"/>
            <a:ext cx="4114800" cy="1905000"/>
          </a:xfrm>
          <a:prstGeom prst="wedgeRoundRectCallout">
            <a:avLst>
              <a:gd name="adj1" fmla="val -68093"/>
              <a:gd name="adj2" fmla="val 18500"/>
              <a:gd name="adj3" fmla="val 16667"/>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zh-CN" sz="2400" b="1">
                <a:latin typeface="Times New Roman" panose="02020603050405020304" pitchFamily="18" charset="0"/>
              </a:rPr>
              <a:t>    </a:t>
            </a:r>
            <a:r>
              <a:rPr lang="zh-CN" altLang="en-US" sz="2400" b="1">
                <a:solidFill>
                  <a:srgbClr val="800000"/>
                </a:solidFill>
              </a:rPr>
              <a:t>评价对教学过程有监督和控制作用，对教师和学生则是一种促进和强化。</a:t>
            </a:r>
            <a:endParaRPr lang="zh-CN" altLang="en-US" sz="2400">
              <a:latin typeface="Comic Sans MS" panose="030F0702030302020204" pitchFamily="66" charset="0"/>
            </a:endParaRPr>
          </a:p>
        </p:txBody>
      </p:sp>
    </p:spTree>
    <p:extLst>
      <p:ext uri="{BB962C8B-B14F-4D97-AF65-F5344CB8AC3E}">
        <p14:creationId xmlns:p14="http://schemas.microsoft.com/office/powerpoint/2010/main" val="15107070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Text Box 3"/>
          <p:cNvSpPr txBox="1">
            <a:spLocks noChangeArrowheads="1"/>
          </p:cNvSpPr>
          <p:nvPr/>
        </p:nvSpPr>
        <p:spPr bwMode="auto">
          <a:xfrm>
            <a:off x="2363788" y="1709972"/>
            <a:ext cx="7620000" cy="3582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spcBef>
                <a:spcPct val="5000"/>
              </a:spcBef>
              <a:spcAft>
                <a:spcPct val="5000"/>
              </a:spcAft>
            </a:pPr>
            <a:r>
              <a:rPr lang="zh-CN" altLang="en-US" sz="2800" b="1" dirty="0" smtClean="0">
                <a:solidFill>
                  <a:srgbClr val="003399"/>
                </a:solidFill>
                <a:latin typeface="楷体_GB2312" pitchFamily="49" charset="-122"/>
                <a:ea typeface="楷体_GB2312" pitchFamily="49" charset="-122"/>
              </a:rPr>
              <a:t>四、教学</a:t>
            </a:r>
            <a:r>
              <a:rPr lang="zh-CN" altLang="en-US" sz="2800" b="1" dirty="0">
                <a:solidFill>
                  <a:srgbClr val="003399"/>
                </a:solidFill>
                <a:latin typeface="楷体_GB2312" pitchFamily="49" charset="-122"/>
                <a:ea typeface="楷体_GB2312" pitchFamily="49" charset="-122"/>
              </a:rPr>
              <a:t>评价的功能</a:t>
            </a:r>
          </a:p>
          <a:p>
            <a:pPr>
              <a:lnSpc>
                <a:spcPct val="130000"/>
              </a:lnSpc>
              <a:spcBef>
                <a:spcPct val="5000"/>
              </a:spcBef>
              <a:spcAft>
                <a:spcPct val="5000"/>
              </a:spcAft>
            </a:pPr>
            <a:endParaRPr lang="zh-CN" altLang="en-US" sz="2800" b="1" dirty="0">
              <a:latin typeface="楷体_GB2312" pitchFamily="49" charset="-122"/>
              <a:ea typeface="楷体_GB2312" pitchFamily="49" charset="-122"/>
            </a:endParaRPr>
          </a:p>
          <a:p>
            <a:pPr>
              <a:lnSpc>
                <a:spcPct val="130000"/>
              </a:lnSpc>
              <a:spcBef>
                <a:spcPct val="5000"/>
              </a:spcBef>
              <a:spcAft>
                <a:spcPct val="5000"/>
              </a:spcAft>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）诊断功能</a:t>
            </a:r>
          </a:p>
          <a:p>
            <a:pPr>
              <a:lnSpc>
                <a:spcPct val="130000"/>
              </a:lnSpc>
              <a:spcBef>
                <a:spcPct val="5000"/>
              </a:spcBef>
              <a:spcAft>
                <a:spcPct val="5000"/>
              </a:spcAft>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2</a:t>
            </a:r>
            <a:r>
              <a:rPr lang="zh-CN" altLang="en-US" sz="2800" b="1" dirty="0">
                <a:latin typeface="楷体_GB2312" pitchFamily="49" charset="-122"/>
                <a:ea typeface="楷体_GB2312" pitchFamily="49" charset="-122"/>
              </a:rPr>
              <a:t>）激励功能</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3</a:t>
            </a:r>
            <a:r>
              <a:rPr lang="zh-CN" altLang="en-US"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调控功能</a:t>
            </a:r>
            <a:r>
              <a:rPr lang="zh-CN" altLang="en-US" sz="2800" b="1" dirty="0">
                <a:latin typeface="楷体_GB2312" pitchFamily="49" charset="-122"/>
                <a:ea typeface="楷体_GB2312" pitchFamily="49" charset="-122"/>
              </a:rPr>
              <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4</a:t>
            </a:r>
            <a:r>
              <a:rPr lang="zh-CN" altLang="en-US" sz="2800" b="1" dirty="0">
                <a:latin typeface="楷体_GB2312" pitchFamily="49" charset="-122"/>
                <a:ea typeface="楷体_GB2312" pitchFamily="49" charset="-122"/>
              </a:rPr>
              <a:t>）教学功能</a:t>
            </a:r>
            <a:endParaRPr lang="zh-CN" altLang="en-US" b="1" dirty="0">
              <a:latin typeface="楷体_GB2312" pitchFamily="49" charset="-122"/>
              <a:ea typeface="楷体_GB2312" pitchFamily="49" charset="-122"/>
            </a:endParaRPr>
          </a:p>
        </p:txBody>
      </p:sp>
      <p:sp>
        <p:nvSpPr>
          <p:cNvPr id="157700" name="AutoShape 4"/>
          <p:cNvSpPr>
            <a:spLocks noChangeArrowheads="1"/>
          </p:cNvSpPr>
          <p:nvPr/>
        </p:nvSpPr>
        <p:spPr bwMode="auto">
          <a:xfrm>
            <a:off x="5448300" y="2349501"/>
            <a:ext cx="4535488" cy="2303463"/>
          </a:xfrm>
          <a:prstGeom prst="wedgeRoundRectCallout">
            <a:avLst>
              <a:gd name="adj1" fmla="val -61759"/>
              <a:gd name="adj2" fmla="val 26773"/>
              <a:gd name="adj3" fmla="val 16667"/>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CN" sz="2400" b="1">
                <a:solidFill>
                  <a:srgbClr val="800000"/>
                </a:solidFill>
                <a:latin typeface="楷体_GB2312" pitchFamily="49" charset="-122"/>
                <a:ea typeface="楷体_GB2312" pitchFamily="49" charset="-122"/>
              </a:rPr>
              <a:t>    </a:t>
            </a:r>
            <a:r>
              <a:rPr lang="zh-CN" altLang="en-US" sz="2400" b="1">
                <a:solidFill>
                  <a:srgbClr val="800000"/>
                </a:solidFill>
                <a:latin typeface="楷体_GB2312" pitchFamily="49" charset="-122"/>
                <a:ea typeface="楷体_GB2312" pitchFamily="49" charset="-122"/>
              </a:rPr>
              <a:t>评价的结果必然是一种反馈信息。这种信息可以使教师及时知道自己的教学情况，也可以使学生得到学习成功和失败的体验。 </a:t>
            </a:r>
            <a:endParaRPr lang="zh-CN" altLang="en-US" sz="2400">
              <a:latin typeface="楷体_GB2312" pitchFamily="49" charset="-122"/>
              <a:ea typeface="楷体_GB2312" pitchFamily="49" charset="-122"/>
            </a:endParaRPr>
          </a:p>
        </p:txBody>
      </p:sp>
    </p:spTree>
    <p:extLst>
      <p:ext uri="{BB962C8B-B14F-4D97-AF65-F5344CB8AC3E}">
        <p14:creationId xmlns:p14="http://schemas.microsoft.com/office/powerpoint/2010/main" val="157878826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Text Box 3"/>
          <p:cNvSpPr txBox="1">
            <a:spLocks noChangeArrowheads="1"/>
          </p:cNvSpPr>
          <p:nvPr/>
        </p:nvSpPr>
        <p:spPr bwMode="auto">
          <a:xfrm>
            <a:off x="2438400" y="762000"/>
            <a:ext cx="7620000" cy="3582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spcBef>
                <a:spcPct val="5000"/>
              </a:spcBef>
              <a:spcAft>
                <a:spcPct val="5000"/>
              </a:spcAft>
            </a:pPr>
            <a:r>
              <a:rPr lang="zh-CN" altLang="en-US" sz="2800" b="1" dirty="0" smtClean="0">
                <a:solidFill>
                  <a:srgbClr val="003399"/>
                </a:solidFill>
                <a:latin typeface="楷体_GB2312" pitchFamily="49" charset="-122"/>
                <a:ea typeface="楷体_GB2312" pitchFamily="49" charset="-122"/>
              </a:rPr>
              <a:t>四、教学</a:t>
            </a:r>
            <a:r>
              <a:rPr lang="zh-CN" altLang="en-US" sz="2800" b="1" dirty="0">
                <a:solidFill>
                  <a:srgbClr val="003399"/>
                </a:solidFill>
                <a:latin typeface="楷体_GB2312" pitchFamily="49" charset="-122"/>
                <a:ea typeface="楷体_GB2312" pitchFamily="49" charset="-122"/>
              </a:rPr>
              <a:t>评价的功能</a:t>
            </a:r>
          </a:p>
          <a:p>
            <a:pPr>
              <a:lnSpc>
                <a:spcPct val="130000"/>
              </a:lnSpc>
              <a:spcBef>
                <a:spcPct val="5000"/>
              </a:spcBef>
              <a:spcAft>
                <a:spcPct val="5000"/>
              </a:spcAft>
            </a:pPr>
            <a:endParaRPr lang="zh-CN" altLang="en-US" sz="2800" b="1" dirty="0">
              <a:latin typeface="楷体_GB2312" pitchFamily="49" charset="-122"/>
              <a:ea typeface="楷体_GB2312" pitchFamily="49" charset="-122"/>
            </a:endParaRPr>
          </a:p>
          <a:p>
            <a:pPr>
              <a:lnSpc>
                <a:spcPct val="130000"/>
              </a:lnSpc>
              <a:spcBef>
                <a:spcPct val="5000"/>
              </a:spcBef>
              <a:spcAft>
                <a:spcPct val="5000"/>
              </a:spcAft>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）诊断功能</a:t>
            </a:r>
          </a:p>
          <a:p>
            <a:pPr>
              <a:lnSpc>
                <a:spcPct val="130000"/>
              </a:lnSpc>
              <a:spcBef>
                <a:spcPct val="5000"/>
              </a:spcBef>
              <a:spcAft>
                <a:spcPct val="5000"/>
              </a:spcAft>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2</a:t>
            </a:r>
            <a:r>
              <a:rPr lang="zh-CN" altLang="en-US" sz="2800" b="1" dirty="0">
                <a:latin typeface="楷体_GB2312" pitchFamily="49" charset="-122"/>
                <a:ea typeface="楷体_GB2312" pitchFamily="49" charset="-122"/>
              </a:rPr>
              <a:t>）激励功能</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3</a:t>
            </a:r>
            <a:r>
              <a:rPr lang="zh-CN" altLang="en-US" sz="2800" b="1" dirty="0">
                <a:latin typeface="楷体_GB2312" pitchFamily="49" charset="-122"/>
                <a:ea typeface="楷体_GB2312" pitchFamily="49" charset="-122"/>
              </a:rPr>
              <a:t>）调控功能</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4</a:t>
            </a:r>
            <a:r>
              <a:rPr lang="zh-CN" altLang="en-US"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教学功能</a:t>
            </a:r>
            <a:endParaRPr lang="zh-CN" altLang="en-US" b="1" dirty="0">
              <a:solidFill>
                <a:srgbClr val="FF0000"/>
              </a:solidFill>
              <a:latin typeface="楷体_GB2312" pitchFamily="49" charset="-122"/>
              <a:ea typeface="楷体_GB2312" pitchFamily="49" charset="-122"/>
            </a:endParaRPr>
          </a:p>
        </p:txBody>
      </p:sp>
      <p:sp>
        <p:nvSpPr>
          <p:cNvPr id="158724" name="AutoShape 4"/>
          <p:cNvSpPr>
            <a:spLocks noChangeArrowheads="1"/>
          </p:cNvSpPr>
          <p:nvPr/>
        </p:nvSpPr>
        <p:spPr bwMode="auto">
          <a:xfrm>
            <a:off x="5808664" y="3716338"/>
            <a:ext cx="3095625" cy="1441450"/>
          </a:xfrm>
          <a:prstGeom prst="wedgeRoundRectCallout">
            <a:avLst>
              <a:gd name="adj1" fmla="val -67537"/>
              <a:gd name="adj2" fmla="val 15417"/>
              <a:gd name="adj3" fmla="val 16667"/>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sz="2400" b="1">
                <a:solidFill>
                  <a:srgbClr val="800000"/>
                </a:solidFill>
                <a:latin typeface="楷体_GB2312" pitchFamily="49" charset="-122"/>
                <a:ea typeface="楷体_GB2312" pitchFamily="49" charset="-122"/>
              </a:rPr>
              <a:t>评价本身也是一种教学活动。 </a:t>
            </a:r>
            <a:endParaRPr lang="zh-CN" altLang="en-US" sz="2400">
              <a:latin typeface="楷体_GB2312" pitchFamily="49" charset="-122"/>
              <a:ea typeface="楷体_GB2312" pitchFamily="49" charset="-122"/>
            </a:endParaRPr>
          </a:p>
        </p:txBody>
      </p:sp>
    </p:spTree>
    <p:extLst>
      <p:ext uri="{BB962C8B-B14F-4D97-AF65-F5344CB8AC3E}">
        <p14:creationId xmlns:p14="http://schemas.microsoft.com/office/powerpoint/2010/main" val="165746571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 Box 2"/>
          <p:cNvSpPr txBox="1">
            <a:spLocks noChangeArrowheads="1"/>
          </p:cNvSpPr>
          <p:nvPr/>
        </p:nvSpPr>
        <p:spPr bwMode="auto">
          <a:xfrm>
            <a:off x="2566988" y="1557338"/>
            <a:ext cx="7561262" cy="282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5000"/>
              </a:lnSpc>
            </a:pPr>
            <a:r>
              <a:rPr kumimoji="1" lang="en-US" altLang="zh-CN" sz="2800" b="1">
                <a:latin typeface="楷体_GB2312" pitchFamily="49" charset="-122"/>
                <a:ea typeface="楷体_GB2312" pitchFamily="49" charset="-122"/>
              </a:rPr>
              <a:t>1.</a:t>
            </a:r>
            <a:r>
              <a:rPr kumimoji="1" lang="zh-CN" altLang="en-US" sz="2800" b="1">
                <a:latin typeface="楷体_GB2312" pitchFamily="49" charset="-122"/>
                <a:ea typeface="楷体_GB2312" pitchFamily="49" charset="-122"/>
              </a:rPr>
              <a:t>收集学生信息的方法</a:t>
            </a:r>
          </a:p>
          <a:p>
            <a:pPr>
              <a:lnSpc>
                <a:spcPct val="135000"/>
              </a:lnSpc>
              <a:buClr>
                <a:srgbClr val="0033CC"/>
              </a:buClr>
              <a:buFont typeface="Wingdings" panose="05000000000000000000" pitchFamily="2" charset="2"/>
              <a:buChar char="Ø"/>
            </a:pPr>
            <a:r>
              <a:rPr kumimoji="1" lang="zh-CN" altLang="en-US" sz="2800" b="1">
                <a:latin typeface="楷体_GB2312" pitchFamily="49" charset="-122"/>
                <a:ea typeface="楷体_GB2312" pitchFamily="49" charset="-122"/>
              </a:rPr>
              <a:t>测验法</a:t>
            </a:r>
          </a:p>
          <a:p>
            <a:pPr>
              <a:lnSpc>
                <a:spcPct val="135000"/>
              </a:lnSpc>
              <a:buClr>
                <a:srgbClr val="0033CC"/>
              </a:buClr>
              <a:buFont typeface="Wingdings" panose="05000000000000000000" pitchFamily="2" charset="2"/>
              <a:buChar char="Ø"/>
            </a:pPr>
            <a:r>
              <a:rPr kumimoji="1" lang="zh-CN" altLang="en-US" sz="2800" b="1">
                <a:latin typeface="楷体_GB2312" pitchFamily="49" charset="-122"/>
                <a:ea typeface="楷体_GB2312" pitchFamily="49" charset="-122"/>
              </a:rPr>
              <a:t>问卷法   </a:t>
            </a:r>
          </a:p>
          <a:p>
            <a:pPr>
              <a:lnSpc>
                <a:spcPct val="135000"/>
              </a:lnSpc>
              <a:buClr>
                <a:srgbClr val="0033CC"/>
              </a:buClr>
              <a:buFont typeface="Wingdings" panose="05000000000000000000" pitchFamily="2" charset="2"/>
              <a:buChar char="Ø"/>
            </a:pPr>
            <a:r>
              <a:rPr kumimoji="1" lang="zh-CN" altLang="en-US" sz="2800" b="1">
                <a:latin typeface="楷体_GB2312" pitchFamily="49" charset="-122"/>
                <a:ea typeface="楷体_GB2312" pitchFamily="49" charset="-122"/>
              </a:rPr>
              <a:t>成长记录袋法</a:t>
            </a:r>
          </a:p>
          <a:p>
            <a:endParaRPr kumimoji="1" lang="en-US" altLang="zh-CN" sz="2800" b="1">
              <a:latin typeface="楷体_GB2312" pitchFamily="49" charset="-122"/>
              <a:ea typeface="楷体_GB2312" pitchFamily="49" charset="-122"/>
            </a:endParaRPr>
          </a:p>
        </p:txBody>
      </p:sp>
      <p:sp>
        <p:nvSpPr>
          <p:cNvPr id="163843" name="Text Box 3"/>
          <p:cNvSpPr txBox="1">
            <a:spLocks noChangeArrowheads="1"/>
          </p:cNvSpPr>
          <p:nvPr/>
        </p:nvSpPr>
        <p:spPr bwMode="auto">
          <a:xfrm>
            <a:off x="2566989" y="908051"/>
            <a:ext cx="52341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dirty="0" smtClean="0">
                <a:solidFill>
                  <a:srgbClr val="003399"/>
                </a:solidFill>
                <a:latin typeface="楷体_GB2312" pitchFamily="49" charset="-122"/>
                <a:ea typeface="楷体_GB2312" pitchFamily="49" charset="-122"/>
              </a:rPr>
              <a:t>五、收集</a:t>
            </a:r>
            <a:r>
              <a:rPr lang="zh-CN" altLang="en-US" sz="2800" b="1" dirty="0">
                <a:solidFill>
                  <a:srgbClr val="003399"/>
                </a:solidFill>
                <a:latin typeface="楷体_GB2312" pitchFamily="49" charset="-122"/>
                <a:ea typeface="楷体_GB2312" pitchFamily="49" charset="-122"/>
              </a:rPr>
              <a:t>和处理学生信息的方法</a:t>
            </a:r>
            <a:endParaRPr lang="zh-CN" altLang="en-US" dirty="0">
              <a:latin typeface="Comic Sans MS" panose="030F0702030302020204" pitchFamily="66" charset="0"/>
            </a:endParaRPr>
          </a:p>
        </p:txBody>
      </p:sp>
      <p:sp>
        <p:nvSpPr>
          <p:cNvPr id="163845" name="AutoShape 5"/>
          <p:cNvSpPr>
            <a:spLocks noChangeArrowheads="1"/>
          </p:cNvSpPr>
          <p:nvPr/>
        </p:nvSpPr>
        <p:spPr bwMode="auto">
          <a:xfrm>
            <a:off x="5591176" y="1916114"/>
            <a:ext cx="3889375" cy="1512887"/>
          </a:xfrm>
          <a:prstGeom prst="wedgeRoundRectCallout">
            <a:avLst>
              <a:gd name="adj1" fmla="val -89060"/>
              <a:gd name="adj2" fmla="val 29329"/>
              <a:gd name="adj3" fmla="val 16667"/>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kumimoji="1" lang="zh-CN" altLang="en-US" sz="2800" b="1">
                <a:solidFill>
                  <a:srgbClr val="0033CC"/>
                </a:solidFill>
                <a:latin typeface="Comic Sans MS" panose="030F0702030302020204" pitchFamily="66" charset="0"/>
                <a:ea typeface="仿宋_GB2312" pitchFamily="49" charset="-122"/>
              </a:rPr>
              <a:t>设计者或评价者通过书面提问</a:t>
            </a:r>
            <a:r>
              <a:rPr kumimoji="1" lang="zh-CN" altLang="en-US" sz="2800" b="1">
                <a:solidFill>
                  <a:srgbClr val="0033CC"/>
                </a:solidFill>
                <a:ea typeface="仿宋_GB2312" pitchFamily="49" charset="-122"/>
              </a:rPr>
              <a:t>“</a:t>
            </a:r>
            <a:r>
              <a:rPr kumimoji="1" lang="zh-CN" altLang="en-US" sz="2800" b="1">
                <a:solidFill>
                  <a:srgbClr val="0033CC"/>
                </a:solidFill>
                <a:latin typeface="Comic Sans MS" panose="030F0702030302020204" pitchFamily="66" charset="0"/>
                <a:ea typeface="仿宋_GB2312" pitchFamily="49" charset="-122"/>
              </a:rPr>
              <a:t>对象</a:t>
            </a:r>
            <a:r>
              <a:rPr kumimoji="1" lang="zh-CN" altLang="en-US" sz="2800" b="1">
                <a:solidFill>
                  <a:srgbClr val="0033CC"/>
                </a:solidFill>
                <a:ea typeface="仿宋_GB2312" pitchFamily="49" charset="-122"/>
              </a:rPr>
              <a:t>”</a:t>
            </a:r>
            <a:r>
              <a:rPr kumimoji="1" lang="zh-CN" altLang="en-US" sz="2800" b="1">
                <a:solidFill>
                  <a:srgbClr val="0033CC"/>
                </a:solidFill>
                <a:latin typeface="Comic Sans MS" panose="030F0702030302020204" pitchFamily="66" charset="0"/>
                <a:ea typeface="仿宋_GB2312" pitchFamily="49" charset="-122"/>
              </a:rPr>
              <a:t>来收集资料</a:t>
            </a:r>
            <a:r>
              <a:rPr kumimoji="1" lang="zh-CN" altLang="en-US" sz="2800" b="1">
                <a:latin typeface="Comic Sans MS" panose="030F0702030302020204" pitchFamily="66" charset="0"/>
                <a:ea typeface="仿宋_GB2312" pitchFamily="49" charset="-122"/>
              </a:rPr>
              <a:t>。</a:t>
            </a:r>
          </a:p>
        </p:txBody>
      </p:sp>
      <p:sp>
        <p:nvSpPr>
          <p:cNvPr id="163846" name="AutoShape 6"/>
          <p:cNvSpPr>
            <a:spLocks noChangeArrowheads="1"/>
          </p:cNvSpPr>
          <p:nvPr/>
        </p:nvSpPr>
        <p:spPr bwMode="auto">
          <a:xfrm>
            <a:off x="5880100" y="2636839"/>
            <a:ext cx="3887788" cy="2447925"/>
          </a:xfrm>
          <a:prstGeom prst="wedgeRoundRectCallout">
            <a:avLst>
              <a:gd name="adj1" fmla="val -70009"/>
              <a:gd name="adj2" fmla="val -7329"/>
              <a:gd name="adj3" fmla="val 16667"/>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kumimoji="1" lang="zh-CN" altLang="en-US" sz="2800" b="1">
                <a:solidFill>
                  <a:srgbClr val="0033CC"/>
                </a:solidFill>
                <a:latin typeface="Comic Sans MS" panose="030F0702030302020204" pitchFamily="66" charset="0"/>
                <a:ea typeface="仿宋_GB2312" pitchFamily="49" charset="-122"/>
              </a:rPr>
              <a:t>由教师和学生搜集的、主要用于</a:t>
            </a:r>
          </a:p>
          <a:p>
            <a:r>
              <a:rPr kumimoji="1" lang="zh-CN" altLang="en-US" sz="2800" b="1">
                <a:solidFill>
                  <a:srgbClr val="0033CC"/>
                </a:solidFill>
                <a:latin typeface="Comic Sans MS" panose="030F0702030302020204" pitchFamily="66" charset="0"/>
                <a:ea typeface="仿宋_GB2312" pitchFamily="49" charset="-122"/>
              </a:rPr>
              <a:t>存放反映学生学习过程和学习进步的各类学习成果的文档。</a:t>
            </a:r>
          </a:p>
        </p:txBody>
      </p:sp>
    </p:spTree>
    <p:extLst>
      <p:ext uri="{BB962C8B-B14F-4D97-AF65-F5344CB8AC3E}">
        <p14:creationId xmlns:p14="http://schemas.microsoft.com/office/powerpoint/2010/main" val="31979254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45"/>
                                        </p:tgtEl>
                                        <p:attrNameLst>
                                          <p:attrName>style.visibility</p:attrName>
                                        </p:attrNameLst>
                                      </p:cBhvr>
                                      <p:to>
                                        <p:strVal val="visible"/>
                                      </p:to>
                                    </p:set>
                                    <p:animEffect transition="in" filter="wipe(left)">
                                      <p:cBhvr>
                                        <p:cTn id="7" dur="2000"/>
                                        <p:tgtEl>
                                          <p:spTgt spid="163845"/>
                                        </p:tgtEl>
                                      </p:cBhvr>
                                    </p:animEffect>
                                  </p:childTnLst>
                                  <p:subTnLst>
                                    <p:set>
                                      <p:cBhvr override="childStyle">
                                        <p:cTn dur="1" fill="hold" display="0" masterRel="nextClick" afterEffect="1"/>
                                        <p:tgtEl>
                                          <p:spTgt spid="163845"/>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46"/>
                                        </p:tgtEl>
                                        <p:attrNameLst>
                                          <p:attrName>style.visibility</p:attrName>
                                        </p:attrNameLst>
                                      </p:cBhvr>
                                      <p:to>
                                        <p:strVal val="visible"/>
                                      </p:to>
                                    </p:set>
                                    <p:animEffect transition="in" filter="wipe(left)">
                                      <p:cBhvr>
                                        <p:cTn id="12" dur="2000"/>
                                        <p:tgtEl>
                                          <p:spTgt spid="163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5" grpId="0" animBg="1"/>
      <p:bldP spid="16384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ext Box 2"/>
          <p:cNvSpPr txBox="1">
            <a:spLocks noChangeArrowheads="1"/>
          </p:cNvSpPr>
          <p:nvPr/>
        </p:nvSpPr>
        <p:spPr bwMode="auto">
          <a:xfrm>
            <a:off x="2566989" y="1557338"/>
            <a:ext cx="7058025"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5000"/>
              </a:spcBef>
            </a:pPr>
            <a:r>
              <a:rPr kumimoji="1" lang="en-US" altLang="zh-CN" sz="2800" b="1">
                <a:latin typeface="楷体_GB2312" pitchFamily="49" charset="-122"/>
                <a:ea typeface="楷体_GB2312" pitchFamily="49" charset="-122"/>
              </a:rPr>
              <a:t>2.</a:t>
            </a:r>
            <a:r>
              <a:rPr kumimoji="1" lang="zh-CN" altLang="en-US" sz="2800" b="1">
                <a:latin typeface="楷体_GB2312" pitchFamily="49" charset="-122"/>
                <a:ea typeface="楷体_GB2312" pitchFamily="49" charset="-122"/>
              </a:rPr>
              <a:t>处理学生信息的方法</a:t>
            </a:r>
          </a:p>
          <a:p>
            <a:pPr>
              <a:lnSpc>
                <a:spcPct val="120000"/>
              </a:lnSpc>
              <a:spcBef>
                <a:spcPct val="5000"/>
              </a:spcBef>
            </a:pPr>
            <a:r>
              <a:rPr lang="zh-CN" altLang="en-US" sz="2800" b="1">
                <a:latin typeface="楷体_GB2312" pitchFamily="49" charset="-122"/>
                <a:ea typeface="楷体_GB2312" pitchFamily="49" charset="-122"/>
              </a:rPr>
              <a:t>常用工具：</a:t>
            </a:r>
            <a:r>
              <a:rPr lang="en-US" altLang="zh-CN" sz="2800" b="1">
                <a:latin typeface="楷体_GB2312" pitchFamily="49" charset="-122"/>
                <a:ea typeface="楷体_GB2312" pitchFamily="49" charset="-122"/>
              </a:rPr>
              <a:t>Excel</a:t>
            </a:r>
            <a:r>
              <a:rPr lang="zh-CN" altLang="en-US" sz="2800" b="1">
                <a:latin typeface="楷体_GB2312" pitchFamily="49" charset="-122"/>
                <a:ea typeface="楷体_GB2312" pitchFamily="49" charset="-122"/>
              </a:rPr>
              <a:t>、</a:t>
            </a:r>
            <a:r>
              <a:rPr lang="en-US" altLang="zh-CN" sz="2800" b="1">
                <a:latin typeface="楷体_GB2312" pitchFamily="49" charset="-122"/>
                <a:ea typeface="楷体_GB2312" pitchFamily="49" charset="-122"/>
              </a:rPr>
              <a:t>wps</a:t>
            </a:r>
            <a:r>
              <a:rPr lang="zh-CN" altLang="en-US" sz="2800" b="1">
                <a:latin typeface="楷体_GB2312" pitchFamily="49" charset="-122"/>
                <a:ea typeface="楷体_GB2312" pitchFamily="49" charset="-122"/>
              </a:rPr>
              <a:t>表格、</a:t>
            </a:r>
            <a:r>
              <a:rPr lang="en-US" altLang="zh-CN" sz="2800" b="1">
                <a:latin typeface="楷体_GB2312" pitchFamily="49" charset="-122"/>
                <a:ea typeface="楷体_GB2312" pitchFamily="49" charset="-122"/>
              </a:rPr>
              <a:t>SPSS</a:t>
            </a:r>
            <a:r>
              <a:rPr lang="zh-CN" altLang="en-US" sz="2800" b="1">
                <a:latin typeface="楷体_GB2312" pitchFamily="49" charset="-122"/>
                <a:ea typeface="楷体_GB2312" pitchFamily="49" charset="-122"/>
              </a:rPr>
              <a:t>（社会科学统计包）</a:t>
            </a:r>
          </a:p>
        </p:txBody>
      </p:sp>
    </p:spTree>
    <p:extLst>
      <p:ext uri="{BB962C8B-B14F-4D97-AF65-F5344CB8AC3E}">
        <p14:creationId xmlns:p14="http://schemas.microsoft.com/office/powerpoint/2010/main" val="315595203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六</a:t>
            </a:r>
            <a:r>
              <a:rPr lang="zh-CN" altLang="en-US" dirty="0" smtClean="0"/>
              <a:t>、</a:t>
            </a:r>
            <a:r>
              <a:rPr lang="zh-CN" altLang="zh-CN" dirty="0" smtClean="0"/>
              <a:t>教学评价中存在的主要问题</a:t>
            </a:r>
            <a:br>
              <a:rPr lang="zh-CN" altLang="zh-CN" dirty="0" smtClean="0"/>
            </a:br>
            <a:endParaRPr lang="zh-CN" altLang="en-US" dirty="0"/>
          </a:p>
        </p:txBody>
      </p:sp>
      <p:sp>
        <p:nvSpPr>
          <p:cNvPr id="3" name="内容占位符 2"/>
          <p:cNvSpPr>
            <a:spLocks noGrp="1"/>
          </p:cNvSpPr>
          <p:nvPr>
            <p:ph idx="1"/>
          </p:nvPr>
        </p:nvSpPr>
        <p:spPr/>
        <p:txBody>
          <a:bodyPr>
            <a:normAutofit/>
          </a:bodyPr>
          <a:lstStyle/>
          <a:p>
            <a:r>
              <a:rPr lang="zh-CN" altLang="zh-CN" dirty="0" smtClean="0"/>
              <a:t>（</a:t>
            </a:r>
            <a:r>
              <a:rPr lang="zh-CN" altLang="zh-CN" dirty="0"/>
              <a:t>一）评价功能过分强调甄别与选拔功能。造成了片面追求升学率，牺牲学生的全面发展的后果。</a:t>
            </a:r>
          </a:p>
          <a:p>
            <a:r>
              <a:rPr lang="zh-CN" altLang="zh-CN" dirty="0"/>
              <a:t>（二）评价内容过多注重智育。过于关注学科知识，尤其升学竞争中的几门学科知识，忽视德育，造成青少年道德水平下降，人格不健全。</a:t>
            </a:r>
          </a:p>
          <a:p>
            <a:r>
              <a:rPr lang="zh-CN" altLang="zh-CN" dirty="0"/>
              <a:t>（三）把笔试作为惟一的评价方式，过于注重分数。评价方式单一，把笔试作为惟一的评价</a:t>
            </a:r>
          </a:p>
          <a:p>
            <a:r>
              <a:rPr lang="zh-CN" altLang="zh-CN" dirty="0"/>
              <a:t>（四）由于评价主体错位，使学生处于被动地位。学生成了教师、学校、政府评价的单一对象，学生处于“他评”状态，处于一种被动的地位。</a:t>
            </a:r>
          </a:p>
          <a:p>
            <a:endParaRPr lang="zh-CN" altLang="en-US" dirty="0"/>
          </a:p>
        </p:txBody>
      </p:sp>
    </p:spTree>
    <p:extLst>
      <p:ext uri="{BB962C8B-B14F-4D97-AF65-F5344CB8AC3E}">
        <p14:creationId xmlns:p14="http://schemas.microsoft.com/office/powerpoint/2010/main" val="82038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title"/>
          </p:nvPr>
        </p:nvSpPr>
        <p:spPr>
          <a:xfrm>
            <a:off x="609600" y="457202"/>
            <a:ext cx="10972800" cy="766233"/>
          </a:xfrm>
          <a:noFill/>
        </p:spPr>
        <p:txBody>
          <a:bodyPr/>
          <a:lstStyle/>
          <a:p>
            <a:pPr eaLnBrk="1" hangingPunct="1"/>
            <a:r>
              <a:rPr lang="en-US" altLang="zh-CN" sz="4800" b="1">
                <a:solidFill>
                  <a:srgbClr val="003399"/>
                </a:solidFill>
                <a:latin typeface="微软雅黑" pitchFamily="34" charset="-122"/>
                <a:ea typeface="微软雅黑" pitchFamily="34" charset="-122"/>
              </a:rPr>
              <a:t>  </a:t>
            </a:r>
            <a:r>
              <a:rPr lang="zh-CN" altLang="en-US" sz="4800" b="1">
                <a:solidFill>
                  <a:srgbClr val="003399"/>
                </a:solidFill>
                <a:latin typeface="微软雅黑" pitchFamily="34" charset="-122"/>
                <a:ea typeface="微软雅黑" pitchFamily="34" charset="-122"/>
              </a:rPr>
              <a:t>知识点一 内容提要</a:t>
            </a:r>
          </a:p>
        </p:txBody>
      </p:sp>
      <p:sp>
        <p:nvSpPr>
          <p:cNvPr id="9219" name="Line 6"/>
          <p:cNvSpPr>
            <a:spLocks noChangeShapeType="1"/>
          </p:cNvSpPr>
          <p:nvPr/>
        </p:nvSpPr>
        <p:spPr bwMode="auto">
          <a:xfrm>
            <a:off x="814917" y="1267884"/>
            <a:ext cx="11377083" cy="0"/>
          </a:xfrm>
          <a:prstGeom prst="line">
            <a:avLst/>
          </a:prstGeom>
          <a:noFill/>
          <a:ln w="38100">
            <a:solidFill>
              <a:srgbClr val="009999"/>
            </a:solidFill>
            <a:round/>
            <a:headEnd/>
            <a:tailEnd/>
          </a:ln>
          <a:extLst>
            <a:ext uri="{909E8E84-426E-40DD-AFC4-6F175D3DCCD1}">
              <a14:hiddenFill xmlns:a14="http://schemas.microsoft.com/office/drawing/2010/main">
                <a:noFill/>
              </a14:hiddenFill>
            </a:ext>
          </a:extLst>
        </p:spPr>
        <p:txBody>
          <a:bodyPr lIns="121914" tIns="60957" rIns="121914" bIns="60957"/>
          <a:lstStyle/>
          <a:p>
            <a:pPr eaLnBrk="0" fontAlgn="base" hangingPunct="0">
              <a:spcBef>
                <a:spcPct val="0"/>
              </a:spcBef>
              <a:spcAft>
                <a:spcPct val="0"/>
              </a:spcAft>
            </a:pPr>
            <a:endParaRPr lang="zh-CN" altLang="en-US" sz="3200">
              <a:solidFill>
                <a:srgbClr val="000000"/>
              </a:solidFill>
            </a:endParaRPr>
          </a:p>
        </p:txBody>
      </p:sp>
      <p:sp>
        <p:nvSpPr>
          <p:cNvPr id="9220" name="Rectangle 16"/>
          <p:cNvSpPr>
            <a:spLocks noChangeArrowheads="1"/>
          </p:cNvSpPr>
          <p:nvPr/>
        </p:nvSpPr>
        <p:spPr bwMode="auto">
          <a:xfrm>
            <a:off x="609600" y="1267884"/>
            <a:ext cx="10972800" cy="508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lstStyle>
            <a:lvl1pPr marL="342900" indent="-342900">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fontAlgn="base">
              <a:lnSpc>
                <a:spcPct val="105000"/>
              </a:lnSpc>
              <a:spcBef>
                <a:spcPct val="25000"/>
              </a:spcBef>
              <a:spcAft>
                <a:spcPct val="0"/>
              </a:spcAft>
              <a:buClr>
                <a:srgbClr val="00007D"/>
              </a:buClr>
              <a:buFontTx/>
              <a:buNone/>
            </a:pPr>
            <a:endParaRPr lang="zh-CN" altLang="en-US" sz="5900" b="1">
              <a:solidFill>
                <a:srgbClr val="008080"/>
              </a:solidFill>
              <a:latin typeface="微软雅黑" pitchFamily="34" charset="-122"/>
              <a:ea typeface="微软雅黑" pitchFamily="34" charset="-122"/>
            </a:endParaRPr>
          </a:p>
        </p:txBody>
      </p:sp>
      <p:sp>
        <p:nvSpPr>
          <p:cNvPr id="9221" name="Rectangle 21"/>
          <p:cNvSpPr>
            <a:spLocks noChangeArrowheads="1"/>
          </p:cNvSpPr>
          <p:nvPr/>
        </p:nvSpPr>
        <p:spPr bwMode="auto">
          <a:xfrm>
            <a:off x="203201" y="200229"/>
            <a:ext cx="246274" cy="61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lIns="121914" tIns="60957" rIns="121914" bIns="60957" anchor="ctr">
            <a:spAutoFit/>
          </a:bodyPr>
          <a:lstStyle>
            <a:lvl1pPr>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fontAlgn="base">
              <a:spcBef>
                <a:spcPct val="0"/>
              </a:spcBef>
              <a:spcAft>
                <a:spcPct val="0"/>
              </a:spcAft>
              <a:buClrTx/>
              <a:buSzTx/>
              <a:buFontTx/>
              <a:buNone/>
            </a:pPr>
            <a:endParaRPr lang="zh-CN" altLang="en-US" smtClean="0">
              <a:solidFill>
                <a:srgbClr val="000000"/>
              </a:solidFill>
              <a:latin typeface="微软雅黑" pitchFamily="34" charset="-122"/>
              <a:ea typeface="微软雅黑" pitchFamily="34" charset="-122"/>
            </a:endParaRPr>
          </a:p>
        </p:txBody>
      </p:sp>
      <p:sp>
        <p:nvSpPr>
          <p:cNvPr id="9222" name="Rectangle 22"/>
          <p:cNvSpPr>
            <a:spLocks noChangeArrowheads="1"/>
          </p:cNvSpPr>
          <p:nvPr/>
        </p:nvSpPr>
        <p:spPr bwMode="auto">
          <a:xfrm>
            <a:off x="203201" y="303945"/>
            <a:ext cx="13546667" cy="61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121914" tIns="60957" rIns="121914" bIns="60957" anchor="ctr">
            <a:spAutoFit/>
          </a:bodyPr>
          <a:lstStyle>
            <a:lvl1pPr>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fontAlgn="base">
              <a:spcBef>
                <a:spcPct val="0"/>
              </a:spcBef>
              <a:spcAft>
                <a:spcPct val="0"/>
              </a:spcAft>
              <a:buClrTx/>
              <a:buSzTx/>
              <a:buFontTx/>
              <a:buNone/>
            </a:pPr>
            <a:endParaRPr lang="zh-CN" altLang="en-US" smtClean="0">
              <a:solidFill>
                <a:srgbClr val="000000"/>
              </a:solidFill>
              <a:latin typeface="微软雅黑" pitchFamily="34" charset="-122"/>
              <a:ea typeface="微软雅黑" pitchFamily="34" charset="-122"/>
            </a:endParaRPr>
          </a:p>
        </p:txBody>
      </p:sp>
      <p:sp>
        <p:nvSpPr>
          <p:cNvPr id="9223" name="矩形 1"/>
          <p:cNvSpPr>
            <a:spLocks noChangeArrowheads="1"/>
          </p:cNvSpPr>
          <p:nvPr/>
        </p:nvSpPr>
        <p:spPr bwMode="auto">
          <a:xfrm>
            <a:off x="814917" y="1890185"/>
            <a:ext cx="11580283" cy="61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spAutoFit/>
          </a:bodyPr>
          <a:lstStyle>
            <a:lvl1pPr>
              <a:spcBef>
                <a:spcPct val="20000"/>
              </a:spcBef>
              <a:buClr>
                <a:schemeClr val="bg2"/>
              </a:buClr>
              <a:buSzPct val="75000"/>
              <a:buFont typeface="Wingdings" pitchFamily="2" charset="2"/>
              <a:buChar char="n"/>
              <a:defRPr sz="3200">
                <a:solidFill>
                  <a:schemeClr val="tx1"/>
                </a:solidFill>
                <a:latin typeface="Arial" charset="0"/>
                <a:ea typeface="宋体" charset="-122"/>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ea typeface="宋体" charset="-122"/>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ea typeface="宋体" charset="-122"/>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ea typeface="宋体" charset="-122"/>
              </a:defRPr>
            </a:lvl4pPr>
            <a:lvl5pPr marL="2057400" indent="-228600">
              <a:spcBef>
                <a:spcPct val="20000"/>
              </a:spcBef>
              <a:buClr>
                <a:schemeClr val="bg2"/>
              </a:buClr>
              <a:buFont typeface="Wingdings" pitchFamily="2" charset="2"/>
              <a:buChar char="§"/>
              <a:defRPr sz="2000">
                <a:solidFill>
                  <a:schemeClr val="tx1"/>
                </a:solidFill>
                <a:latin typeface="Arial" charset="0"/>
                <a:ea typeface="宋体" charset="-122"/>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ea typeface="宋体" charset="-122"/>
              </a:defRPr>
            </a:lvl9pPr>
          </a:lstStyle>
          <a:p>
            <a:pPr eaLnBrk="0" fontAlgn="base" hangingPunct="0">
              <a:spcAft>
                <a:spcPct val="0"/>
              </a:spcAft>
              <a:buClr>
                <a:srgbClr val="00007D"/>
              </a:buClr>
            </a:pPr>
            <a:r>
              <a:rPr lang="zh-CN" altLang="en-US" b="1" dirty="0" smtClean="0">
                <a:solidFill>
                  <a:srgbClr val="000000"/>
                </a:solidFill>
                <a:latin typeface="微软雅黑" pitchFamily="34" charset="-122"/>
                <a:ea typeface="微软雅黑" pitchFamily="34" charset="-122"/>
              </a:rPr>
              <a:t>教学评价</a:t>
            </a:r>
            <a:r>
              <a:rPr lang="zh-CN" altLang="en-US" b="1" dirty="0" smtClean="0">
                <a:solidFill>
                  <a:srgbClr val="000000"/>
                </a:solidFill>
                <a:latin typeface="微软雅黑" pitchFamily="34" charset="-122"/>
                <a:ea typeface="微软雅黑" pitchFamily="34" charset="-122"/>
              </a:rPr>
              <a:t>概述</a:t>
            </a:r>
            <a:endParaRPr lang="en-US" altLang="zh-CN" b="1" dirty="0" smtClean="0">
              <a:solidFill>
                <a:srgbClr val="000000"/>
              </a:solidFill>
              <a:latin typeface="微软雅黑" pitchFamily="34" charset="-122"/>
              <a:ea typeface="微软雅黑" pitchFamily="34" charset="-122"/>
            </a:endParaRPr>
          </a:p>
        </p:txBody>
      </p:sp>
    </p:spTree>
    <p:extLst>
      <p:ext uri="{BB962C8B-B14F-4D97-AF65-F5344CB8AC3E}">
        <p14:creationId xmlns:p14="http://schemas.microsoft.com/office/powerpoint/2010/main" val="1150373281"/>
      </p:ext>
    </p:extLst>
  </p:cSld>
  <p:clrMapOvr>
    <a:masterClrMapping/>
  </p:clrMapOvr>
  <p:transition>
    <p:blinds dir="vert"/>
    <p:sndAc>
      <p:stSnd>
        <p:snd r:embed="rId2" name="projctor.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微软雅黑" panose="020B0503020204020204" pitchFamily="34" charset="-122"/>
                <a:ea typeface="微软雅黑" panose="020B0503020204020204" pitchFamily="34" charset="-122"/>
              </a:rPr>
              <a:t>知识点二、素质</a:t>
            </a:r>
            <a:r>
              <a:rPr lang="zh-CN" altLang="en-US" b="1" dirty="0" smtClean="0">
                <a:latin typeface="微软雅黑" panose="020B0503020204020204" pitchFamily="34" charset="-122"/>
                <a:ea typeface="微软雅黑" panose="020B0503020204020204" pitchFamily="34" charset="-122"/>
              </a:rPr>
              <a:t>教育视角下的教学评价</a:t>
            </a:r>
            <a:endParaRPr lang="zh-CN" altLang="en-US" b="1" dirty="0">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867229" y="2319110"/>
            <a:ext cx="10515600" cy="4351338"/>
          </a:xfrm>
        </p:spPr>
        <p:txBody>
          <a:bodyPr/>
          <a:lstStyle/>
          <a:p>
            <a:pPr algn="just"/>
            <a:r>
              <a:rPr lang="en-US" altLang="zh-CN" dirty="0" smtClean="0"/>
              <a:t> (</a:t>
            </a:r>
            <a:r>
              <a:rPr lang="zh-CN" altLang="en-US" dirty="0" smtClean="0"/>
              <a:t>一</a:t>
            </a:r>
            <a:r>
              <a:rPr lang="en-US" altLang="zh-CN" dirty="0" smtClean="0"/>
              <a:t>)</a:t>
            </a:r>
            <a:r>
              <a:rPr lang="zh-CN" altLang="en-US" dirty="0" smtClean="0"/>
              <a:t>既重视学生在评价中的个性化反应方式，又倡导让学生在评定中</a:t>
            </a:r>
            <a:r>
              <a:rPr lang="zh-CN" altLang="en-US" b="1" dirty="0" smtClean="0"/>
              <a:t>学会合作</a:t>
            </a:r>
          </a:p>
          <a:p>
            <a:pPr algn="just"/>
            <a:r>
              <a:rPr lang="zh-CN" altLang="en-US" dirty="0" smtClean="0"/>
              <a:t>        评价要尊重学生的个别差异，问题要有相当的开放性，允许学生按照自己的兴趣和方式作出不同形式或内容上的解答。</a:t>
            </a:r>
          </a:p>
          <a:p>
            <a:pPr algn="just"/>
            <a:r>
              <a:rPr lang="zh-CN" altLang="en-US" dirty="0" smtClean="0"/>
              <a:t>         同时，这种评价还倡导学生之间的合作，允许学生通过分工协作的形式共同完成任务。学生在合作中的表现，对问题解决所做出的努力，也将成为评价的内容。</a:t>
            </a:r>
            <a:endParaRPr lang="zh-CN" altLang="en-US" dirty="0"/>
          </a:p>
        </p:txBody>
      </p:sp>
    </p:spTree>
    <p:extLst>
      <p:ext uri="{BB962C8B-B14F-4D97-AF65-F5344CB8AC3E}">
        <p14:creationId xmlns:p14="http://schemas.microsoft.com/office/powerpoint/2010/main" val="3552538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3"/>
          <p:cNvSpPr>
            <a:spLocks noGrp="1" noChangeArrowheads="1"/>
          </p:cNvSpPr>
          <p:nvPr>
            <p:ph type="body" idx="1"/>
          </p:nvPr>
        </p:nvSpPr>
        <p:spPr/>
        <p:txBody>
          <a:bodyPr/>
          <a:lstStyle/>
          <a:p>
            <a:pPr algn="just"/>
            <a:r>
              <a:rPr lang="zh-CN" altLang="en-US" dirty="0"/>
              <a:t>（二）以质性评价整合与取代量化评价</a:t>
            </a:r>
          </a:p>
          <a:p>
            <a:pPr algn="just"/>
            <a:r>
              <a:rPr lang="zh-CN" altLang="en-US" dirty="0"/>
              <a:t>        </a:t>
            </a:r>
            <a:r>
              <a:rPr lang="en-US" altLang="zh-CN" dirty="0"/>
              <a:t>70</a:t>
            </a:r>
            <a:r>
              <a:rPr lang="zh-CN" altLang="en-US" dirty="0"/>
              <a:t>年代起相继出现了</a:t>
            </a:r>
            <a:r>
              <a:rPr lang="zh-CN" altLang="en-US" dirty="0">
                <a:solidFill>
                  <a:schemeClr val="accent1">
                    <a:lumMod val="75000"/>
                  </a:schemeClr>
                </a:solidFill>
              </a:rPr>
              <a:t>回应性评价、解释性评价、教育鉴赏与教育评论</a:t>
            </a:r>
            <a:r>
              <a:rPr lang="zh-CN" altLang="en-US" dirty="0"/>
              <a:t>等质性评价模式。     </a:t>
            </a:r>
          </a:p>
          <a:p>
            <a:pPr algn="just"/>
            <a:r>
              <a:rPr lang="zh-CN" altLang="en-US" dirty="0"/>
              <a:t>        作为一种新的评定范式，质性评价并不是对量化评价的简单否定，也不排斥量化评价</a:t>
            </a:r>
            <a:r>
              <a:rPr lang="en-US" altLang="zh-CN" dirty="0"/>
              <a:t>,</a:t>
            </a:r>
            <a:r>
              <a:rPr lang="zh-CN" altLang="en-US" dirty="0"/>
              <a:t>而是为了更真实地反映教育现象，把它统整于自身，在某些评价内容或情境中仍然用量化的方式进行评价。</a:t>
            </a:r>
          </a:p>
          <a:p>
            <a:endParaRPr lang="en-US" altLang="zh-CN" dirty="0"/>
          </a:p>
        </p:txBody>
      </p:sp>
    </p:spTree>
    <p:extLst>
      <p:ext uri="{BB962C8B-B14F-4D97-AF65-F5344CB8AC3E}">
        <p14:creationId xmlns:p14="http://schemas.microsoft.com/office/powerpoint/2010/main" val="444126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type="body" idx="1"/>
          </p:nvPr>
        </p:nvSpPr>
        <p:spPr/>
        <p:txBody>
          <a:bodyPr/>
          <a:lstStyle/>
          <a:p>
            <a:pPr algn="just">
              <a:lnSpc>
                <a:spcPct val="90000"/>
              </a:lnSpc>
            </a:pPr>
            <a:r>
              <a:rPr lang="en-US" altLang="zh-CN"/>
              <a:t>     </a:t>
            </a:r>
            <a:r>
              <a:rPr lang="zh-CN" altLang="en-US"/>
              <a:t>（三）强调评价问题的真实性与情境性</a:t>
            </a:r>
          </a:p>
          <a:p>
            <a:pPr algn="just">
              <a:lnSpc>
                <a:spcPct val="90000"/>
              </a:lnSpc>
            </a:pPr>
            <a:r>
              <a:rPr lang="zh-CN" altLang="en-US"/>
              <a:t>      传统评价中的那些测验条目与问题，缺少与现实生活的联系，使学生无法适应真实的生活。</a:t>
            </a:r>
          </a:p>
          <a:p>
            <a:pPr algn="just">
              <a:lnSpc>
                <a:spcPct val="90000"/>
              </a:lnSpc>
            </a:pPr>
            <a:r>
              <a:rPr lang="zh-CN" altLang="en-US"/>
              <a:t>       而教育的真正价值，就在于培养学生解决真实生活中的真实问题的能力，因此，要求评价问题的设计要具有真实性、情境性，以便于学生形成对现实生活的解释能力、领悟能力及创造能力，这已成为课程评价改革的一个重要特征。</a:t>
            </a:r>
          </a:p>
          <a:p>
            <a:pPr>
              <a:lnSpc>
                <a:spcPct val="90000"/>
              </a:lnSpc>
            </a:pPr>
            <a:endParaRPr lang="en-US" altLang="zh-CN"/>
          </a:p>
        </p:txBody>
      </p:sp>
    </p:spTree>
    <p:extLst>
      <p:ext uri="{BB962C8B-B14F-4D97-AF65-F5344CB8AC3E}">
        <p14:creationId xmlns:p14="http://schemas.microsoft.com/office/powerpoint/2010/main" val="36490443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type="body" idx="1"/>
          </p:nvPr>
        </p:nvSpPr>
        <p:spPr/>
        <p:txBody>
          <a:bodyPr/>
          <a:lstStyle/>
          <a:p>
            <a:pPr algn="just"/>
            <a:r>
              <a:rPr lang="en-US" altLang="zh-CN"/>
              <a:t>    </a:t>
            </a:r>
            <a:r>
              <a:rPr lang="zh-CN" altLang="en-US"/>
              <a:t>（四）评价不仅重视学生解决问题的结论，而且重视得出结论的过程</a:t>
            </a:r>
          </a:p>
          <a:p>
            <a:pPr algn="just"/>
            <a:r>
              <a:rPr lang="zh-CN" altLang="en-US"/>
              <a:t>    </a:t>
            </a:r>
            <a:r>
              <a:rPr lang="zh-CN" altLang="en-US" sz="2400"/>
              <a:t>传统评价往往只重视学生所提供的问题的答案。</a:t>
            </a:r>
          </a:p>
          <a:p>
            <a:pPr algn="just"/>
            <a:r>
              <a:rPr lang="zh-CN" altLang="en-US" sz="2400"/>
              <a:t>      新的课程评价，要求评价关注学生在解决问题中的搜集资料、推理、判断并作出结论的全过程。</a:t>
            </a:r>
          </a:p>
          <a:p>
            <a:endParaRPr lang="en-US" altLang="zh-CN" sz="2400"/>
          </a:p>
        </p:txBody>
      </p:sp>
    </p:spTree>
    <p:extLst>
      <p:ext uri="{BB962C8B-B14F-4D97-AF65-F5344CB8AC3E}">
        <p14:creationId xmlns:p14="http://schemas.microsoft.com/office/powerpoint/2010/main" val="31031921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zh-CN" altLang="en-US" dirty="0" smtClean="0">
                <a:latin typeface="微软雅黑" panose="020B0503020204020204" pitchFamily="34" charset="-122"/>
                <a:ea typeface="微软雅黑" panose="020B0503020204020204" pitchFamily="34" charset="-122"/>
              </a:rPr>
              <a:t>知识点三  课程</a:t>
            </a:r>
            <a:r>
              <a:rPr lang="zh-CN" altLang="en-US" dirty="0">
                <a:latin typeface="微软雅黑" panose="020B0503020204020204" pitchFamily="34" charset="-122"/>
                <a:ea typeface="微软雅黑" panose="020B0503020204020204" pitchFamily="34" charset="-122"/>
              </a:rPr>
              <a:t>评价方式的新发展</a:t>
            </a:r>
          </a:p>
        </p:txBody>
      </p:sp>
      <p:sp>
        <p:nvSpPr>
          <p:cNvPr id="119811" name="Rectangle 3"/>
          <p:cNvSpPr>
            <a:spLocks noGrp="1" noChangeArrowheads="1"/>
          </p:cNvSpPr>
          <p:nvPr>
            <p:ph type="body" idx="1"/>
          </p:nvPr>
        </p:nvSpPr>
        <p:spPr/>
        <p:txBody>
          <a:bodyPr/>
          <a:lstStyle/>
          <a:p>
            <a:pPr algn="just">
              <a:lnSpc>
                <a:spcPct val="90000"/>
              </a:lnSpc>
            </a:pPr>
            <a:r>
              <a:rPr lang="en-US" altLang="zh-CN" dirty="0"/>
              <a:t>        </a:t>
            </a:r>
          </a:p>
          <a:p>
            <a:pPr algn="just">
              <a:lnSpc>
                <a:spcPct val="90000"/>
              </a:lnSpc>
            </a:pPr>
            <a:r>
              <a:rPr lang="en-US" altLang="zh-CN" dirty="0"/>
              <a:t>       20</a:t>
            </a:r>
            <a:r>
              <a:rPr lang="zh-CN" altLang="en-US" dirty="0"/>
              <a:t>世纪</a:t>
            </a:r>
            <a:r>
              <a:rPr lang="en-US" altLang="zh-CN" dirty="0"/>
              <a:t>80</a:t>
            </a:r>
            <a:r>
              <a:rPr lang="zh-CN" altLang="en-US" dirty="0"/>
              <a:t>年代以来，许多西方国家的中小学教育都经历了一场评价改革运动，在这场运动中产生了一系列新的</a:t>
            </a:r>
            <a:r>
              <a:rPr lang="zh-CN" altLang="en-US" b="1" dirty="0">
                <a:ea typeface="隶书" panose="02010509060101010101" pitchFamily="49" charset="-122"/>
              </a:rPr>
              <a:t>质性评价方式</a:t>
            </a:r>
            <a:r>
              <a:rPr lang="zh-CN" altLang="en-US" dirty="0"/>
              <a:t>，如</a:t>
            </a:r>
            <a:r>
              <a:rPr lang="zh-CN" altLang="en-US" dirty="0">
                <a:ea typeface="隶书" panose="02010509060101010101" pitchFamily="49" charset="-122"/>
              </a:rPr>
              <a:t>档案袋评价、表现展示评价、苏格拉底研讨评价</a:t>
            </a:r>
            <a:r>
              <a:rPr lang="zh-CN" altLang="en-US" dirty="0"/>
              <a:t>等，</a:t>
            </a:r>
          </a:p>
          <a:p>
            <a:pPr algn="just">
              <a:lnSpc>
                <a:spcPct val="90000"/>
              </a:lnSpc>
            </a:pPr>
            <a:r>
              <a:rPr lang="zh-CN" altLang="en-US" dirty="0"/>
              <a:t>      </a:t>
            </a:r>
            <a:r>
              <a:rPr lang="zh-CN" altLang="en-US" sz="2400" dirty="0"/>
              <a:t>这些评价重新回归于学生在课程教学中的完整而真实的表现，集中体现了新的课程评价观，并代表了课程评价的未来发展趋势。</a:t>
            </a:r>
          </a:p>
          <a:p>
            <a:pPr algn="just">
              <a:lnSpc>
                <a:spcPct val="90000"/>
              </a:lnSpc>
            </a:pPr>
            <a:r>
              <a:rPr lang="zh-CN" altLang="en-US" dirty="0"/>
              <a:t>      </a:t>
            </a:r>
            <a:r>
              <a:rPr lang="zh-CN" altLang="en-US" dirty="0">
                <a:ea typeface="华文行楷" panose="02010800040101010101" pitchFamily="2" charset="-122"/>
              </a:rPr>
              <a:t>下面仅以质性课程评价范式之一的档案袋评价为例来说明。</a:t>
            </a:r>
          </a:p>
          <a:p>
            <a:pPr>
              <a:lnSpc>
                <a:spcPct val="90000"/>
              </a:lnSpc>
            </a:pPr>
            <a:endParaRPr lang="en-US" altLang="zh-CN" dirty="0">
              <a:ea typeface="华文行楷" panose="02010800040101010101" pitchFamily="2" charset="-122"/>
            </a:endParaRPr>
          </a:p>
        </p:txBody>
      </p:sp>
    </p:spTree>
    <p:extLst>
      <p:ext uri="{BB962C8B-B14F-4D97-AF65-F5344CB8AC3E}">
        <p14:creationId xmlns:p14="http://schemas.microsoft.com/office/powerpoint/2010/main" val="2246831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ltLang="zh-CN" sz="3200"/>
              <a:t>1</a:t>
            </a:r>
            <a:r>
              <a:rPr lang="zh-CN" altLang="en-US" sz="3200"/>
              <a:t>、什么是档案袋评价</a:t>
            </a:r>
            <a:br>
              <a:rPr lang="zh-CN" altLang="en-US" sz="3200"/>
            </a:br>
            <a:endParaRPr lang="zh-CN" altLang="en-US" sz="3200"/>
          </a:p>
        </p:txBody>
      </p:sp>
      <p:sp>
        <p:nvSpPr>
          <p:cNvPr id="120835" name="Rectangle 3"/>
          <p:cNvSpPr>
            <a:spLocks noGrp="1" noChangeArrowheads="1"/>
          </p:cNvSpPr>
          <p:nvPr>
            <p:ph type="body" idx="1"/>
          </p:nvPr>
        </p:nvSpPr>
        <p:spPr/>
        <p:txBody>
          <a:bodyPr/>
          <a:lstStyle/>
          <a:p>
            <a:pPr algn="just">
              <a:lnSpc>
                <a:spcPct val="90000"/>
              </a:lnSpc>
            </a:pPr>
            <a:r>
              <a:rPr lang="en-US" altLang="zh-CN"/>
              <a:t>        </a:t>
            </a:r>
            <a:r>
              <a:rPr lang="zh-CN" altLang="en-US"/>
              <a:t>档案袋评价就是汇集学生作品的样本，但它们的目的，是为了展示学生的学习和进步状况。</a:t>
            </a:r>
          </a:p>
          <a:p>
            <a:pPr algn="just">
              <a:lnSpc>
                <a:spcPct val="90000"/>
              </a:lnSpc>
            </a:pPr>
            <a:r>
              <a:rPr lang="zh-CN" altLang="en-US"/>
              <a:t>        通常，档案袋内容的选择或提交，是由学生和教师共同决定的。</a:t>
            </a:r>
          </a:p>
          <a:p>
            <a:pPr algn="just">
              <a:lnSpc>
                <a:spcPct val="90000"/>
              </a:lnSpc>
            </a:pPr>
            <a:r>
              <a:rPr lang="zh-CN" altLang="en-US"/>
              <a:t>        但档案袋中究竟选择那些内容，并没有硬性的标准，关键在于，</a:t>
            </a:r>
            <a:r>
              <a:rPr lang="zh-CN" altLang="en-US">
                <a:ea typeface="隶书" panose="02010509060101010101" pitchFamily="49" charset="-122"/>
              </a:rPr>
              <a:t>必须明确建立档案袋的目的是什么，档案袋要适应的对象是谁，档案袋将如何使用，它对学生有什么帮助。这些都会影响档案袋内容的选择。</a:t>
            </a:r>
          </a:p>
          <a:p>
            <a:pPr>
              <a:lnSpc>
                <a:spcPct val="90000"/>
              </a:lnSpc>
            </a:pPr>
            <a:endParaRPr lang="en-US" altLang="zh-CN">
              <a:ea typeface="隶书" panose="02010509060101010101" pitchFamily="49" charset="-122"/>
            </a:endParaRPr>
          </a:p>
        </p:txBody>
      </p:sp>
    </p:spTree>
    <p:extLst>
      <p:ext uri="{BB962C8B-B14F-4D97-AF65-F5344CB8AC3E}">
        <p14:creationId xmlns:p14="http://schemas.microsoft.com/office/powerpoint/2010/main" val="13195377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p:txBody>
          <a:bodyPr/>
          <a:lstStyle/>
          <a:p>
            <a:pPr algn="just"/>
            <a:r>
              <a:rPr lang="en-US" altLang="zh-CN" dirty="0"/>
              <a:t>2</a:t>
            </a:r>
            <a:r>
              <a:rPr lang="zh-CN" altLang="en-US" dirty="0"/>
              <a:t>、档案袋评价的类型及构成</a:t>
            </a:r>
          </a:p>
          <a:p>
            <a:pPr algn="just"/>
            <a:r>
              <a:rPr lang="zh-CN" altLang="en-US" dirty="0"/>
              <a:t>        对档案袋评价的分类，从不同的角度可以有不同的分类方法。美国南卡罗米纳大学教育学院教育心理学教授格莱德勒以档案袋的不同功能为标准，把档案袋评价分为：</a:t>
            </a:r>
            <a:r>
              <a:rPr lang="zh-CN" altLang="en-US" dirty="0">
                <a:solidFill>
                  <a:schemeClr val="accent1">
                    <a:lumMod val="75000"/>
                  </a:schemeClr>
                </a:solidFill>
              </a:rPr>
              <a:t>展示型、文件型、理想型、评价型及课堂型</a:t>
            </a:r>
            <a:r>
              <a:rPr lang="zh-CN" altLang="en-US" dirty="0"/>
              <a:t>（见表），其中最有代表性的是</a:t>
            </a:r>
            <a:r>
              <a:rPr lang="zh-CN" altLang="en-US" dirty="0">
                <a:solidFill>
                  <a:srgbClr val="FF0000"/>
                </a:solidFill>
              </a:rPr>
              <a:t>理想型</a:t>
            </a:r>
            <a:r>
              <a:rPr lang="zh-CN" altLang="en-US" dirty="0"/>
              <a:t>。</a:t>
            </a:r>
          </a:p>
          <a:p>
            <a:pPr>
              <a:buFont typeface="Wingdings" panose="05000000000000000000" pitchFamily="2" charset="2"/>
              <a:buNone/>
            </a:pPr>
            <a:endParaRPr lang="zh-CN" altLang="en-US" dirty="0"/>
          </a:p>
          <a:p>
            <a:endParaRPr lang="en-US" altLang="zh-CN" dirty="0"/>
          </a:p>
        </p:txBody>
      </p:sp>
    </p:spTree>
    <p:extLst>
      <p:ext uri="{BB962C8B-B14F-4D97-AF65-F5344CB8AC3E}">
        <p14:creationId xmlns:p14="http://schemas.microsoft.com/office/powerpoint/2010/main" val="3970764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914" name="Group 58"/>
          <p:cNvGrpSpPr>
            <a:grpSpLocks/>
          </p:cNvGrpSpPr>
          <p:nvPr/>
        </p:nvGrpSpPr>
        <p:grpSpPr bwMode="auto">
          <a:xfrm>
            <a:off x="1898240" y="385763"/>
            <a:ext cx="8096250" cy="6096000"/>
            <a:chOff x="-3" y="-3"/>
            <a:chExt cx="3852" cy="3654"/>
          </a:xfrm>
        </p:grpSpPr>
        <p:grpSp>
          <p:nvGrpSpPr>
            <p:cNvPr id="121912" name="Group 56"/>
            <p:cNvGrpSpPr>
              <a:grpSpLocks/>
            </p:cNvGrpSpPr>
            <p:nvPr/>
          </p:nvGrpSpPr>
          <p:grpSpPr bwMode="auto">
            <a:xfrm>
              <a:off x="0" y="0"/>
              <a:ext cx="3846" cy="3648"/>
              <a:chOff x="0" y="0"/>
              <a:chExt cx="3846" cy="3648"/>
            </a:xfrm>
          </p:grpSpPr>
          <p:grpSp>
            <p:nvGrpSpPr>
              <p:cNvPr id="121877" name="Group 21"/>
              <p:cNvGrpSpPr>
                <a:grpSpLocks/>
              </p:cNvGrpSpPr>
              <p:nvPr/>
            </p:nvGrpSpPr>
            <p:grpSpPr bwMode="auto">
              <a:xfrm>
                <a:off x="0" y="0"/>
                <a:ext cx="1173" cy="384"/>
                <a:chOff x="0" y="0"/>
                <a:chExt cx="1173" cy="384"/>
              </a:xfrm>
            </p:grpSpPr>
            <p:sp>
              <p:nvSpPr>
                <p:cNvPr id="121858" name="Rectangle 2"/>
                <p:cNvSpPr>
                  <a:spLocks noChangeArrowheads="1"/>
                </p:cNvSpPr>
                <p:nvPr/>
              </p:nvSpPr>
              <p:spPr bwMode="auto">
                <a:xfrm>
                  <a:off x="43" y="0"/>
                  <a:ext cx="1087"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2400" dirty="0" smtClean="0"/>
                    <a:t>     类  </a:t>
                  </a:r>
                  <a:r>
                    <a:rPr lang="zh-CN" altLang="en-US" sz="2400" dirty="0"/>
                    <a:t>型</a:t>
                  </a:r>
                </a:p>
                <a:p>
                  <a:pPr algn="just" eaLnBrk="0" hangingPunct="0"/>
                  <a:endParaRPr lang="en-US" altLang="zh-CN" sz="2400" dirty="0"/>
                </a:p>
              </p:txBody>
            </p:sp>
            <p:sp>
              <p:nvSpPr>
                <p:cNvPr id="121876" name="Rectangle 20"/>
                <p:cNvSpPr>
                  <a:spLocks noChangeArrowheads="1"/>
                </p:cNvSpPr>
                <p:nvPr/>
              </p:nvSpPr>
              <p:spPr bwMode="auto">
                <a:xfrm>
                  <a:off x="0" y="0"/>
                  <a:ext cx="117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79" name="Group 23"/>
              <p:cNvGrpSpPr>
                <a:grpSpLocks/>
              </p:cNvGrpSpPr>
              <p:nvPr/>
            </p:nvGrpSpPr>
            <p:grpSpPr bwMode="auto">
              <a:xfrm>
                <a:off x="1173" y="0"/>
                <a:ext cx="1451" cy="384"/>
                <a:chOff x="1173" y="0"/>
                <a:chExt cx="1451" cy="384"/>
              </a:xfrm>
            </p:grpSpPr>
            <p:sp>
              <p:nvSpPr>
                <p:cNvPr id="121859" name="Rectangle 3"/>
                <p:cNvSpPr>
                  <a:spLocks noChangeArrowheads="1"/>
                </p:cNvSpPr>
                <p:nvPr/>
              </p:nvSpPr>
              <p:spPr bwMode="auto">
                <a:xfrm>
                  <a:off x="1216" y="0"/>
                  <a:ext cx="136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2400" dirty="0" smtClean="0"/>
                    <a:t>         构  </a:t>
                  </a:r>
                  <a:r>
                    <a:rPr lang="zh-CN" altLang="en-US" sz="2400" dirty="0"/>
                    <a:t>成</a:t>
                  </a:r>
                </a:p>
                <a:p>
                  <a:pPr algn="just" eaLnBrk="0" hangingPunct="0"/>
                  <a:endParaRPr lang="en-US" altLang="zh-CN" sz="2400" dirty="0"/>
                </a:p>
              </p:txBody>
            </p:sp>
            <p:sp>
              <p:nvSpPr>
                <p:cNvPr id="121878" name="Rectangle 22"/>
                <p:cNvSpPr>
                  <a:spLocks noChangeArrowheads="1"/>
                </p:cNvSpPr>
                <p:nvPr/>
              </p:nvSpPr>
              <p:spPr bwMode="auto">
                <a:xfrm>
                  <a:off x="1173" y="0"/>
                  <a:ext cx="1451"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81" name="Group 25"/>
              <p:cNvGrpSpPr>
                <a:grpSpLocks/>
              </p:cNvGrpSpPr>
              <p:nvPr/>
            </p:nvGrpSpPr>
            <p:grpSpPr bwMode="auto">
              <a:xfrm>
                <a:off x="2624" y="0"/>
                <a:ext cx="1222" cy="384"/>
                <a:chOff x="2624" y="0"/>
                <a:chExt cx="1222" cy="384"/>
              </a:xfrm>
            </p:grpSpPr>
            <p:sp>
              <p:nvSpPr>
                <p:cNvPr id="121860" name="Rectangle 4"/>
                <p:cNvSpPr>
                  <a:spLocks noChangeArrowheads="1"/>
                </p:cNvSpPr>
                <p:nvPr/>
              </p:nvSpPr>
              <p:spPr bwMode="auto">
                <a:xfrm>
                  <a:off x="2667" y="0"/>
                  <a:ext cx="1136"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2400" dirty="0" smtClean="0"/>
                    <a:t>         目  </a:t>
                  </a:r>
                  <a:r>
                    <a:rPr lang="zh-CN" altLang="en-US" sz="2400" dirty="0"/>
                    <a:t>的</a:t>
                  </a:r>
                </a:p>
                <a:p>
                  <a:pPr algn="just" eaLnBrk="0" hangingPunct="0"/>
                  <a:endParaRPr lang="en-US" altLang="zh-CN" sz="2400" dirty="0"/>
                </a:p>
              </p:txBody>
            </p:sp>
            <p:sp>
              <p:nvSpPr>
                <p:cNvPr id="121880" name="Rectangle 24"/>
                <p:cNvSpPr>
                  <a:spLocks noChangeArrowheads="1"/>
                </p:cNvSpPr>
                <p:nvPr/>
              </p:nvSpPr>
              <p:spPr bwMode="auto">
                <a:xfrm>
                  <a:off x="2624" y="0"/>
                  <a:ext cx="1222"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83" name="Group 27"/>
              <p:cNvGrpSpPr>
                <a:grpSpLocks/>
              </p:cNvGrpSpPr>
              <p:nvPr/>
            </p:nvGrpSpPr>
            <p:grpSpPr bwMode="auto">
              <a:xfrm>
                <a:off x="0" y="384"/>
                <a:ext cx="1173" cy="672"/>
                <a:chOff x="0" y="384"/>
                <a:chExt cx="1173" cy="672"/>
              </a:xfrm>
            </p:grpSpPr>
            <p:sp>
              <p:nvSpPr>
                <p:cNvPr id="121861" name="Rectangle 5"/>
                <p:cNvSpPr>
                  <a:spLocks noChangeArrowheads="1"/>
                </p:cNvSpPr>
                <p:nvPr/>
              </p:nvSpPr>
              <p:spPr bwMode="auto">
                <a:xfrm>
                  <a:off x="43" y="384"/>
                  <a:ext cx="1087"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400050">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a:r>
                    <a:rPr lang="en-US" altLang="zh-CN" sz="1000"/>
                    <a:t> </a:t>
                  </a:r>
                </a:p>
                <a:p>
                  <a:pPr algn="just" eaLnBrk="0" hangingPunct="0"/>
                  <a:r>
                    <a:rPr lang="zh-CN" altLang="en-US"/>
                    <a:t>理    想</a:t>
                  </a:r>
                </a:p>
                <a:p>
                  <a:pPr algn="just" eaLnBrk="0" hangingPunct="0"/>
                  <a:endParaRPr lang="en-US" altLang="zh-CN"/>
                </a:p>
              </p:txBody>
            </p:sp>
            <p:sp>
              <p:nvSpPr>
                <p:cNvPr id="121882" name="Rectangle 26"/>
                <p:cNvSpPr>
                  <a:spLocks noChangeArrowheads="1"/>
                </p:cNvSpPr>
                <p:nvPr/>
              </p:nvSpPr>
              <p:spPr bwMode="auto">
                <a:xfrm>
                  <a:off x="0" y="384"/>
                  <a:ext cx="1173" cy="67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85" name="Group 29"/>
              <p:cNvGrpSpPr>
                <a:grpSpLocks/>
              </p:cNvGrpSpPr>
              <p:nvPr/>
            </p:nvGrpSpPr>
            <p:grpSpPr bwMode="auto">
              <a:xfrm>
                <a:off x="1173" y="384"/>
                <a:ext cx="1451" cy="672"/>
                <a:chOff x="1173" y="384"/>
                <a:chExt cx="1451" cy="672"/>
              </a:xfrm>
            </p:grpSpPr>
            <p:sp>
              <p:nvSpPr>
                <p:cNvPr id="121862" name="Rectangle 6"/>
                <p:cNvSpPr>
                  <a:spLocks noChangeArrowheads="1"/>
                </p:cNvSpPr>
                <p:nvPr/>
              </p:nvSpPr>
              <p:spPr bwMode="auto">
                <a:xfrm>
                  <a:off x="1216" y="384"/>
                  <a:ext cx="1365"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a:t>作品产生和入选说明，系列作品以及代表学生分析和评价自己作品能力的反思</a:t>
                  </a:r>
                </a:p>
                <a:p>
                  <a:pPr algn="just" eaLnBrk="0" hangingPunct="0"/>
                  <a:endParaRPr lang="en-US" altLang="zh-CN"/>
                </a:p>
              </p:txBody>
            </p:sp>
            <p:sp>
              <p:nvSpPr>
                <p:cNvPr id="121884" name="Rectangle 28"/>
                <p:cNvSpPr>
                  <a:spLocks noChangeArrowheads="1"/>
                </p:cNvSpPr>
                <p:nvPr/>
              </p:nvSpPr>
              <p:spPr bwMode="auto">
                <a:xfrm>
                  <a:off x="1173" y="384"/>
                  <a:ext cx="1451" cy="67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87" name="Group 31"/>
              <p:cNvGrpSpPr>
                <a:grpSpLocks/>
              </p:cNvGrpSpPr>
              <p:nvPr/>
            </p:nvGrpSpPr>
            <p:grpSpPr bwMode="auto">
              <a:xfrm>
                <a:off x="2624" y="384"/>
                <a:ext cx="1222" cy="672"/>
                <a:chOff x="2624" y="384"/>
                <a:chExt cx="1222" cy="672"/>
              </a:xfrm>
            </p:grpSpPr>
            <p:sp>
              <p:nvSpPr>
                <p:cNvPr id="121863" name="Rectangle 7"/>
                <p:cNvSpPr>
                  <a:spLocks noChangeArrowheads="1"/>
                </p:cNvSpPr>
                <p:nvPr/>
              </p:nvSpPr>
              <p:spPr bwMode="auto">
                <a:xfrm>
                  <a:off x="2667" y="384"/>
                  <a:ext cx="1136"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400"/>
                    <a:t>提高学习质量。通过一段时间的成长，帮助学习者成为自己学习历史的思索者和非正式的评价者。</a:t>
                  </a:r>
                </a:p>
                <a:p>
                  <a:pPr algn="just" eaLnBrk="0" hangingPunct="0"/>
                  <a:endParaRPr lang="en-US" altLang="zh-CN" sz="1400"/>
                </a:p>
              </p:txBody>
            </p:sp>
            <p:sp>
              <p:nvSpPr>
                <p:cNvPr id="121886" name="Rectangle 30"/>
                <p:cNvSpPr>
                  <a:spLocks noChangeArrowheads="1"/>
                </p:cNvSpPr>
                <p:nvPr/>
              </p:nvSpPr>
              <p:spPr bwMode="auto">
                <a:xfrm>
                  <a:off x="2624" y="384"/>
                  <a:ext cx="1222" cy="67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89" name="Group 33"/>
              <p:cNvGrpSpPr>
                <a:grpSpLocks/>
              </p:cNvGrpSpPr>
              <p:nvPr/>
            </p:nvGrpSpPr>
            <p:grpSpPr bwMode="auto">
              <a:xfrm>
                <a:off x="0" y="1056"/>
                <a:ext cx="1173" cy="576"/>
                <a:chOff x="0" y="1056"/>
                <a:chExt cx="1173" cy="576"/>
              </a:xfrm>
            </p:grpSpPr>
            <p:sp>
              <p:nvSpPr>
                <p:cNvPr id="121864" name="Rectangle 8"/>
                <p:cNvSpPr>
                  <a:spLocks noChangeArrowheads="1"/>
                </p:cNvSpPr>
                <p:nvPr/>
              </p:nvSpPr>
              <p:spPr bwMode="auto">
                <a:xfrm>
                  <a:off x="43" y="1056"/>
                  <a:ext cx="1087"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400050">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a:r>
                    <a:rPr lang="en-US" altLang="zh-CN" sz="1000"/>
                    <a:t> </a:t>
                  </a:r>
                </a:p>
                <a:p>
                  <a:pPr algn="just" eaLnBrk="0" hangingPunct="0"/>
                  <a:r>
                    <a:rPr lang="zh-CN" altLang="en-US"/>
                    <a:t>展   示</a:t>
                  </a:r>
                </a:p>
                <a:p>
                  <a:pPr algn="just" eaLnBrk="0" hangingPunct="0"/>
                  <a:endParaRPr lang="en-US" altLang="zh-CN"/>
                </a:p>
              </p:txBody>
            </p:sp>
            <p:sp>
              <p:nvSpPr>
                <p:cNvPr id="121888" name="Rectangle 32"/>
                <p:cNvSpPr>
                  <a:spLocks noChangeArrowheads="1"/>
                </p:cNvSpPr>
                <p:nvPr/>
              </p:nvSpPr>
              <p:spPr bwMode="auto">
                <a:xfrm>
                  <a:off x="0" y="1056"/>
                  <a:ext cx="1173"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91" name="Group 35"/>
              <p:cNvGrpSpPr>
                <a:grpSpLocks/>
              </p:cNvGrpSpPr>
              <p:nvPr/>
            </p:nvGrpSpPr>
            <p:grpSpPr bwMode="auto">
              <a:xfrm>
                <a:off x="1173" y="1056"/>
                <a:ext cx="1451" cy="576"/>
                <a:chOff x="1173" y="1056"/>
                <a:chExt cx="1451" cy="576"/>
              </a:xfrm>
            </p:grpSpPr>
            <p:sp>
              <p:nvSpPr>
                <p:cNvPr id="121865" name="Rectangle 9"/>
                <p:cNvSpPr>
                  <a:spLocks noChangeArrowheads="1"/>
                </p:cNvSpPr>
                <p:nvPr/>
              </p:nvSpPr>
              <p:spPr bwMode="auto">
                <a:xfrm>
                  <a:off x="1216" y="1056"/>
                  <a:ext cx="1365"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600"/>
                    <a:t>主要由学生选择出来的学生最好和最喜欢的作品集。自我反思与自我选择比标准化更重要</a:t>
                  </a:r>
                </a:p>
                <a:p>
                  <a:pPr algn="just" eaLnBrk="0" hangingPunct="0"/>
                  <a:endParaRPr lang="en-US" altLang="zh-CN" sz="1600"/>
                </a:p>
              </p:txBody>
            </p:sp>
            <p:sp>
              <p:nvSpPr>
                <p:cNvPr id="121890" name="Rectangle 34"/>
                <p:cNvSpPr>
                  <a:spLocks noChangeArrowheads="1"/>
                </p:cNvSpPr>
                <p:nvPr/>
              </p:nvSpPr>
              <p:spPr bwMode="auto">
                <a:xfrm>
                  <a:off x="1173" y="1056"/>
                  <a:ext cx="1451"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93" name="Group 37"/>
              <p:cNvGrpSpPr>
                <a:grpSpLocks/>
              </p:cNvGrpSpPr>
              <p:nvPr/>
            </p:nvGrpSpPr>
            <p:grpSpPr bwMode="auto">
              <a:xfrm>
                <a:off x="2624" y="1056"/>
                <a:ext cx="1222" cy="576"/>
                <a:chOff x="2624" y="1056"/>
                <a:chExt cx="1222" cy="576"/>
              </a:xfrm>
            </p:grpSpPr>
            <p:sp>
              <p:nvSpPr>
                <p:cNvPr id="121866" name="Rectangle 10"/>
                <p:cNvSpPr>
                  <a:spLocks noChangeArrowheads="1"/>
                </p:cNvSpPr>
                <p:nvPr/>
              </p:nvSpPr>
              <p:spPr bwMode="auto">
                <a:xfrm>
                  <a:off x="2667" y="1056"/>
                  <a:ext cx="1136"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600"/>
                    <a:t>给由家长和其他人参加的展览会提供学生作品的范本。</a:t>
                  </a:r>
                </a:p>
                <a:p>
                  <a:pPr algn="just" eaLnBrk="0" hangingPunct="0"/>
                  <a:endParaRPr lang="en-US" altLang="zh-CN" sz="1600"/>
                </a:p>
              </p:txBody>
            </p:sp>
            <p:sp>
              <p:nvSpPr>
                <p:cNvPr id="121892" name="Rectangle 36"/>
                <p:cNvSpPr>
                  <a:spLocks noChangeArrowheads="1"/>
                </p:cNvSpPr>
                <p:nvPr/>
              </p:nvSpPr>
              <p:spPr bwMode="auto">
                <a:xfrm>
                  <a:off x="2624" y="1056"/>
                  <a:ext cx="1222"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95" name="Group 39"/>
              <p:cNvGrpSpPr>
                <a:grpSpLocks/>
              </p:cNvGrpSpPr>
              <p:nvPr/>
            </p:nvGrpSpPr>
            <p:grpSpPr bwMode="auto">
              <a:xfrm>
                <a:off x="0" y="1632"/>
                <a:ext cx="1173" cy="672"/>
                <a:chOff x="0" y="1632"/>
                <a:chExt cx="1173" cy="672"/>
              </a:xfrm>
            </p:grpSpPr>
            <p:sp>
              <p:nvSpPr>
                <p:cNvPr id="121867" name="Rectangle 11"/>
                <p:cNvSpPr>
                  <a:spLocks noChangeArrowheads="1"/>
                </p:cNvSpPr>
                <p:nvPr/>
              </p:nvSpPr>
              <p:spPr bwMode="auto">
                <a:xfrm>
                  <a:off x="43" y="1632"/>
                  <a:ext cx="1087"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400050">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a:r>
                    <a:rPr lang="en-US" altLang="zh-CN" sz="1000"/>
                    <a:t> </a:t>
                  </a:r>
                </a:p>
                <a:p>
                  <a:pPr algn="just" eaLnBrk="0" hangingPunct="0"/>
                  <a:r>
                    <a:rPr lang="zh-CN" altLang="en-US"/>
                    <a:t>文   件</a:t>
                  </a:r>
                </a:p>
                <a:p>
                  <a:pPr algn="just" eaLnBrk="0" hangingPunct="0"/>
                  <a:endParaRPr lang="en-US" altLang="zh-CN"/>
                </a:p>
              </p:txBody>
            </p:sp>
            <p:sp>
              <p:nvSpPr>
                <p:cNvPr id="121894" name="Rectangle 38"/>
                <p:cNvSpPr>
                  <a:spLocks noChangeArrowheads="1"/>
                </p:cNvSpPr>
                <p:nvPr/>
              </p:nvSpPr>
              <p:spPr bwMode="auto">
                <a:xfrm>
                  <a:off x="0" y="1632"/>
                  <a:ext cx="1173" cy="67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97" name="Group 41"/>
              <p:cNvGrpSpPr>
                <a:grpSpLocks/>
              </p:cNvGrpSpPr>
              <p:nvPr/>
            </p:nvGrpSpPr>
            <p:grpSpPr bwMode="auto">
              <a:xfrm>
                <a:off x="1173" y="1632"/>
                <a:ext cx="1451" cy="672"/>
                <a:chOff x="1173" y="1632"/>
                <a:chExt cx="1451" cy="672"/>
              </a:xfrm>
            </p:grpSpPr>
            <p:sp>
              <p:nvSpPr>
                <p:cNvPr id="121868" name="Rectangle 12"/>
                <p:cNvSpPr>
                  <a:spLocks noChangeArrowheads="1"/>
                </p:cNvSpPr>
                <p:nvPr/>
              </p:nvSpPr>
              <p:spPr bwMode="auto">
                <a:xfrm>
                  <a:off x="1216" y="1632"/>
                  <a:ext cx="1365"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600"/>
                    <a:t>根据一些学生的反映以及教师的评价、观察、考察、轶事、成绩测验等得出的学生进步的系统性、持续性记录</a:t>
                  </a:r>
                </a:p>
                <a:p>
                  <a:pPr algn="just" eaLnBrk="0" hangingPunct="0"/>
                  <a:endParaRPr lang="en-US" altLang="zh-CN" sz="1600"/>
                </a:p>
              </p:txBody>
            </p:sp>
            <p:sp>
              <p:nvSpPr>
                <p:cNvPr id="121896" name="Rectangle 40"/>
                <p:cNvSpPr>
                  <a:spLocks noChangeArrowheads="1"/>
                </p:cNvSpPr>
                <p:nvPr/>
              </p:nvSpPr>
              <p:spPr bwMode="auto">
                <a:xfrm>
                  <a:off x="1173" y="1632"/>
                  <a:ext cx="1451" cy="67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899" name="Group 43"/>
              <p:cNvGrpSpPr>
                <a:grpSpLocks/>
              </p:cNvGrpSpPr>
              <p:nvPr/>
            </p:nvGrpSpPr>
            <p:grpSpPr bwMode="auto">
              <a:xfrm>
                <a:off x="2624" y="1632"/>
                <a:ext cx="1222" cy="672"/>
                <a:chOff x="2624" y="1632"/>
                <a:chExt cx="1222" cy="672"/>
              </a:xfrm>
            </p:grpSpPr>
            <p:sp>
              <p:nvSpPr>
                <p:cNvPr id="121869" name="Rectangle 13"/>
                <p:cNvSpPr>
                  <a:spLocks noChangeArrowheads="1"/>
                </p:cNvSpPr>
                <p:nvPr/>
              </p:nvSpPr>
              <p:spPr bwMode="auto">
                <a:xfrm>
                  <a:off x="2667" y="1632"/>
                  <a:ext cx="1136"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600"/>
                    <a:t>以学生的作品、量化和质性评价的方式，提供一种系统的记录</a:t>
                  </a:r>
                </a:p>
                <a:p>
                  <a:pPr algn="just" eaLnBrk="0" hangingPunct="0"/>
                  <a:endParaRPr lang="en-US" altLang="zh-CN" sz="1600"/>
                </a:p>
              </p:txBody>
            </p:sp>
            <p:sp>
              <p:nvSpPr>
                <p:cNvPr id="121898" name="Rectangle 42"/>
                <p:cNvSpPr>
                  <a:spLocks noChangeArrowheads="1"/>
                </p:cNvSpPr>
                <p:nvPr/>
              </p:nvSpPr>
              <p:spPr bwMode="auto">
                <a:xfrm>
                  <a:off x="2624" y="1632"/>
                  <a:ext cx="1222" cy="67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901" name="Group 45"/>
              <p:cNvGrpSpPr>
                <a:grpSpLocks/>
              </p:cNvGrpSpPr>
              <p:nvPr/>
            </p:nvGrpSpPr>
            <p:grpSpPr bwMode="auto">
              <a:xfrm>
                <a:off x="0" y="2304"/>
                <a:ext cx="1173" cy="576"/>
                <a:chOff x="0" y="2304"/>
                <a:chExt cx="1173" cy="576"/>
              </a:xfrm>
            </p:grpSpPr>
            <p:sp>
              <p:nvSpPr>
                <p:cNvPr id="121870" name="Rectangle 14"/>
                <p:cNvSpPr>
                  <a:spLocks noChangeArrowheads="1"/>
                </p:cNvSpPr>
                <p:nvPr/>
              </p:nvSpPr>
              <p:spPr bwMode="auto">
                <a:xfrm>
                  <a:off x="43" y="2304"/>
                  <a:ext cx="1087"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400050">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a:r>
                    <a:rPr lang="en-US" altLang="zh-CN" sz="1000"/>
                    <a:t> </a:t>
                  </a:r>
                </a:p>
                <a:p>
                  <a:pPr algn="just" eaLnBrk="0" hangingPunct="0"/>
                  <a:r>
                    <a:rPr lang="zh-CN" altLang="en-US"/>
                    <a:t>评   价</a:t>
                  </a:r>
                </a:p>
                <a:p>
                  <a:pPr algn="just" eaLnBrk="0" hangingPunct="0"/>
                  <a:endParaRPr lang="en-US" altLang="zh-CN"/>
                </a:p>
              </p:txBody>
            </p:sp>
            <p:sp>
              <p:nvSpPr>
                <p:cNvPr id="121900" name="Rectangle 44"/>
                <p:cNvSpPr>
                  <a:spLocks noChangeArrowheads="1"/>
                </p:cNvSpPr>
                <p:nvPr/>
              </p:nvSpPr>
              <p:spPr bwMode="auto">
                <a:xfrm>
                  <a:off x="0" y="2304"/>
                  <a:ext cx="1173"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903" name="Group 47"/>
              <p:cNvGrpSpPr>
                <a:grpSpLocks/>
              </p:cNvGrpSpPr>
              <p:nvPr/>
            </p:nvGrpSpPr>
            <p:grpSpPr bwMode="auto">
              <a:xfrm>
                <a:off x="1173" y="2304"/>
                <a:ext cx="1451" cy="576"/>
                <a:chOff x="1173" y="2304"/>
                <a:chExt cx="1451" cy="576"/>
              </a:xfrm>
            </p:grpSpPr>
            <p:sp>
              <p:nvSpPr>
                <p:cNvPr id="121871" name="Rectangle 15"/>
                <p:cNvSpPr>
                  <a:spLocks noChangeArrowheads="1"/>
                </p:cNvSpPr>
                <p:nvPr/>
              </p:nvSpPr>
              <p:spPr bwMode="auto">
                <a:xfrm>
                  <a:off x="1216" y="2304"/>
                  <a:ext cx="1365"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600"/>
                    <a:t>主要由教师、管理者、学区所建立的学生作品集。评价的标准是预定的。</a:t>
                  </a:r>
                </a:p>
                <a:p>
                  <a:pPr algn="just" eaLnBrk="0" hangingPunct="0"/>
                  <a:endParaRPr lang="en-US" altLang="zh-CN" sz="1600"/>
                </a:p>
              </p:txBody>
            </p:sp>
            <p:sp>
              <p:nvSpPr>
                <p:cNvPr id="121902" name="Rectangle 46"/>
                <p:cNvSpPr>
                  <a:spLocks noChangeArrowheads="1"/>
                </p:cNvSpPr>
                <p:nvPr/>
              </p:nvSpPr>
              <p:spPr bwMode="auto">
                <a:xfrm>
                  <a:off x="1173" y="2304"/>
                  <a:ext cx="1451"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905" name="Group 49"/>
              <p:cNvGrpSpPr>
                <a:grpSpLocks/>
              </p:cNvGrpSpPr>
              <p:nvPr/>
            </p:nvGrpSpPr>
            <p:grpSpPr bwMode="auto">
              <a:xfrm>
                <a:off x="2624" y="2304"/>
                <a:ext cx="1222" cy="576"/>
                <a:chOff x="2624" y="2304"/>
                <a:chExt cx="1222" cy="576"/>
              </a:xfrm>
            </p:grpSpPr>
            <p:sp>
              <p:nvSpPr>
                <p:cNvPr id="121872" name="Rectangle 16"/>
                <p:cNvSpPr>
                  <a:spLocks noChangeArrowheads="1"/>
                </p:cNvSpPr>
                <p:nvPr/>
              </p:nvSpPr>
              <p:spPr bwMode="auto">
                <a:xfrm>
                  <a:off x="2667" y="2304"/>
                  <a:ext cx="1136"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600"/>
                    <a:t>向家长和管理者提供学生在作品方面所取得成绩的标准化报告。</a:t>
                  </a:r>
                </a:p>
                <a:p>
                  <a:pPr algn="just" eaLnBrk="0" hangingPunct="0"/>
                  <a:endParaRPr lang="en-US" altLang="zh-CN" sz="1600"/>
                </a:p>
              </p:txBody>
            </p:sp>
            <p:sp>
              <p:nvSpPr>
                <p:cNvPr id="121904" name="Rectangle 48"/>
                <p:cNvSpPr>
                  <a:spLocks noChangeArrowheads="1"/>
                </p:cNvSpPr>
                <p:nvPr/>
              </p:nvSpPr>
              <p:spPr bwMode="auto">
                <a:xfrm>
                  <a:off x="2624" y="2304"/>
                  <a:ext cx="1222"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907" name="Group 51"/>
              <p:cNvGrpSpPr>
                <a:grpSpLocks/>
              </p:cNvGrpSpPr>
              <p:nvPr/>
            </p:nvGrpSpPr>
            <p:grpSpPr bwMode="auto">
              <a:xfrm>
                <a:off x="0" y="2880"/>
                <a:ext cx="1173" cy="768"/>
                <a:chOff x="0" y="2880"/>
                <a:chExt cx="1173" cy="768"/>
              </a:xfrm>
            </p:grpSpPr>
            <p:sp>
              <p:nvSpPr>
                <p:cNvPr id="121873" name="Rectangle 17"/>
                <p:cNvSpPr>
                  <a:spLocks noChangeArrowheads="1"/>
                </p:cNvSpPr>
                <p:nvPr/>
              </p:nvSpPr>
              <p:spPr bwMode="auto">
                <a:xfrm>
                  <a:off x="43" y="2880"/>
                  <a:ext cx="1087" cy="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400050">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a:r>
                    <a:rPr lang="en-US" altLang="zh-CN" sz="1000"/>
                    <a:t> </a:t>
                  </a:r>
                </a:p>
                <a:p>
                  <a:pPr algn="just" eaLnBrk="0" hangingPunct="0"/>
                  <a:r>
                    <a:rPr lang="zh-CN" altLang="en-US"/>
                    <a:t>课    堂</a:t>
                  </a:r>
                </a:p>
                <a:p>
                  <a:pPr algn="just" eaLnBrk="0" hangingPunct="0"/>
                  <a:endParaRPr lang="en-US" altLang="zh-CN"/>
                </a:p>
              </p:txBody>
            </p:sp>
            <p:sp>
              <p:nvSpPr>
                <p:cNvPr id="121906" name="Rectangle 50"/>
                <p:cNvSpPr>
                  <a:spLocks noChangeArrowheads="1"/>
                </p:cNvSpPr>
                <p:nvPr/>
              </p:nvSpPr>
              <p:spPr bwMode="auto">
                <a:xfrm>
                  <a:off x="0" y="2880"/>
                  <a:ext cx="1173" cy="76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909" name="Group 53"/>
              <p:cNvGrpSpPr>
                <a:grpSpLocks/>
              </p:cNvGrpSpPr>
              <p:nvPr/>
            </p:nvGrpSpPr>
            <p:grpSpPr bwMode="auto">
              <a:xfrm>
                <a:off x="1173" y="2880"/>
                <a:ext cx="1451" cy="768"/>
                <a:chOff x="1173" y="2880"/>
                <a:chExt cx="1451" cy="768"/>
              </a:xfrm>
            </p:grpSpPr>
            <p:sp>
              <p:nvSpPr>
                <p:cNvPr id="121874" name="Rectangle 18"/>
                <p:cNvSpPr>
                  <a:spLocks noChangeArrowheads="1"/>
                </p:cNvSpPr>
                <p:nvPr/>
              </p:nvSpPr>
              <p:spPr bwMode="auto">
                <a:xfrm>
                  <a:off x="1216" y="2880"/>
                  <a:ext cx="1365" cy="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400"/>
                    <a:t>由三个部分组成：①依据课程目标描述所有学生取得的成绩的总结；②教师的详细说明和对每一个学生的观察；③教师的年度课程和教学计划及修订说明。</a:t>
                  </a:r>
                </a:p>
                <a:p>
                  <a:pPr algn="just" eaLnBrk="0" hangingPunct="0"/>
                  <a:endParaRPr lang="en-US" altLang="zh-CN" sz="1400"/>
                </a:p>
              </p:txBody>
            </p:sp>
            <p:sp>
              <p:nvSpPr>
                <p:cNvPr id="121908" name="Rectangle 52"/>
                <p:cNvSpPr>
                  <a:spLocks noChangeArrowheads="1"/>
                </p:cNvSpPr>
                <p:nvPr/>
              </p:nvSpPr>
              <p:spPr bwMode="auto">
                <a:xfrm>
                  <a:off x="1173" y="2880"/>
                  <a:ext cx="1451" cy="76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nvGrpSpPr>
              <p:cNvPr id="121911" name="Group 55"/>
              <p:cNvGrpSpPr>
                <a:grpSpLocks/>
              </p:cNvGrpSpPr>
              <p:nvPr/>
            </p:nvGrpSpPr>
            <p:grpSpPr bwMode="auto">
              <a:xfrm>
                <a:off x="2624" y="2880"/>
                <a:ext cx="1222" cy="768"/>
                <a:chOff x="2624" y="2880"/>
                <a:chExt cx="1222" cy="768"/>
              </a:xfrm>
            </p:grpSpPr>
            <p:sp>
              <p:nvSpPr>
                <p:cNvPr id="121875" name="Rectangle 19"/>
                <p:cNvSpPr>
                  <a:spLocks noChangeArrowheads="1"/>
                </p:cNvSpPr>
                <p:nvPr/>
              </p:nvSpPr>
              <p:spPr bwMode="auto">
                <a:xfrm>
                  <a:off x="2667" y="2880"/>
                  <a:ext cx="1136" cy="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zh-CN" altLang="en-US" sz="1600"/>
                    <a:t>在一定情境中与家长、管理者及他人交流教师对学生成绩的判断。</a:t>
                  </a:r>
                </a:p>
                <a:p>
                  <a:pPr algn="just" eaLnBrk="0" hangingPunct="0"/>
                  <a:endParaRPr lang="en-US" altLang="zh-CN" sz="1600"/>
                </a:p>
              </p:txBody>
            </p:sp>
            <p:sp>
              <p:nvSpPr>
                <p:cNvPr id="121910" name="Rectangle 54"/>
                <p:cNvSpPr>
                  <a:spLocks noChangeArrowheads="1"/>
                </p:cNvSpPr>
                <p:nvPr/>
              </p:nvSpPr>
              <p:spPr bwMode="auto">
                <a:xfrm>
                  <a:off x="2624" y="2880"/>
                  <a:ext cx="1222" cy="76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grpSp>
        <p:sp>
          <p:nvSpPr>
            <p:cNvPr id="121913" name="Rectangle 57"/>
            <p:cNvSpPr>
              <a:spLocks noChangeArrowheads="1"/>
            </p:cNvSpPr>
            <p:nvPr/>
          </p:nvSpPr>
          <p:spPr bwMode="auto">
            <a:xfrm>
              <a:off x="-3" y="-3"/>
              <a:ext cx="3852" cy="3654"/>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zh-CN" altLang="en-US"/>
            </a:p>
          </p:txBody>
        </p:sp>
      </p:grpSp>
      <p:sp>
        <p:nvSpPr>
          <p:cNvPr id="121915" name="Rectangle 59"/>
          <p:cNvSpPr>
            <a:spLocks noChangeArrowheads="1"/>
          </p:cNvSpPr>
          <p:nvPr/>
        </p:nvSpPr>
        <p:spPr bwMode="auto">
          <a:xfrm>
            <a:off x="1527175" y="6176963"/>
            <a:ext cx="914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1400"/>
              <a:t> </a:t>
            </a:r>
            <a:endParaRPr lang="en-US" altLang="zh-CN" sz="2400"/>
          </a:p>
        </p:txBody>
      </p:sp>
    </p:spTree>
    <p:extLst>
      <p:ext uri="{BB962C8B-B14F-4D97-AF65-F5344CB8AC3E}">
        <p14:creationId xmlns:p14="http://schemas.microsoft.com/office/powerpoint/2010/main" val="39848875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p:txBody>
          <a:bodyPr/>
          <a:lstStyle/>
          <a:p>
            <a:pPr marL="0" indent="0" algn="just">
              <a:buNone/>
            </a:pPr>
            <a:r>
              <a:rPr lang="en-US" altLang="zh-CN" dirty="0" smtClean="0"/>
              <a:t>       </a:t>
            </a:r>
            <a:r>
              <a:rPr lang="zh-CN" altLang="en-US" dirty="0">
                <a:ea typeface="楷体_GB2312" pitchFamily="49" charset="-122"/>
              </a:rPr>
              <a:t>理想型档案袋之所以被这样</a:t>
            </a:r>
            <a:r>
              <a:rPr lang="zh-CN" altLang="en-US" dirty="0" smtClean="0">
                <a:ea typeface="楷体_GB2312" pitchFamily="49" charset="-122"/>
              </a:rPr>
              <a:t>命名：</a:t>
            </a:r>
            <a:endParaRPr lang="en-US" altLang="zh-CN" dirty="0" smtClean="0">
              <a:ea typeface="楷体_GB2312" pitchFamily="49" charset="-122"/>
            </a:endParaRPr>
          </a:p>
          <a:p>
            <a:pPr algn="just"/>
            <a:r>
              <a:rPr lang="zh-CN" altLang="en-US" dirty="0" smtClean="0">
                <a:ea typeface="楷体_GB2312" pitchFamily="49" charset="-122"/>
              </a:rPr>
              <a:t>一</a:t>
            </a:r>
            <a:r>
              <a:rPr lang="zh-CN" altLang="en-US" dirty="0">
                <a:ea typeface="楷体_GB2312" pitchFamily="49" charset="-122"/>
              </a:rPr>
              <a:t>是其意图在于</a:t>
            </a:r>
            <a:r>
              <a:rPr lang="zh-CN" altLang="en-US" dirty="0">
                <a:solidFill>
                  <a:srgbClr val="FF0000"/>
                </a:solidFill>
                <a:ea typeface="楷体_GB2312" pitchFamily="49" charset="-122"/>
              </a:rPr>
              <a:t>帮助学习者</a:t>
            </a:r>
            <a:r>
              <a:rPr lang="zh-CN" altLang="en-US" dirty="0">
                <a:ea typeface="楷体_GB2312" pitchFamily="49" charset="-122"/>
              </a:rPr>
              <a:t>成为</a:t>
            </a:r>
            <a:r>
              <a:rPr lang="zh-CN" altLang="en-US" b="1" dirty="0">
                <a:ea typeface="楷体_GB2312" pitchFamily="49" charset="-122"/>
              </a:rPr>
              <a:t>对自己的学习历史具有思考能力</a:t>
            </a:r>
            <a:r>
              <a:rPr lang="zh-CN" altLang="en-US" dirty="0">
                <a:ea typeface="楷体_GB2312" pitchFamily="49" charset="-122"/>
              </a:rPr>
              <a:t>和进行</a:t>
            </a:r>
            <a:r>
              <a:rPr lang="zh-CN" altLang="en-US" b="1" dirty="0">
                <a:ea typeface="楷体_GB2312" pitchFamily="49" charset="-122"/>
              </a:rPr>
              <a:t>非正式评价能力</a:t>
            </a:r>
            <a:r>
              <a:rPr lang="zh-CN" altLang="en-US" dirty="0">
                <a:ea typeface="楷体_GB2312" pitchFamily="49" charset="-122"/>
              </a:rPr>
              <a:t>的人，因而，它常常被作为提高学习质量的工具而使用</a:t>
            </a:r>
            <a:r>
              <a:rPr lang="zh-CN" altLang="en-US" dirty="0" smtClean="0">
                <a:ea typeface="楷体_GB2312" pitchFamily="49" charset="-122"/>
              </a:rPr>
              <a:t>。</a:t>
            </a:r>
            <a:endParaRPr lang="en-US" altLang="zh-CN" dirty="0" smtClean="0">
              <a:ea typeface="楷体_GB2312" pitchFamily="49" charset="-122"/>
            </a:endParaRPr>
          </a:p>
          <a:p>
            <a:pPr algn="just"/>
            <a:r>
              <a:rPr lang="zh-CN" altLang="en-US" dirty="0" smtClean="0">
                <a:ea typeface="楷体_GB2312" pitchFamily="49" charset="-122"/>
              </a:rPr>
              <a:t>其二</a:t>
            </a:r>
            <a:r>
              <a:rPr lang="zh-CN" altLang="en-US" dirty="0">
                <a:ea typeface="楷体_GB2312" pitchFamily="49" charset="-122"/>
              </a:rPr>
              <a:t>，它的构成内容，在档案袋评价中也具有典型意义。</a:t>
            </a:r>
          </a:p>
          <a:p>
            <a:pPr algn="just"/>
            <a:r>
              <a:rPr lang="zh-CN" altLang="en-US" dirty="0">
                <a:ea typeface="楷体_GB2312" pitchFamily="49" charset="-122"/>
              </a:rPr>
              <a:t> </a:t>
            </a:r>
            <a:r>
              <a:rPr lang="zh-CN" altLang="en-US" dirty="0" smtClean="0">
                <a:ea typeface="楷体_GB2312" pitchFamily="49" charset="-122"/>
              </a:rPr>
              <a:t>理想型</a:t>
            </a:r>
            <a:r>
              <a:rPr lang="zh-CN" altLang="en-US" dirty="0">
                <a:ea typeface="楷体_GB2312" pitchFamily="49" charset="-122"/>
              </a:rPr>
              <a:t>档案袋主要有三个部分构成，分别是作品产生过程的</a:t>
            </a:r>
            <a:r>
              <a:rPr lang="zh-CN" altLang="en-US" b="1" dirty="0">
                <a:ea typeface="楷体_GB2312" pitchFamily="49" charset="-122"/>
              </a:rPr>
              <a:t>说明</a:t>
            </a:r>
            <a:r>
              <a:rPr lang="zh-CN" altLang="en-US" dirty="0">
                <a:ea typeface="楷体_GB2312" pitchFamily="49" charset="-122"/>
              </a:rPr>
              <a:t>、</a:t>
            </a:r>
            <a:r>
              <a:rPr lang="zh-CN" altLang="en-US" b="1" dirty="0">
                <a:ea typeface="楷体_GB2312" pitchFamily="49" charset="-122"/>
              </a:rPr>
              <a:t>系列作品</a:t>
            </a:r>
            <a:r>
              <a:rPr lang="zh-CN" altLang="en-US" dirty="0">
                <a:ea typeface="楷体_GB2312" pitchFamily="49" charset="-122"/>
              </a:rPr>
              <a:t>以及</a:t>
            </a:r>
            <a:r>
              <a:rPr lang="zh-CN" altLang="en-US" b="1" dirty="0">
                <a:ea typeface="楷体_GB2312" pitchFamily="49" charset="-122"/>
              </a:rPr>
              <a:t>学生的反省</a:t>
            </a:r>
            <a:r>
              <a:rPr lang="zh-CN" altLang="en-US" dirty="0">
                <a:ea typeface="楷体_GB2312" pitchFamily="49" charset="-122"/>
              </a:rPr>
              <a:t>。</a:t>
            </a:r>
          </a:p>
          <a:p>
            <a:pPr algn="just">
              <a:buFont typeface="Wingdings" panose="05000000000000000000" pitchFamily="2" charset="2"/>
              <a:buNone/>
            </a:pPr>
            <a:endParaRPr lang="zh-CN" altLang="en-US" dirty="0">
              <a:ea typeface="楷体_GB2312" pitchFamily="49" charset="-122"/>
            </a:endParaRPr>
          </a:p>
          <a:p>
            <a:endParaRPr lang="en-US" altLang="zh-CN" dirty="0">
              <a:ea typeface="楷体_GB2312" pitchFamily="49" charset="-122"/>
            </a:endParaRPr>
          </a:p>
        </p:txBody>
      </p:sp>
    </p:spTree>
    <p:extLst>
      <p:ext uri="{BB962C8B-B14F-4D97-AF65-F5344CB8AC3E}">
        <p14:creationId xmlns:p14="http://schemas.microsoft.com/office/powerpoint/2010/main" val="2830436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p:txBody>
          <a:bodyPr/>
          <a:lstStyle/>
          <a:p>
            <a:pPr algn="just">
              <a:lnSpc>
                <a:spcPct val="90000"/>
              </a:lnSpc>
            </a:pPr>
            <a:r>
              <a:rPr lang="en-US" altLang="zh-CN"/>
              <a:t>         </a:t>
            </a:r>
            <a:r>
              <a:rPr lang="zh-CN" altLang="en-US"/>
              <a:t>无论是那种类型的档案袋，作为教师在教学中运用的学生档案袋，其基本的构成与特点是一致的：</a:t>
            </a:r>
          </a:p>
          <a:p>
            <a:pPr algn="just">
              <a:lnSpc>
                <a:spcPct val="90000"/>
              </a:lnSpc>
            </a:pPr>
            <a:r>
              <a:rPr lang="zh-CN" altLang="en-US"/>
              <a:t>      </a:t>
            </a:r>
            <a:r>
              <a:rPr lang="zh-CN" altLang="en-US" sz="2400">
                <a:ea typeface="楷体_GB2312" pitchFamily="49" charset="-122"/>
              </a:rPr>
              <a:t>学生自己决定放入档案袋的项目；</a:t>
            </a:r>
          </a:p>
          <a:p>
            <a:pPr algn="just">
              <a:lnSpc>
                <a:spcPct val="90000"/>
              </a:lnSpc>
            </a:pPr>
            <a:r>
              <a:rPr lang="zh-CN" altLang="en-US" sz="2400">
                <a:ea typeface="楷体_GB2312" pitchFamily="49" charset="-122"/>
              </a:rPr>
              <a:t>       教师定期对学生的档案袋进行反馈；</a:t>
            </a:r>
          </a:p>
          <a:p>
            <a:pPr algn="just">
              <a:lnSpc>
                <a:spcPct val="90000"/>
              </a:lnSpc>
            </a:pPr>
            <a:r>
              <a:rPr lang="zh-CN" altLang="en-US" sz="2400">
                <a:ea typeface="楷体_GB2312" pitchFamily="49" charset="-122"/>
              </a:rPr>
              <a:t>       学生档案袋里的内容与某一时期的教学与学习目标相一致；</a:t>
            </a:r>
          </a:p>
          <a:p>
            <a:pPr algn="just">
              <a:lnSpc>
                <a:spcPct val="90000"/>
              </a:lnSpc>
            </a:pPr>
            <a:r>
              <a:rPr lang="zh-CN" altLang="en-US" sz="2400">
                <a:ea typeface="楷体_GB2312" pitchFamily="49" charset="-122"/>
              </a:rPr>
              <a:t>        档案袋的评价主要是形成性的，注重学生的学习过程、才智的发展、学习的进步过程等。</a:t>
            </a:r>
          </a:p>
          <a:p>
            <a:pPr algn="just">
              <a:lnSpc>
                <a:spcPct val="90000"/>
              </a:lnSpc>
            </a:pPr>
            <a:r>
              <a:rPr lang="zh-CN" altLang="en-US" sz="2400">
                <a:ea typeface="楷体_GB2312" pitchFamily="49" charset="-122"/>
              </a:rPr>
              <a:t>        教师可以根据学科的特点、教学目标以及培养学生能力的角度，选择不同类型的档案袋。</a:t>
            </a:r>
          </a:p>
          <a:p>
            <a:pPr>
              <a:lnSpc>
                <a:spcPct val="90000"/>
              </a:lnSpc>
            </a:pPr>
            <a:endParaRPr lang="en-US" altLang="zh-CN" sz="2400">
              <a:ea typeface="楷体_GB2312" pitchFamily="49" charset="-122"/>
            </a:endParaRPr>
          </a:p>
        </p:txBody>
      </p:sp>
    </p:spTree>
    <p:extLst>
      <p:ext uri="{BB962C8B-B14F-4D97-AF65-F5344CB8AC3E}">
        <p14:creationId xmlns:p14="http://schemas.microsoft.com/office/powerpoint/2010/main" val="3102727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知识点一 </a:t>
            </a:r>
            <a:r>
              <a:rPr lang="zh-CN" altLang="zh-CN" dirty="0" smtClean="0"/>
              <a:t>教学</a:t>
            </a:r>
            <a:r>
              <a:rPr lang="zh-CN" altLang="zh-CN" dirty="0" smtClean="0"/>
              <a:t>评价概述</a:t>
            </a:r>
            <a:br>
              <a:rPr lang="zh-CN" altLang="zh-CN" dirty="0" smtClean="0"/>
            </a:br>
            <a:endParaRPr lang="zh-CN" altLang="en-US" dirty="0"/>
          </a:p>
        </p:txBody>
      </p:sp>
      <p:sp>
        <p:nvSpPr>
          <p:cNvPr id="3" name="内容占位符 2"/>
          <p:cNvSpPr>
            <a:spLocks noGrp="1"/>
          </p:cNvSpPr>
          <p:nvPr>
            <p:ph idx="1"/>
          </p:nvPr>
        </p:nvSpPr>
        <p:spPr>
          <a:xfrm>
            <a:off x="1012371" y="2914196"/>
            <a:ext cx="10515600" cy="4351338"/>
          </a:xfrm>
        </p:spPr>
        <p:txBody>
          <a:bodyPr/>
          <a:lstStyle/>
          <a:p>
            <a:r>
              <a:rPr lang="zh-CN" altLang="zh-CN" dirty="0"/>
              <a:t>一、教学评价的概念</a:t>
            </a:r>
          </a:p>
          <a:p>
            <a:r>
              <a:rPr lang="zh-CN" altLang="zh-CN" dirty="0"/>
              <a:t>教学评价就是评价教学，是对教学价值的判断、评定和测量，是对教学价值的判断过程。所谓教学评价就是在一定教育思想指导下，根据教学目标及其标准，利用科学方法和技术，对教学活动及其效果给予</a:t>
            </a:r>
            <a:r>
              <a:rPr lang="zh-CN" altLang="zh-CN" dirty="0">
                <a:solidFill>
                  <a:srgbClr val="FF0000"/>
                </a:solidFill>
              </a:rPr>
              <a:t>价值上的判断和评估</a:t>
            </a:r>
            <a:r>
              <a:rPr lang="zh-CN" altLang="zh-CN" dirty="0"/>
              <a:t>。</a:t>
            </a:r>
            <a:endParaRPr lang="zh-CN" altLang="en-US" dirty="0"/>
          </a:p>
        </p:txBody>
      </p:sp>
    </p:spTree>
    <p:extLst>
      <p:ext uri="{BB962C8B-B14F-4D97-AF65-F5344CB8AC3E}">
        <p14:creationId xmlns:p14="http://schemas.microsoft.com/office/powerpoint/2010/main" val="15195006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2667000" y="1143000"/>
            <a:ext cx="7772400" cy="1600200"/>
          </a:xfrm>
        </p:spPr>
        <p:txBody>
          <a:bodyPr/>
          <a:lstStyle/>
          <a:p>
            <a:r>
              <a:rPr lang="en-US" altLang="zh-CN" sz="3200"/>
              <a:t>3</a:t>
            </a:r>
            <a:r>
              <a:rPr lang="zh-CN" altLang="en-US" sz="3200"/>
              <a:t>、档案袋评价的优势</a:t>
            </a:r>
            <a:r>
              <a:rPr lang="zh-CN" altLang="en-US"/>
              <a:t/>
            </a:r>
            <a:br>
              <a:rPr lang="zh-CN" altLang="en-US"/>
            </a:br>
            <a:endParaRPr lang="zh-CN" altLang="en-US"/>
          </a:p>
        </p:txBody>
      </p:sp>
      <p:sp>
        <p:nvSpPr>
          <p:cNvPr id="125955" name="Rectangle 3"/>
          <p:cNvSpPr>
            <a:spLocks noGrp="1" noChangeArrowheads="1"/>
          </p:cNvSpPr>
          <p:nvPr>
            <p:ph type="body" idx="1"/>
          </p:nvPr>
        </p:nvSpPr>
        <p:spPr/>
        <p:txBody>
          <a:bodyPr/>
          <a:lstStyle/>
          <a:p>
            <a:pPr algn="just">
              <a:lnSpc>
                <a:spcPct val="90000"/>
              </a:lnSpc>
            </a:pPr>
            <a:r>
              <a:rPr lang="en-US" altLang="zh-CN" sz="2400"/>
              <a:t>        </a:t>
            </a:r>
            <a:r>
              <a:rPr lang="zh-CN" altLang="en-US" sz="2400">
                <a:ea typeface="楷体_GB2312" pitchFamily="49" charset="-122"/>
              </a:rPr>
              <a:t>档案袋内容的收集及其评价可以反映学生的自我反省或元认知能力，及自我监控学习的能力。</a:t>
            </a:r>
          </a:p>
          <a:p>
            <a:pPr algn="just">
              <a:lnSpc>
                <a:spcPct val="90000"/>
              </a:lnSpc>
            </a:pPr>
            <a:r>
              <a:rPr lang="zh-CN" altLang="en-US" sz="2400">
                <a:ea typeface="楷体_GB2312" pitchFamily="49" charset="-122"/>
              </a:rPr>
              <a:t>        不同类型档案袋的内容可以反映学生的完整面貌：即掌握知识的程度与长处、对作品的解释及对自己的看法、学生在某方面的才智、兴趣和爱好等；</a:t>
            </a:r>
          </a:p>
          <a:p>
            <a:pPr algn="just">
              <a:lnSpc>
                <a:spcPct val="90000"/>
              </a:lnSpc>
            </a:pPr>
            <a:r>
              <a:rPr lang="zh-CN" altLang="en-US" sz="2400">
                <a:ea typeface="楷体_GB2312" pitchFamily="49" charset="-122"/>
              </a:rPr>
              <a:t>        由于档案袋的收集过程往往需要相当长的一段时间，由此便可以反映出学生的毅力、努力与上进心。</a:t>
            </a:r>
          </a:p>
          <a:p>
            <a:pPr algn="just">
              <a:lnSpc>
                <a:spcPct val="90000"/>
              </a:lnSpc>
            </a:pPr>
            <a:r>
              <a:rPr lang="zh-CN" altLang="en-US" sz="2400">
                <a:ea typeface="楷体_GB2312" pitchFamily="49" charset="-122"/>
              </a:rPr>
              <a:t>        对于教师来说，档案袋的内容可以帮助教师获得关于学生学习模式的信息，并可以此作为教师设计课程与教学计划的基础。</a:t>
            </a:r>
          </a:p>
          <a:p>
            <a:pPr algn="just">
              <a:lnSpc>
                <a:spcPct val="90000"/>
              </a:lnSpc>
            </a:pPr>
            <a:r>
              <a:rPr lang="zh-CN" altLang="en-US" sz="2400">
                <a:ea typeface="楷体_GB2312" pitchFamily="49" charset="-122"/>
              </a:rPr>
              <a:t>        可帮助教师形成对学生合适的期望，有助于改变师生关系和家校关系。</a:t>
            </a:r>
          </a:p>
          <a:p>
            <a:pPr>
              <a:lnSpc>
                <a:spcPct val="90000"/>
              </a:lnSpc>
            </a:pPr>
            <a:endParaRPr lang="en-US" altLang="zh-CN" sz="2400">
              <a:ea typeface="楷体_GB2312" pitchFamily="49" charset="-122"/>
            </a:endParaRPr>
          </a:p>
        </p:txBody>
      </p:sp>
    </p:spTree>
    <p:extLst>
      <p:ext uri="{BB962C8B-B14F-4D97-AF65-F5344CB8AC3E}">
        <p14:creationId xmlns:p14="http://schemas.microsoft.com/office/powerpoint/2010/main" val="40166616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p:txBody>
          <a:bodyPr/>
          <a:lstStyle/>
          <a:p>
            <a:pPr marL="0" indent="0" algn="ctr">
              <a:buNone/>
            </a:pPr>
            <a:r>
              <a:rPr lang="en-US" altLang="zh-CN" dirty="0" smtClean="0">
                <a:latin typeface="宋体" panose="02010600030101010101" pitchFamily="2" charset="-122"/>
              </a:rPr>
              <a:t>  </a:t>
            </a:r>
            <a:r>
              <a:rPr lang="zh-CN" altLang="en-US" sz="4000" dirty="0">
                <a:latin typeface="宋体" panose="02010600030101010101" pitchFamily="2" charset="-122"/>
              </a:rPr>
              <a:t>应用档案袋的最大优点，就是它为教师提供了其它评价手段所无法提供的关于学生学习与发展的重要信息。</a:t>
            </a:r>
          </a:p>
          <a:p>
            <a:pPr marL="0" indent="0">
              <a:buNone/>
            </a:pPr>
            <a:r>
              <a:rPr lang="zh-CN" altLang="en-US" dirty="0" smtClean="0">
                <a:latin typeface="宋体" panose="02010600030101010101" pitchFamily="2" charset="-122"/>
              </a:rPr>
              <a:t>   </a:t>
            </a:r>
            <a:endParaRPr lang="zh-CN" altLang="en-US" dirty="0"/>
          </a:p>
        </p:txBody>
      </p:sp>
    </p:spTree>
    <p:extLst>
      <p:ext uri="{BB962C8B-B14F-4D97-AF65-F5344CB8AC3E}">
        <p14:creationId xmlns:p14="http://schemas.microsoft.com/office/powerpoint/2010/main" val="19903207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2590800" y="990600"/>
            <a:ext cx="7772400" cy="1447800"/>
          </a:xfrm>
        </p:spPr>
        <p:txBody>
          <a:bodyPr/>
          <a:lstStyle/>
          <a:p>
            <a:r>
              <a:rPr lang="en-US" altLang="zh-CN" sz="3200"/>
              <a:t>4</a:t>
            </a:r>
            <a:r>
              <a:rPr lang="zh-CN" altLang="en-US" sz="3200"/>
              <a:t>、档案袋评价的局限性</a:t>
            </a:r>
            <a:br>
              <a:rPr lang="zh-CN" altLang="en-US" sz="3200"/>
            </a:br>
            <a:endParaRPr lang="zh-CN" altLang="en-US" sz="3200"/>
          </a:p>
        </p:txBody>
      </p:sp>
      <p:sp>
        <p:nvSpPr>
          <p:cNvPr id="133123" name="Rectangle 3"/>
          <p:cNvSpPr>
            <a:spLocks noGrp="1" noChangeArrowheads="1"/>
          </p:cNvSpPr>
          <p:nvPr>
            <p:ph type="body" idx="1"/>
          </p:nvPr>
        </p:nvSpPr>
        <p:spPr/>
        <p:txBody>
          <a:bodyPr/>
          <a:lstStyle/>
          <a:p>
            <a:r>
              <a:rPr lang="en-US" altLang="zh-CN">
                <a:latin typeface="宋体" panose="02010600030101010101" pitchFamily="2" charset="-122"/>
              </a:rPr>
              <a:t>    </a:t>
            </a:r>
            <a:r>
              <a:rPr lang="zh-CN" altLang="en-US" sz="2400">
                <a:latin typeface="宋体" panose="02010600030101010101" pitchFamily="2" charset="-122"/>
              </a:rPr>
              <a:t>第一，在档案袋评价中的作业样本可能并不能代表学生实际上知道什么和能作些什么，即档案袋评价的效度很难保证。</a:t>
            </a:r>
          </a:p>
          <a:p>
            <a:r>
              <a:rPr lang="zh-CN" altLang="en-US" sz="2400">
                <a:latin typeface="宋体" panose="02010600030101010101" pitchFamily="2" charset="-122"/>
              </a:rPr>
              <a:t>    很可能使家长或其他有关人员对学生的能力与成就形成歪曲的认识，从而影响他们对待学生的态度和行为。因此，档案袋评价的使用者必须关注效度问题，在将档案袋用于大范围的评价时，要慎重确定档案袋所要收集的内容，以使评价结果 可在全部参与的对象中进行比较</a:t>
            </a:r>
            <a:r>
              <a:rPr lang="zh-CN" altLang="en-US">
                <a:latin typeface="宋体" panose="02010600030101010101" pitchFamily="2" charset="-122"/>
              </a:rPr>
              <a:t>。 </a:t>
            </a:r>
            <a:r>
              <a:rPr lang="zh-CN" altLang="en-US"/>
              <a:t> </a:t>
            </a:r>
          </a:p>
        </p:txBody>
      </p:sp>
    </p:spTree>
    <p:extLst>
      <p:ext uri="{BB962C8B-B14F-4D97-AF65-F5344CB8AC3E}">
        <p14:creationId xmlns:p14="http://schemas.microsoft.com/office/powerpoint/2010/main" val="37825356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p:txBody>
          <a:bodyPr/>
          <a:lstStyle/>
          <a:p>
            <a:r>
              <a:rPr lang="en-US" altLang="zh-CN" sz="2400" dirty="0">
                <a:latin typeface="宋体" panose="02010600030101010101" pitchFamily="2" charset="-122"/>
              </a:rPr>
              <a:t>    </a:t>
            </a:r>
            <a:r>
              <a:rPr lang="zh-CN" altLang="en-US" sz="2400" dirty="0">
                <a:latin typeface="宋体" panose="02010600030101010101" pitchFamily="2" charset="-122"/>
              </a:rPr>
              <a:t>第二，档案袋评价需要教师付出更多的时间和精力，这是一个不容忽视的问题。</a:t>
            </a:r>
          </a:p>
          <a:p>
            <a:r>
              <a:rPr lang="zh-CN" altLang="en-US" sz="2400" dirty="0">
                <a:latin typeface="宋体" panose="02010600030101010101" pitchFamily="2" charset="-122"/>
              </a:rPr>
              <a:t>    如果在档案袋评价中教师能根据教学阶段的各个目标，选择合适的档案袋评价类型，把教学与评价有机地结合起来，作好内容与时间上的管理，使档案袋评价作为教学过程中的一个部分，也可由此提高工作效率。 </a:t>
            </a:r>
            <a:endParaRPr lang="en-US" altLang="zh-CN" sz="2400" dirty="0"/>
          </a:p>
          <a:p>
            <a:r>
              <a:rPr lang="zh-CN" altLang="en-US" sz="2400" dirty="0"/>
              <a:t>第三，需要对进行档案袋评价的理论培训与指导，而且应用背景与目的很难确定，公众可能对于这些过于详细的信息缺乏兴趣等，也是档案袋评价应用上的局限。 </a:t>
            </a:r>
          </a:p>
          <a:p>
            <a:endParaRPr lang="zh-CN" altLang="en-US" sz="2400" dirty="0"/>
          </a:p>
        </p:txBody>
      </p:sp>
    </p:spTree>
    <p:extLst>
      <p:ext uri="{BB962C8B-B14F-4D97-AF65-F5344CB8AC3E}">
        <p14:creationId xmlns:p14="http://schemas.microsoft.com/office/powerpoint/2010/main" val="41319830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smtClean="0"/>
              <a:t>拓展</a:t>
            </a:r>
            <a:endParaRPr lang="zh-CN" altLang="en-US" dirty="0"/>
          </a:p>
        </p:txBody>
      </p:sp>
      <p:sp>
        <p:nvSpPr>
          <p:cNvPr id="3" name="内容占位符 2"/>
          <p:cNvSpPr>
            <a:spLocks noGrp="1"/>
          </p:cNvSpPr>
          <p:nvPr>
            <p:ph idx="1"/>
          </p:nvPr>
        </p:nvSpPr>
        <p:spPr>
          <a:xfrm>
            <a:off x="838200" y="2262353"/>
            <a:ext cx="10515600" cy="4351338"/>
          </a:xfrm>
        </p:spPr>
        <p:txBody>
          <a:bodyPr/>
          <a:lstStyle/>
          <a:p>
            <a:r>
              <a:rPr lang="zh-CN" altLang="en-US" dirty="0" smtClean="0"/>
              <a:t>一位西方教师在写作教学使用档案袋评价的心得与经验</a:t>
            </a:r>
          </a:p>
          <a:p>
            <a:endParaRPr lang="zh-CN" altLang="en-US" dirty="0"/>
          </a:p>
        </p:txBody>
      </p:sp>
    </p:spTree>
    <p:extLst>
      <p:ext uri="{BB962C8B-B14F-4D97-AF65-F5344CB8AC3E}">
        <p14:creationId xmlns:p14="http://schemas.microsoft.com/office/powerpoint/2010/main" val="11381954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zh-CN" altLang="en-US" b="1"/>
              <a:t>确立目标</a:t>
            </a:r>
            <a:r>
              <a:rPr lang="zh-CN" altLang="en-US"/>
              <a:t/>
            </a:r>
            <a:br>
              <a:rPr lang="zh-CN" altLang="en-US"/>
            </a:br>
            <a:endParaRPr lang="zh-CN" altLang="en-US"/>
          </a:p>
        </p:txBody>
      </p:sp>
      <p:sp>
        <p:nvSpPr>
          <p:cNvPr id="137219" name="Rectangle 3"/>
          <p:cNvSpPr>
            <a:spLocks noGrp="1" noChangeArrowheads="1"/>
          </p:cNvSpPr>
          <p:nvPr>
            <p:ph type="body" idx="1"/>
          </p:nvPr>
        </p:nvSpPr>
        <p:spPr>
          <a:xfrm>
            <a:off x="2590800" y="1524000"/>
            <a:ext cx="7772400" cy="4692650"/>
          </a:xfrm>
        </p:spPr>
        <p:txBody>
          <a:bodyPr>
            <a:normAutofit lnSpcReduction="10000"/>
          </a:bodyPr>
          <a:lstStyle/>
          <a:p>
            <a:pPr>
              <a:lnSpc>
                <a:spcPct val="90000"/>
              </a:lnSpc>
            </a:pPr>
            <a:r>
              <a:rPr lang="en-US" altLang="zh-CN"/>
              <a:t>“</a:t>
            </a:r>
            <a:r>
              <a:rPr lang="zh-CN" altLang="en-US">
                <a:latin typeface="宋体" panose="02010600030101010101" pitchFamily="2" charset="-122"/>
              </a:rPr>
              <a:t>不要让好问题轻易溜走。</a:t>
            </a:r>
            <a:r>
              <a:rPr lang="zh-CN" altLang="en-US"/>
              <a:t>” </a:t>
            </a:r>
          </a:p>
          <a:p>
            <a:pPr algn="just">
              <a:lnSpc>
                <a:spcPct val="90000"/>
              </a:lnSpc>
            </a:pPr>
            <a:r>
              <a:rPr lang="zh-CN" altLang="en-US" sz="2000"/>
              <a:t>      </a:t>
            </a:r>
            <a:r>
              <a:rPr lang="zh-CN" altLang="en-US" sz="2400"/>
              <a:t>创建的整个过程中最核心的部分就是目标的确定问题，也就是说，通过使用档案袋，你想证明或者得到什么？</a:t>
            </a:r>
          </a:p>
          <a:p>
            <a:pPr algn="just">
              <a:lnSpc>
                <a:spcPct val="90000"/>
              </a:lnSpc>
            </a:pPr>
            <a:r>
              <a:rPr lang="zh-CN" altLang="en-US" sz="2400"/>
              <a:t>        一些是作为学生最优秀作品的收集；</a:t>
            </a:r>
          </a:p>
          <a:p>
            <a:pPr algn="just">
              <a:lnSpc>
                <a:spcPct val="90000"/>
              </a:lnSpc>
            </a:pPr>
            <a:r>
              <a:rPr lang="zh-CN" altLang="en-US" sz="2400"/>
              <a:t>        还有一些是对某一特定领域的能力增长的评定；       </a:t>
            </a:r>
          </a:p>
          <a:p>
            <a:pPr algn="just">
              <a:lnSpc>
                <a:spcPct val="90000"/>
              </a:lnSpc>
            </a:pPr>
            <a:r>
              <a:rPr lang="zh-CN" altLang="en-US" sz="2400"/>
              <a:t>        一些档案袋用来评价学生；</a:t>
            </a:r>
          </a:p>
          <a:p>
            <a:pPr algn="just">
              <a:lnSpc>
                <a:spcPct val="90000"/>
              </a:lnSpc>
            </a:pPr>
            <a:r>
              <a:rPr lang="zh-CN" altLang="en-US" sz="2400"/>
              <a:t>        另一些只用来说明学生的其它信息，并不含有评价的目的。</a:t>
            </a:r>
          </a:p>
          <a:p>
            <a:pPr algn="just">
              <a:lnSpc>
                <a:spcPct val="90000"/>
              </a:lnSpc>
            </a:pPr>
            <a:r>
              <a:rPr lang="zh-CN" altLang="en-US"/>
              <a:t>        </a:t>
            </a:r>
            <a:r>
              <a:rPr lang="zh-CN" altLang="en-US">
                <a:ea typeface="隶书" panose="02010509060101010101" pitchFamily="49" charset="-122"/>
              </a:rPr>
              <a:t>我决定对我而言，最好是创建和使用档案袋评价，目的是通过呈现学生一年来在课堂上完成的写作成果，来证明学生语言能力的进步</a:t>
            </a:r>
            <a:r>
              <a:rPr lang="zh-CN" altLang="en-US"/>
              <a:t>。</a:t>
            </a:r>
          </a:p>
          <a:p>
            <a:pPr>
              <a:lnSpc>
                <a:spcPct val="90000"/>
              </a:lnSpc>
            </a:pPr>
            <a:endParaRPr lang="en-US" altLang="zh-CN"/>
          </a:p>
        </p:txBody>
      </p:sp>
    </p:spTree>
    <p:extLst>
      <p:ext uri="{BB962C8B-B14F-4D97-AF65-F5344CB8AC3E}">
        <p14:creationId xmlns:p14="http://schemas.microsoft.com/office/powerpoint/2010/main" val="20776983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2590800" y="838200"/>
            <a:ext cx="7772400" cy="1524000"/>
          </a:xfrm>
        </p:spPr>
        <p:txBody>
          <a:bodyPr/>
          <a:lstStyle/>
          <a:p>
            <a:r>
              <a:rPr lang="en-US" altLang="zh-CN" sz="3600" b="1"/>
              <a:t>     </a:t>
            </a:r>
            <a:r>
              <a:rPr lang="zh-CN" altLang="en-US" sz="3600" b="1"/>
              <a:t>实施过程</a:t>
            </a:r>
            <a:r>
              <a:rPr lang="zh-CN" altLang="en-US"/>
              <a:t/>
            </a:r>
            <a:br>
              <a:rPr lang="zh-CN" altLang="en-US"/>
            </a:br>
            <a:endParaRPr lang="zh-CN" altLang="en-US"/>
          </a:p>
        </p:txBody>
      </p:sp>
      <p:sp>
        <p:nvSpPr>
          <p:cNvPr id="138243" name="Rectangle 3"/>
          <p:cNvSpPr>
            <a:spLocks noGrp="1" noChangeArrowheads="1"/>
          </p:cNvSpPr>
          <p:nvPr>
            <p:ph type="body" idx="1"/>
          </p:nvPr>
        </p:nvSpPr>
        <p:spPr/>
        <p:txBody>
          <a:bodyPr/>
          <a:lstStyle/>
          <a:p>
            <a:pPr algn="just"/>
            <a:r>
              <a:rPr lang="en-US" altLang="zh-CN"/>
              <a:t>      </a:t>
            </a:r>
            <a:r>
              <a:rPr lang="zh-CN" altLang="en-US"/>
              <a:t>我任教的语言课涉及很多领域，仅就写作而言就包括多个方面：个人传记、描述性短文、说理性文章、阐明观点的论文、商业性信件以及给朋友的信件、个人日记、读书札记、文学评论、新闻综述以及研究报告。所有的这些写作成果都可以收集到档案袋中。</a:t>
            </a:r>
          </a:p>
          <a:p>
            <a:endParaRPr lang="en-US" altLang="zh-CN"/>
          </a:p>
        </p:txBody>
      </p:sp>
    </p:spTree>
    <p:extLst>
      <p:ext uri="{BB962C8B-B14F-4D97-AF65-F5344CB8AC3E}">
        <p14:creationId xmlns:p14="http://schemas.microsoft.com/office/powerpoint/2010/main" val="4047621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p:txBody>
          <a:bodyPr/>
          <a:lstStyle/>
          <a:p>
            <a:pPr marL="0" indent="0">
              <a:buNone/>
            </a:pPr>
            <a:r>
              <a:rPr lang="zh-CN" altLang="en-US" dirty="0">
                <a:solidFill>
                  <a:srgbClr val="FF0000"/>
                </a:solidFill>
                <a:latin typeface="宋体" panose="02010600030101010101" pitchFamily="2" charset="-122"/>
              </a:rPr>
              <a:t>问题</a:t>
            </a:r>
            <a:r>
              <a:rPr lang="zh-CN" altLang="en-US" dirty="0">
                <a:latin typeface="宋体" panose="02010600030101010101" pitchFamily="2" charset="-122"/>
              </a:rPr>
              <a:t>：</a:t>
            </a:r>
          </a:p>
          <a:p>
            <a:r>
              <a:rPr lang="zh-CN" altLang="en-US" sz="2400" dirty="0">
                <a:latin typeface="宋体" panose="02010600030101010101" pitchFamily="2" charset="-122"/>
              </a:rPr>
              <a:t>年终的时候档案袋应该表现为什么样子？</a:t>
            </a:r>
          </a:p>
          <a:p>
            <a:r>
              <a:rPr lang="zh-CN" altLang="en-US" sz="2400" dirty="0">
                <a:latin typeface="宋体" panose="02010600030101010101" pitchFamily="2" charset="-122"/>
              </a:rPr>
              <a:t>这种评价方式是否正确？</a:t>
            </a:r>
          </a:p>
          <a:p>
            <a:r>
              <a:rPr lang="zh-CN" altLang="en-US" sz="2400" dirty="0">
                <a:latin typeface="宋体" panose="02010600030101010101" pitchFamily="2" charset="-122"/>
              </a:rPr>
              <a:t>如何评价学生一年的写作成果？</a:t>
            </a:r>
          </a:p>
          <a:p>
            <a:r>
              <a:rPr lang="zh-CN" altLang="en-US" sz="2400" dirty="0">
                <a:latin typeface="宋体" panose="02010600030101010101" pitchFamily="2" charset="-122"/>
              </a:rPr>
              <a:t>在整个过程中我应该如何引导学生？</a:t>
            </a:r>
          </a:p>
          <a:p>
            <a:r>
              <a:rPr lang="zh-CN" altLang="en-US" sz="2400" dirty="0">
                <a:latin typeface="宋体" panose="02010600030101010101" pitchFamily="2" charset="-122"/>
              </a:rPr>
              <a:t>这个年龄段的孩子是否能够给予足够的反省，使得档案袋成为一项有价值的工具？</a:t>
            </a:r>
            <a:r>
              <a:rPr lang="zh-CN" altLang="en-US" sz="2400" dirty="0"/>
              <a:t> </a:t>
            </a:r>
          </a:p>
        </p:txBody>
      </p:sp>
    </p:spTree>
    <p:extLst>
      <p:ext uri="{BB962C8B-B14F-4D97-AF65-F5344CB8AC3E}">
        <p14:creationId xmlns:p14="http://schemas.microsoft.com/office/powerpoint/2010/main" val="42126213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p:cNvSpPr>
            <a:spLocks noGrp="1" noChangeArrowheads="1"/>
          </p:cNvSpPr>
          <p:nvPr>
            <p:ph type="body" idx="1"/>
          </p:nvPr>
        </p:nvSpPr>
        <p:spPr/>
        <p:txBody>
          <a:bodyPr/>
          <a:lstStyle/>
          <a:p>
            <a:pPr algn="just"/>
            <a:r>
              <a:rPr lang="en-US" altLang="zh-CN"/>
              <a:t>     </a:t>
            </a:r>
            <a:r>
              <a:rPr lang="zh-CN" altLang="en-US" sz="2400"/>
              <a:t>年初的时候，我给每个家庭送了有关档案袋的调查问卷，集中调查学生如何学习。六月的时候，也送去了一份类似的问卷，两项问卷进行了比较。如表</a:t>
            </a:r>
            <a:r>
              <a:rPr lang="en-US" altLang="zh-CN" sz="2400"/>
              <a:t>1</a:t>
            </a:r>
            <a:r>
              <a:rPr lang="zh-CN" altLang="en-US" sz="2400"/>
              <a:t>是一份家长填好的问卷样例，并且学生也完成了一次问卷，见表</a:t>
            </a:r>
            <a:r>
              <a:rPr lang="en-US" altLang="zh-CN" sz="2400"/>
              <a:t>2</a:t>
            </a:r>
            <a:r>
              <a:rPr lang="zh-CN" altLang="en-US" sz="2400"/>
              <a:t>。家长问卷与学生问卷的比较产生了很有意思的结果。</a:t>
            </a:r>
          </a:p>
          <a:p>
            <a:endParaRPr lang="en-US" altLang="zh-CN" sz="2400"/>
          </a:p>
        </p:txBody>
      </p:sp>
    </p:spTree>
    <p:extLst>
      <p:ext uri="{BB962C8B-B14F-4D97-AF65-F5344CB8AC3E}">
        <p14:creationId xmlns:p14="http://schemas.microsoft.com/office/powerpoint/2010/main" val="3370755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p:cNvSpPr>
            <a:spLocks noGrp="1" noChangeArrowheads="1"/>
          </p:cNvSpPr>
          <p:nvPr>
            <p:ph type="body" idx="1"/>
          </p:nvPr>
        </p:nvSpPr>
        <p:spPr>
          <a:xfrm>
            <a:off x="2590800" y="1524000"/>
            <a:ext cx="7772400" cy="4692650"/>
          </a:xfrm>
        </p:spPr>
        <p:txBody>
          <a:bodyPr>
            <a:normAutofit fontScale="92500" lnSpcReduction="10000"/>
          </a:bodyPr>
          <a:lstStyle/>
          <a:p>
            <a:pPr algn="ctr">
              <a:lnSpc>
                <a:spcPct val="90000"/>
              </a:lnSpc>
            </a:pPr>
            <a:r>
              <a:rPr lang="zh-CN" altLang="en-US" sz="2400" b="1"/>
              <a:t>表</a:t>
            </a:r>
            <a:r>
              <a:rPr lang="en-US" altLang="zh-CN" sz="2400" b="1"/>
              <a:t>1   </a:t>
            </a:r>
            <a:r>
              <a:rPr lang="zh-CN" altLang="en-US" sz="2400" b="1"/>
              <a:t>家长反馈意见表（使用档案袋之前）</a:t>
            </a:r>
            <a:endParaRPr lang="zh-CN" altLang="en-US" sz="2400"/>
          </a:p>
          <a:p>
            <a:pPr algn="just">
              <a:lnSpc>
                <a:spcPct val="90000"/>
              </a:lnSpc>
            </a:pPr>
            <a:r>
              <a:rPr lang="zh-CN" altLang="en-US" sz="2400" b="1"/>
              <a:t>学生姓名：</a:t>
            </a:r>
            <a:r>
              <a:rPr lang="zh-CN" altLang="en-US" sz="2400">
                <a:ea typeface="华文行楷" panose="02010800040101010101" pitchFamily="2" charset="-122"/>
              </a:rPr>
              <a:t>凯特</a:t>
            </a:r>
            <a:r>
              <a:rPr lang="en-US" altLang="zh-CN" sz="2400">
                <a:ea typeface="华文行楷" panose="02010800040101010101" pitchFamily="2" charset="-122"/>
              </a:rPr>
              <a:t>·</a:t>
            </a:r>
            <a:r>
              <a:rPr lang="zh-CN" altLang="en-US" sz="2400">
                <a:ea typeface="华文行楷" panose="02010800040101010101" pitchFamily="2" charset="-122"/>
              </a:rPr>
              <a:t>泰勒      </a:t>
            </a:r>
            <a:r>
              <a:rPr lang="zh-CN" altLang="en-US" sz="2400" b="1"/>
              <a:t> 日期：</a:t>
            </a:r>
            <a:r>
              <a:rPr lang="en-US" altLang="zh-CN" sz="2400">
                <a:ea typeface="华文行楷" panose="02010800040101010101" pitchFamily="2" charset="-122"/>
              </a:rPr>
              <a:t>1997</a:t>
            </a:r>
            <a:r>
              <a:rPr lang="zh-CN" altLang="en-US" sz="2400">
                <a:ea typeface="华文行楷" panose="02010800040101010101" pitchFamily="2" charset="-122"/>
              </a:rPr>
              <a:t>年</a:t>
            </a:r>
            <a:r>
              <a:rPr lang="en-US" altLang="zh-CN" sz="2400">
                <a:ea typeface="华文行楷" panose="02010800040101010101" pitchFamily="2" charset="-122"/>
              </a:rPr>
              <a:t>9</a:t>
            </a:r>
            <a:r>
              <a:rPr lang="zh-CN" altLang="en-US" sz="2400">
                <a:ea typeface="华文行楷" panose="02010800040101010101" pitchFamily="2" charset="-122"/>
              </a:rPr>
              <a:t>月</a:t>
            </a:r>
            <a:r>
              <a:rPr lang="en-US" altLang="zh-CN" sz="2400">
                <a:ea typeface="华文行楷" panose="02010800040101010101" pitchFamily="2" charset="-122"/>
              </a:rPr>
              <a:t>16</a:t>
            </a:r>
            <a:r>
              <a:rPr lang="zh-CN" altLang="en-US" sz="2400">
                <a:ea typeface="华文行楷" panose="02010800040101010101" pitchFamily="2" charset="-122"/>
              </a:rPr>
              <a:t>日</a:t>
            </a:r>
            <a:endParaRPr lang="zh-CN" altLang="en-US" sz="2400"/>
          </a:p>
          <a:p>
            <a:pPr algn="just">
              <a:lnSpc>
                <a:spcPct val="90000"/>
              </a:lnSpc>
            </a:pPr>
            <a:r>
              <a:rPr lang="en-US" altLang="zh-CN" sz="2400"/>
              <a:t>1</a:t>
            </a:r>
            <a:r>
              <a:rPr lang="zh-CN" altLang="en-US" sz="2400"/>
              <a:t>、</a:t>
            </a:r>
            <a:r>
              <a:rPr lang="zh-CN" altLang="en-US" sz="2400">
                <a:cs typeface="Times New Roman" panose="02020603050405020304" pitchFamily="18" charset="0"/>
              </a:rPr>
              <a:t>  </a:t>
            </a:r>
            <a:r>
              <a:rPr lang="zh-CN" altLang="en-US" sz="2400"/>
              <a:t>您认为您孩子的写作强项是什么？</a:t>
            </a:r>
          </a:p>
          <a:p>
            <a:pPr algn="just">
              <a:lnSpc>
                <a:spcPct val="90000"/>
              </a:lnSpc>
            </a:pPr>
            <a:r>
              <a:rPr lang="zh-CN" altLang="en-US" sz="2400">
                <a:ea typeface="华文行楷" panose="02010800040101010101" pitchFamily="2" charset="-122"/>
              </a:rPr>
              <a:t>她的语言表达很富有创造性。她十分喜欢写作。</a:t>
            </a:r>
            <a:endParaRPr lang="zh-CN" altLang="en-US" sz="2400"/>
          </a:p>
          <a:p>
            <a:pPr algn="just">
              <a:lnSpc>
                <a:spcPct val="90000"/>
              </a:lnSpc>
            </a:pPr>
            <a:r>
              <a:rPr lang="en-US" altLang="zh-CN" sz="2400"/>
              <a:t>2</a:t>
            </a:r>
            <a:r>
              <a:rPr lang="zh-CN" altLang="en-US" sz="2400"/>
              <a:t>、</a:t>
            </a:r>
            <a:r>
              <a:rPr lang="zh-CN" altLang="en-US" sz="2400">
                <a:cs typeface="Times New Roman" panose="02020603050405020304" pitchFamily="18" charset="0"/>
              </a:rPr>
              <a:t>  </a:t>
            </a:r>
            <a:r>
              <a:rPr lang="zh-CN" altLang="en-US" sz="2400"/>
              <a:t>您认为您孩子的写作能力可以在哪方面得到最显著的提高？</a:t>
            </a:r>
          </a:p>
          <a:p>
            <a:pPr algn="just">
              <a:lnSpc>
                <a:spcPct val="90000"/>
              </a:lnSpc>
            </a:pPr>
            <a:r>
              <a:rPr lang="zh-CN" altLang="en-US" sz="2400">
                <a:ea typeface="华文行楷" panose="02010800040101010101" pitchFamily="2" charset="-122"/>
              </a:rPr>
              <a:t>只要她努力过就可以了，过程与结果都很重要。</a:t>
            </a:r>
            <a:endParaRPr lang="zh-CN" altLang="en-US" sz="2400"/>
          </a:p>
          <a:p>
            <a:pPr algn="just">
              <a:lnSpc>
                <a:spcPct val="90000"/>
              </a:lnSpc>
            </a:pPr>
            <a:r>
              <a:rPr lang="en-US" altLang="zh-CN" sz="2400"/>
              <a:t>3</a:t>
            </a:r>
            <a:r>
              <a:rPr lang="zh-CN" altLang="en-US" sz="2400"/>
              <a:t>、</a:t>
            </a:r>
            <a:r>
              <a:rPr lang="zh-CN" altLang="en-US" sz="2400">
                <a:cs typeface="Times New Roman" panose="02020603050405020304" pitchFamily="18" charset="0"/>
              </a:rPr>
              <a:t>  </a:t>
            </a:r>
            <a:r>
              <a:rPr lang="zh-CN" altLang="en-US" sz="2400"/>
              <a:t>您可以在哪些方面帮助您的孩子提高阅读能力？</a:t>
            </a:r>
          </a:p>
          <a:p>
            <a:pPr algn="just">
              <a:lnSpc>
                <a:spcPct val="90000"/>
              </a:lnSpc>
            </a:pPr>
            <a:r>
              <a:rPr lang="zh-CN" altLang="en-US" sz="2400">
                <a:ea typeface="华文行楷" panose="02010800040101010101" pitchFamily="2" charset="-122"/>
              </a:rPr>
              <a:t>鼓励她阅读各种类型的书，与她一起分享阅读的乐趣。</a:t>
            </a:r>
            <a:endParaRPr lang="zh-CN" altLang="en-US" sz="2400"/>
          </a:p>
          <a:p>
            <a:pPr algn="just">
              <a:lnSpc>
                <a:spcPct val="90000"/>
              </a:lnSpc>
            </a:pPr>
            <a:r>
              <a:rPr lang="en-US" altLang="zh-CN" sz="2400"/>
              <a:t>4</a:t>
            </a:r>
            <a:r>
              <a:rPr lang="zh-CN" altLang="en-US" sz="2400"/>
              <a:t>、要想使您的孩子做得最出色，应该：</a:t>
            </a:r>
            <a:r>
              <a:rPr lang="zh-CN" altLang="en-US" sz="2400">
                <a:ea typeface="华文行楷" panose="02010800040101010101" pitchFamily="2" charset="-122"/>
              </a:rPr>
              <a:t>让她在小组情境下进行合作性学习，这样可以让她更多地获得同伴的帮助。</a:t>
            </a:r>
            <a:endParaRPr lang="zh-CN" altLang="en-US" sz="2400"/>
          </a:p>
          <a:p>
            <a:pPr algn="just">
              <a:lnSpc>
                <a:spcPct val="90000"/>
              </a:lnSpc>
            </a:pPr>
            <a:r>
              <a:rPr lang="zh-CN" altLang="en-US" sz="2400"/>
              <a:t>您可以在表的后面随意提供其它有关信息。谢谢！！！</a:t>
            </a:r>
          </a:p>
          <a:p>
            <a:pPr>
              <a:lnSpc>
                <a:spcPct val="90000"/>
              </a:lnSpc>
            </a:pPr>
            <a:endParaRPr lang="en-US" altLang="zh-CN" sz="2400"/>
          </a:p>
        </p:txBody>
      </p:sp>
    </p:spTree>
    <p:extLst>
      <p:ext uri="{BB962C8B-B14F-4D97-AF65-F5344CB8AC3E}">
        <p14:creationId xmlns:p14="http://schemas.microsoft.com/office/powerpoint/2010/main" val="351195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二、教学评价的对象</a:t>
            </a:r>
            <a:br>
              <a:rPr lang="zh-CN" altLang="zh-CN" dirty="0" smtClean="0"/>
            </a:b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zh-CN" dirty="0" smtClean="0"/>
              <a:t>（</a:t>
            </a:r>
            <a:r>
              <a:rPr lang="zh-CN" altLang="zh-CN" dirty="0"/>
              <a:t>一）对学生的评价。学生是教学评价对象的核心，因为教学成果主要体现在学生身上。对学生的评价是对学生素质的各个组成部分及整体水平的评价，包括思想品德、文化科学、审美情感、劳动技能、心理素质等各方面。</a:t>
            </a:r>
          </a:p>
          <a:p>
            <a:r>
              <a:rPr lang="zh-CN" altLang="zh-CN" dirty="0"/>
              <a:t>（二）对教师的评价。教师是教学的主导因素，对教师的评价包括对教师各方面的评价，包括思想品德、文化科学、智能素质、教育能力素质等方面。</a:t>
            </a:r>
          </a:p>
          <a:p>
            <a:r>
              <a:rPr lang="zh-CN" altLang="zh-CN" dirty="0"/>
              <a:t>（三）课程教材的评价。对课程的评价主要评价课程设置是否合理，结构是否恰当；对教材的评价包括对教学内容、教学指导书、学生辅助读物的评价。</a:t>
            </a:r>
          </a:p>
          <a:p>
            <a:r>
              <a:rPr lang="zh-CN" altLang="zh-CN" dirty="0"/>
              <a:t>（四）对学校工作的评价。包括对办学方向的评价、对学校管理情况评价、教学条件</a:t>
            </a:r>
            <a:r>
              <a:rPr lang="zh-CN" altLang="zh-CN" dirty="0" smtClean="0"/>
              <a:t>评价</a:t>
            </a:r>
            <a:r>
              <a:rPr lang="en-US" altLang="zh-CN" dirty="0" smtClean="0"/>
              <a:t>.</a:t>
            </a:r>
            <a:endParaRPr lang="zh-CN" altLang="zh-CN" dirty="0"/>
          </a:p>
          <a:p>
            <a:endParaRPr lang="zh-CN" altLang="en-US" dirty="0"/>
          </a:p>
        </p:txBody>
      </p:sp>
    </p:spTree>
    <p:extLst>
      <p:ext uri="{BB962C8B-B14F-4D97-AF65-F5344CB8AC3E}">
        <p14:creationId xmlns:p14="http://schemas.microsoft.com/office/powerpoint/2010/main" val="1439404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ChangeArrowheads="1"/>
          </p:cNvSpPr>
          <p:nvPr>
            <p:ph type="body" idx="1"/>
          </p:nvPr>
        </p:nvSpPr>
        <p:spPr>
          <a:xfrm>
            <a:off x="2590800" y="685800"/>
            <a:ext cx="7772400" cy="5378450"/>
          </a:xfrm>
        </p:spPr>
        <p:txBody>
          <a:bodyPr>
            <a:normAutofit fontScale="70000" lnSpcReduction="20000"/>
          </a:bodyPr>
          <a:lstStyle/>
          <a:p>
            <a:pPr algn="just">
              <a:lnSpc>
                <a:spcPct val="90000"/>
              </a:lnSpc>
            </a:pPr>
            <a:r>
              <a:rPr lang="zh-CN" altLang="en-US" sz="1800" b="1"/>
              <a:t>表</a:t>
            </a:r>
            <a:r>
              <a:rPr lang="en-US" altLang="zh-CN" sz="1800" b="1"/>
              <a:t>2    </a:t>
            </a:r>
            <a:r>
              <a:rPr lang="zh-CN" altLang="en-US" sz="1800" b="1"/>
              <a:t>使用档案袋之前的调查问卷</a:t>
            </a:r>
            <a:endParaRPr lang="zh-CN" altLang="en-US" sz="1800"/>
          </a:p>
          <a:p>
            <a:pPr algn="just">
              <a:lnSpc>
                <a:spcPct val="90000"/>
              </a:lnSpc>
            </a:pPr>
            <a:r>
              <a:rPr lang="zh-CN" altLang="en-US" sz="1800" b="1"/>
              <a:t>姓名：</a:t>
            </a:r>
            <a:r>
              <a:rPr lang="zh-CN" altLang="en-US" sz="1800">
                <a:ea typeface="华文行楷" panose="02010800040101010101" pitchFamily="2" charset="-122"/>
              </a:rPr>
              <a:t>凯特</a:t>
            </a:r>
            <a:r>
              <a:rPr lang="en-US" altLang="zh-CN" sz="1800">
                <a:ea typeface="华文行楷" panose="02010800040101010101" pitchFamily="2" charset="-122"/>
              </a:rPr>
              <a:t>·</a:t>
            </a:r>
            <a:r>
              <a:rPr lang="zh-CN" altLang="en-US" sz="1800">
                <a:ea typeface="华文行楷" panose="02010800040101010101" pitchFamily="2" charset="-122"/>
              </a:rPr>
              <a:t>泰勒</a:t>
            </a:r>
            <a:r>
              <a:rPr lang="zh-CN" altLang="en-US" sz="1800" b="1">
                <a:ea typeface="华文行楷" panose="02010800040101010101" pitchFamily="2" charset="-122"/>
              </a:rPr>
              <a:t>    </a:t>
            </a:r>
            <a:r>
              <a:rPr lang="zh-CN" altLang="en-US" sz="1800" b="1"/>
              <a:t> 日期：</a:t>
            </a:r>
            <a:r>
              <a:rPr lang="en-US" altLang="zh-CN" sz="1800">
                <a:ea typeface="华文行楷" panose="02010800040101010101" pitchFamily="2" charset="-122"/>
              </a:rPr>
              <a:t>1997</a:t>
            </a:r>
            <a:r>
              <a:rPr lang="zh-CN" altLang="en-US" sz="1800">
                <a:ea typeface="华文行楷" panose="02010800040101010101" pitchFamily="2" charset="-122"/>
              </a:rPr>
              <a:t>年</a:t>
            </a:r>
            <a:r>
              <a:rPr lang="en-US" altLang="zh-CN" sz="1800">
                <a:ea typeface="华文行楷" panose="02010800040101010101" pitchFamily="2" charset="-122"/>
              </a:rPr>
              <a:t>9</a:t>
            </a:r>
            <a:r>
              <a:rPr lang="zh-CN" altLang="en-US" sz="1800">
                <a:ea typeface="华文行楷" panose="02010800040101010101" pitchFamily="2" charset="-122"/>
              </a:rPr>
              <a:t>月</a:t>
            </a:r>
            <a:r>
              <a:rPr lang="en-US" altLang="zh-CN" sz="1800">
                <a:ea typeface="华文行楷" panose="02010800040101010101" pitchFamily="2" charset="-122"/>
              </a:rPr>
              <a:t>21</a:t>
            </a:r>
            <a:r>
              <a:rPr lang="zh-CN" altLang="en-US" sz="1800">
                <a:ea typeface="华文行楷" panose="02010800040101010101" pitchFamily="2" charset="-122"/>
              </a:rPr>
              <a:t>日</a:t>
            </a:r>
            <a:endParaRPr lang="zh-CN" altLang="en-US" sz="1800"/>
          </a:p>
          <a:p>
            <a:pPr algn="just">
              <a:lnSpc>
                <a:spcPct val="90000"/>
              </a:lnSpc>
            </a:pPr>
            <a:r>
              <a:rPr lang="en-US" altLang="zh-CN" sz="1800"/>
              <a:t>1</a:t>
            </a:r>
            <a:r>
              <a:rPr lang="zh-CN" altLang="en-US" sz="1800"/>
              <a:t>、你喜欢写作吗？（选择一个答案画钩）</a:t>
            </a:r>
          </a:p>
          <a:p>
            <a:pPr algn="just">
              <a:lnSpc>
                <a:spcPct val="90000"/>
              </a:lnSpc>
            </a:pPr>
            <a:r>
              <a:rPr lang="en-US" altLang="zh-CN" sz="1800">
                <a:latin typeface="宋体" panose="02010600030101010101" pitchFamily="2" charset="-122"/>
              </a:rPr>
              <a:t>___√_</a:t>
            </a:r>
            <a:r>
              <a:rPr lang="zh-CN" altLang="en-US" sz="1800"/>
              <a:t>我喜欢写作</a:t>
            </a:r>
          </a:p>
          <a:p>
            <a:pPr algn="just">
              <a:lnSpc>
                <a:spcPct val="90000"/>
              </a:lnSpc>
            </a:pPr>
            <a:r>
              <a:rPr lang="en-US" altLang="zh-CN" sz="1800">
                <a:latin typeface="宋体" panose="02010600030101010101" pitchFamily="2" charset="-122"/>
              </a:rPr>
              <a:t>____</a:t>
            </a:r>
            <a:r>
              <a:rPr lang="zh-CN" altLang="en-US" sz="1800"/>
              <a:t>我有时喜欢写作 </a:t>
            </a:r>
          </a:p>
          <a:p>
            <a:pPr algn="just">
              <a:lnSpc>
                <a:spcPct val="90000"/>
              </a:lnSpc>
            </a:pPr>
            <a:r>
              <a:rPr lang="en-US" altLang="zh-CN" sz="1800">
                <a:latin typeface="宋体" panose="02010600030101010101" pitchFamily="2" charset="-122"/>
              </a:rPr>
              <a:t>____</a:t>
            </a:r>
            <a:r>
              <a:rPr lang="zh-CN" altLang="en-US" sz="1800"/>
              <a:t>我只在被要求的情况下才写作</a:t>
            </a:r>
          </a:p>
          <a:p>
            <a:pPr algn="just">
              <a:lnSpc>
                <a:spcPct val="90000"/>
              </a:lnSpc>
            </a:pPr>
            <a:r>
              <a:rPr lang="en-US" altLang="zh-CN" sz="1800"/>
              <a:t>2</a:t>
            </a:r>
            <a:r>
              <a:rPr lang="zh-CN" altLang="en-US" sz="1800"/>
              <a:t>、在下面的列表中，选择今年你最想提高的写作技能，并画钩（不得超过五项）：</a:t>
            </a:r>
          </a:p>
          <a:p>
            <a:pPr algn="just">
              <a:lnSpc>
                <a:spcPct val="90000"/>
              </a:lnSpc>
            </a:pPr>
            <a:r>
              <a:rPr lang="en-US" altLang="zh-CN" sz="1800"/>
              <a:t>A</a:t>
            </a:r>
            <a:r>
              <a:rPr lang="zh-CN" altLang="en-US" sz="1800"/>
              <a:t>拼写                           </a:t>
            </a:r>
            <a:r>
              <a:rPr lang="zh-CN" altLang="en-US" sz="1800">
                <a:latin typeface="宋体" panose="02010600030101010101" pitchFamily="2" charset="-122"/>
              </a:rPr>
              <a:t>√</a:t>
            </a:r>
            <a:endParaRPr lang="zh-CN" altLang="en-US" sz="1800"/>
          </a:p>
          <a:p>
            <a:pPr algn="just">
              <a:lnSpc>
                <a:spcPct val="90000"/>
              </a:lnSpc>
            </a:pPr>
            <a:r>
              <a:rPr lang="en-US" altLang="zh-CN" sz="1800"/>
              <a:t>B</a:t>
            </a:r>
            <a:r>
              <a:rPr lang="zh-CN" altLang="en-US" sz="1800"/>
              <a:t>写作段落</a:t>
            </a:r>
          </a:p>
          <a:p>
            <a:pPr algn="just">
              <a:lnSpc>
                <a:spcPct val="90000"/>
              </a:lnSpc>
            </a:pPr>
            <a:r>
              <a:rPr lang="en-US" altLang="zh-CN" sz="1800"/>
              <a:t>C</a:t>
            </a:r>
            <a:r>
              <a:rPr lang="zh-CN" altLang="en-US" sz="1800"/>
              <a:t>标点符号</a:t>
            </a:r>
          </a:p>
          <a:p>
            <a:pPr algn="just">
              <a:lnSpc>
                <a:spcPct val="90000"/>
              </a:lnSpc>
            </a:pPr>
            <a:r>
              <a:rPr lang="en-US" altLang="zh-CN" sz="1800"/>
              <a:t>D</a:t>
            </a:r>
            <a:r>
              <a:rPr lang="zh-CN" altLang="en-US" sz="1800"/>
              <a:t>写一个有吸引力的导言</a:t>
            </a:r>
          </a:p>
          <a:p>
            <a:pPr algn="just">
              <a:lnSpc>
                <a:spcPct val="90000"/>
              </a:lnSpc>
            </a:pPr>
            <a:r>
              <a:rPr lang="en-US" altLang="zh-CN" sz="1800"/>
              <a:t>E</a:t>
            </a:r>
            <a:r>
              <a:rPr lang="zh-CN" altLang="en-US" sz="1800"/>
              <a:t>写一个强有力的结论</a:t>
            </a:r>
          </a:p>
          <a:p>
            <a:pPr algn="just">
              <a:lnSpc>
                <a:spcPct val="90000"/>
              </a:lnSpc>
            </a:pPr>
            <a:r>
              <a:rPr lang="en-US" altLang="zh-CN" sz="1800"/>
              <a:t>F</a:t>
            </a:r>
            <a:r>
              <a:rPr lang="zh-CN" altLang="en-US" sz="1800"/>
              <a:t>按事情的发展顺序写作</a:t>
            </a:r>
          </a:p>
          <a:p>
            <a:pPr algn="just">
              <a:lnSpc>
                <a:spcPct val="90000"/>
              </a:lnSpc>
            </a:pPr>
            <a:r>
              <a:rPr lang="en-US" altLang="zh-CN" sz="1800"/>
              <a:t>G</a:t>
            </a:r>
            <a:r>
              <a:rPr lang="zh-CN" altLang="en-US" sz="1800"/>
              <a:t>紧扣主题</a:t>
            </a:r>
          </a:p>
          <a:p>
            <a:pPr algn="just">
              <a:lnSpc>
                <a:spcPct val="90000"/>
              </a:lnSpc>
            </a:pPr>
            <a:r>
              <a:rPr lang="en-US" altLang="zh-CN" sz="1800"/>
              <a:t>H</a:t>
            </a:r>
            <a:r>
              <a:rPr lang="zh-CN" altLang="en-US" sz="1800"/>
              <a:t>使用更具吸引力的词汇           </a:t>
            </a:r>
            <a:r>
              <a:rPr lang="zh-CN" altLang="en-US" sz="1800">
                <a:latin typeface="宋体" panose="02010600030101010101" pitchFamily="2" charset="-122"/>
              </a:rPr>
              <a:t>√</a:t>
            </a:r>
            <a:endParaRPr lang="zh-CN" altLang="en-US" sz="1800"/>
          </a:p>
          <a:p>
            <a:pPr algn="just">
              <a:lnSpc>
                <a:spcPct val="90000"/>
              </a:lnSpc>
            </a:pPr>
            <a:r>
              <a:rPr lang="en-US" altLang="zh-CN" sz="1800"/>
              <a:t>I</a:t>
            </a:r>
            <a:r>
              <a:rPr lang="zh-CN" altLang="en-US" sz="1800"/>
              <a:t>用不同的表达句式</a:t>
            </a:r>
          </a:p>
          <a:p>
            <a:pPr algn="just">
              <a:lnSpc>
                <a:spcPct val="90000"/>
              </a:lnSpc>
            </a:pPr>
            <a:r>
              <a:rPr lang="en-US" altLang="zh-CN" sz="1800"/>
              <a:t>J</a:t>
            </a:r>
            <a:r>
              <a:rPr lang="zh-CN" altLang="en-US" sz="1800"/>
              <a:t>如何开头                        </a:t>
            </a:r>
            <a:r>
              <a:rPr lang="zh-CN" altLang="en-US" sz="1800">
                <a:latin typeface="宋体" panose="02010600030101010101" pitchFamily="2" charset="-122"/>
              </a:rPr>
              <a:t>√</a:t>
            </a:r>
            <a:endParaRPr lang="zh-CN" altLang="en-US" sz="1800"/>
          </a:p>
          <a:p>
            <a:pPr algn="just">
              <a:lnSpc>
                <a:spcPct val="90000"/>
              </a:lnSpc>
            </a:pPr>
            <a:r>
              <a:rPr lang="en-US" altLang="zh-CN" sz="1800"/>
              <a:t>K</a:t>
            </a:r>
            <a:r>
              <a:rPr lang="zh-CN" altLang="en-US" sz="1800"/>
              <a:t>修改                           </a:t>
            </a:r>
            <a:r>
              <a:rPr lang="zh-CN" altLang="en-US" sz="1800">
                <a:latin typeface="宋体" panose="02010600030101010101" pitchFamily="2" charset="-122"/>
              </a:rPr>
              <a:t>√</a:t>
            </a:r>
            <a:endParaRPr lang="zh-CN" altLang="en-US" sz="1800"/>
          </a:p>
          <a:p>
            <a:pPr algn="just">
              <a:lnSpc>
                <a:spcPct val="90000"/>
              </a:lnSpc>
            </a:pPr>
            <a:r>
              <a:rPr lang="en-US" altLang="zh-CN" sz="1800"/>
              <a:t>L</a:t>
            </a:r>
            <a:r>
              <a:rPr lang="zh-CN" altLang="en-US" sz="1800"/>
              <a:t>其它：</a:t>
            </a:r>
            <a:r>
              <a:rPr lang="zh-CN" altLang="en-US" sz="1800">
                <a:ea typeface="华文行楷" panose="02010800040101010101" pitchFamily="2" charset="-122"/>
              </a:rPr>
              <a:t>挑选文章的标题</a:t>
            </a:r>
            <a:endParaRPr lang="zh-CN" altLang="en-US" sz="1800"/>
          </a:p>
          <a:p>
            <a:pPr algn="just">
              <a:lnSpc>
                <a:spcPct val="90000"/>
              </a:lnSpc>
            </a:pPr>
            <a:r>
              <a:rPr lang="zh-CN" altLang="en-US" sz="1800"/>
              <a:t> </a:t>
            </a:r>
          </a:p>
        </p:txBody>
      </p:sp>
    </p:spTree>
    <p:extLst>
      <p:ext uri="{BB962C8B-B14F-4D97-AF65-F5344CB8AC3E}">
        <p14:creationId xmlns:p14="http://schemas.microsoft.com/office/powerpoint/2010/main" val="24890367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ChangeArrowheads="1"/>
          </p:cNvSpPr>
          <p:nvPr>
            <p:ph type="body" idx="1"/>
          </p:nvPr>
        </p:nvSpPr>
        <p:spPr>
          <a:xfrm>
            <a:off x="2590800" y="838200"/>
            <a:ext cx="7772400" cy="5378450"/>
          </a:xfrm>
        </p:spPr>
        <p:txBody>
          <a:bodyPr>
            <a:normAutofit lnSpcReduction="10000"/>
          </a:bodyPr>
          <a:lstStyle/>
          <a:p>
            <a:pPr algn="just">
              <a:lnSpc>
                <a:spcPct val="90000"/>
              </a:lnSpc>
            </a:pPr>
            <a:r>
              <a:rPr lang="en-US" altLang="zh-CN" sz="2400"/>
              <a:t>3</a:t>
            </a:r>
            <a:r>
              <a:rPr lang="zh-CN" altLang="en-US" sz="2400"/>
              <a:t>、列出在写作过程中对你有帮助的因素，并予以说明。</a:t>
            </a:r>
          </a:p>
          <a:p>
            <a:pPr algn="just">
              <a:lnSpc>
                <a:spcPct val="90000"/>
              </a:lnSpc>
            </a:pPr>
            <a:r>
              <a:rPr lang="zh-CN" altLang="en-US" sz="2400">
                <a:ea typeface="华文行楷" panose="02010800040101010101" pitchFamily="2" charset="-122"/>
              </a:rPr>
              <a:t>安静的环境</a:t>
            </a:r>
            <a:endParaRPr lang="zh-CN" altLang="en-US" sz="2400"/>
          </a:p>
          <a:p>
            <a:pPr algn="just">
              <a:lnSpc>
                <a:spcPct val="90000"/>
              </a:lnSpc>
            </a:pPr>
            <a:r>
              <a:rPr lang="zh-CN" altLang="en-US" sz="2400">
                <a:ea typeface="华文行楷" panose="02010800040101010101" pitchFamily="2" charset="-122"/>
              </a:rPr>
              <a:t>时间</a:t>
            </a:r>
            <a:endParaRPr lang="zh-CN" altLang="en-US" sz="2400"/>
          </a:p>
          <a:p>
            <a:pPr algn="just">
              <a:lnSpc>
                <a:spcPct val="90000"/>
              </a:lnSpc>
            </a:pPr>
            <a:r>
              <a:rPr lang="en-US" altLang="zh-CN" sz="2400"/>
              <a:t>4</a:t>
            </a:r>
            <a:r>
              <a:rPr lang="zh-CN" altLang="en-US" sz="2400"/>
              <a:t>、</a:t>
            </a:r>
            <a:r>
              <a:rPr lang="zh-CN" altLang="en-US" sz="2400">
                <a:cs typeface="Times New Roman" panose="02020603050405020304" pitchFamily="18" charset="0"/>
              </a:rPr>
              <a:t>  </a:t>
            </a:r>
            <a:r>
              <a:rPr lang="zh-CN" altLang="en-US" sz="2400"/>
              <a:t>写作的时候你通常会遇到什么问题？</a:t>
            </a:r>
          </a:p>
          <a:p>
            <a:pPr algn="just">
              <a:lnSpc>
                <a:spcPct val="90000"/>
              </a:lnSpc>
            </a:pPr>
            <a:r>
              <a:rPr lang="zh-CN" altLang="en-US" sz="2400">
                <a:ea typeface="华文行楷" panose="02010800040101010101" pitchFamily="2" charset="-122"/>
              </a:rPr>
              <a:t>记住我要去做的事情，比如当我们停下来时，我通常会将注意力转移到别的事情上去</a:t>
            </a:r>
            <a:r>
              <a:rPr lang="zh-CN" altLang="en-US" sz="2400"/>
              <a:t>。</a:t>
            </a:r>
          </a:p>
          <a:p>
            <a:pPr algn="just">
              <a:lnSpc>
                <a:spcPct val="90000"/>
              </a:lnSpc>
            </a:pPr>
            <a:r>
              <a:rPr lang="en-US" altLang="zh-CN" sz="2400"/>
              <a:t>5</a:t>
            </a:r>
            <a:r>
              <a:rPr lang="zh-CN" altLang="en-US" sz="2400"/>
              <a:t>、</a:t>
            </a:r>
            <a:r>
              <a:rPr lang="zh-CN" altLang="en-US" sz="2400">
                <a:cs typeface="Times New Roman" panose="02020603050405020304" pitchFamily="18" charset="0"/>
              </a:rPr>
              <a:t>  </a:t>
            </a:r>
            <a:r>
              <a:rPr lang="zh-CN" altLang="en-US" sz="2400"/>
              <a:t>选择两项你喜欢的作文形式：</a:t>
            </a:r>
          </a:p>
          <a:p>
            <a:pPr algn="just">
              <a:lnSpc>
                <a:spcPct val="90000"/>
              </a:lnSpc>
            </a:pPr>
            <a:r>
              <a:rPr lang="zh-CN" altLang="en-US" sz="2400"/>
              <a:t>个人传记（关于自己）</a:t>
            </a:r>
            <a:r>
              <a:rPr lang="en-US" altLang="zh-CN" sz="2400">
                <a:latin typeface="宋体" panose="02010600030101010101" pitchFamily="2" charset="-122"/>
              </a:rPr>
              <a:t>_____</a:t>
            </a:r>
            <a:endParaRPr lang="en-US" altLang="zh-CN" sz="2400"/>
          </a:p>
          <a:p>
            <a:pPr algn="just">
              <a:lnSpc>
                <a:spcPct val="90000"/>
              </a:lnSpc>
            </a:pPr>
            <a:r>
              <a:rPr lang="zh-CN" altLang="en-US" sz="2400"/>
              <a:t>记述真实的故事      </a:t>
            </a:r>
            <a:r>
              <a:rPr lang="en-US" altLang="zh-CN" sz="2400">
                <a:latin typeface="宋体" panose="02010600030101010101" pitchFamily="2" charset="-122"/>
              </a:rPr>
              <a:t>__√___</a:t>
            </a:r>
            <a:endParaRPr lang="en-US" altLang="zh-CN" sz="2400"/>
          </a:p>
          <a:p>
            <a:pPr algn="just">
              <a:lnSpc>
                <a:spcPct val="90000"/>
              </a:lnSpc>
            </a:pPr>
            <a:r>
              <a:rPr lang="zh-CN" altLang="en-US" sz="2400"/>
              <a:t>真实报道            </a:t>
            </a:r>
            <a:r>
              <a:rPr lang="en-US" altLang="zh-CN" sz="2400">
                <a:latin typeface="宋体" panose="02010600030101010101" pitchFamily="2" charset="-122"/>
              </a:rPr>
              <a:t>_√____</a:t>
            </a:r>
            <a:endParaRPr lang="en-US" altLang="zh-CN" sz="2400"/>
          </a:p>
          <a:p>
            <a:pPr algn="just">
              <a:lnSpc>
                <a:spcPct val="90000"/>
              </a:lnSpc>
            </a:pPr>
            <a:r>
              <a:rPr lang="zh-CN" altLang="en-US" sz="2400"/>
              <a:t>信                  </a:t>
            </a:r>
            <a:r>
              <a:rPr lang="en-US" altLang="zh-CN" sz="2400">
                <a:latin typeface="宋体" panose="02010600030101010101" pitchFamily="2" charset="-122"/>
              </a:rPr>
              <a:t>_____</a:t>
            </a:r>
            <a:endParaRPr lang="en-US" altLang="zh-CN" sz="2400"/>
          </a:p>
          <a:p>
            <a:pPr algn="just">
              <a:lnSpc>
                <a:spcPct val="90000"/>
              </a:lnSpc>
            </a:pPr>
            <a:r>
              <a:rPr lang="zh-CN" altLang="en-US" sz="2400"/>
              <a:t>诗                  </a:t>
            </a:r>
            <a:r>
              <a:rPr lang="en-US" altLang="zh-CN" sz="2400">
                <a:latin typeface="宋体" panose="02010600030101010101" pitchFamily="2" charset="-122"/>
              </a:rPr>
              <a:t>______</a:t>
            </a:r>
            <a:endParaRPr lang="en-US" altLang="zh-CN" sz="2400"/>
          </a:p>
          <a:p>
            <a:pPr algn="just">
              <a:lnSpc>
                <a:spcPct val="90000"/>
              </a:lnSpc>
            </a:pPr>
            <a:r>
              <a:rPr lang="zh-CN" altLang="en-US" sz="2400"/>
              <a:t>日志                </a:t>
            </a:r>
            <a:r>
              <a:rPr lang="en-US" altLang="zh-CN" sz="2400">
                <a:latin typeface="宋体" panose="02010600030101010101" pitchFamily="2" charset="-122"/>
              </a:rPr>
              <a:t>______</a:t>
            </a:r>
            <a:endParaRPr lang="en-US" altLang="zh-CN" sz="2400"/>
          </a:p>
          <a:p>
            <a:pPr>
              <a:lnSpc>
                <a:spcPct val="90000"/>
              </a:lnSpc>
            </a:pPr>
            <a:endParaRPr lang="en-US" altLang="zh-CN" sz="2400"/>
          </a:p>
        </p:txBody>
      </p:sp>
    </p:spTree>
    <p:extLst>
      <p:ext uri="{BB962C8B-B14F-4D97-AF65-F5344CB8AC3E}">
        <p14:creationId xmlns:p14="http://schemas.microsoft.com/office/powerpoint/2010/main" val="34345080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a:xfrm>
            <a:off x="2590800" y="838200"/>
            <a:ext cx="7772400" cy="5378450"/>
          </a:xfrm>
        </p:spPr>
        <p:txBody>
          <a:bodyPr>
            <a:normAutofit fontScale="92500" lnSpcReduction="10000"/>
          </a:bodyPr>
          <a:lstStyle/>
          <a:p>
            <a:pPr algn="just">
              <a:lnSpc>
                <a:spcPct val="90000"/>
              </a:lnSpc>
            </a:pPr>
            <a:r>
              <a:rPr lang="en-US" altLang="zh-CN" sz="2000"/>
              <a:t>6</a:t>
            </a:r>
            <a:r>
              <a:rPr lang="zh-CN" altLang="en-US" sz="2000"/>
              <a:t>、业余时间你经常读什么书？（选择一项或者多项）</a:t>
            </a:r>
          </a:p>
          <a:p>
            <a:pPr algn="just">
              <a:lnSpc>
                <a:spcPct val="90000"/>
              </a:lnSpc>
            </a:pPr>
            <a:r>
              <a:rPr lang="en-US" altLang="zh-CN" sz="2000">
                <a:latin typeface="宋体" panose="02010600030101010101" pitchFamily="2" charset="-122"/>
              </a:rPr>
              <a:t>______</a:t>
            </a:r>
            <a:r>
              <a:rPr lang="zh-CN" altLang="en-US" sz="2000"/>
              <a:t>短篇故事          </a:t>
            </a:r>
            <a:r>
              <a:rPr lang="en-US" altLang="zh-CN" sz="2000">
                <a:latin typeface="宋体" panose="02010600030101010101" pitchFamily="2" charset="-122"/>
              </a:rPr>
              <a:t>_____</a:t>
            </a:r>
            <a:r>
              <a:rPr lang="zh-CN" altLang="en-US" sz="2000"/>
              <a:t>诗</a:t>
            </a:r>
          </a:p>
          <a:p>
            <a:pPr algn="just">
              <a:lnSpc>
                <a:spcPct val="90000"/>
              </a:lnSpc>
            </a:pPr>
            <a:r>
              <a:rPr lang="en-US" altLang="zh-CN" sz="2000">
                <a:latin typeface="宋体" panose="02010600030101010101" pitchFamily="2" charset="-122"/>
              </a:rPr>
              <a:t>_______</a:t>
            </a:r>
            <a:r>
              <a:rPr lang="zh-CN" altLang="en-US" sz="2000"/>
              <a:t>杂志             </a:t>
            </a:r>
            <a:r>
              <a:rPr lang="en-US" altLang="zh-CN" sz="2000">
                <a:latin typeface="宋体" panose="02010600030101010101" pitchFamily="2" charset="-122"/>
              </a:rPr>
              <a:t>_____</a:t>
            </a:r>
            <a:r>
              <a:rPr lang="zh-CN" altLang="en-US" sz="2000"/>
              <a:t>幽默笑话</a:t>
            </a:r>
          </a:p>
          <a:p>
            <a:pPr algn="just">
              <a:lnSpc>
                <a:spcPct val="90000"/>
              </a:lnSpc>
            </a:pPr>
            <a:r>
              <a:rPr lang="en-US" altLang="zh-CN" sz="2000">
                <a:latin typeface="宋体" panose="02010600030101010101" pitchFamily="2" charset="-122"/>
              </a:rPr>
              <a:t>__√_____</a:t>
            </a:r>
            <a:r>
              <a:rPr lang="zh-CN" altLang="en-US" sz="2000"/>
              <a:t>小说             </a:t>
            </a:r>
            <a:r>
              <a:rPr lang="en-US" altLang="zh-CN" sz="2000">
                <a:latin typeface="宋体" panose="02010600030101010101" pitchFamily="2" charset="-122"/>
              </a:rPr>
              <a:t>_____</a:t>
            </a:r>
            <a:r>
              <a:rPr lang="zh-CN" altLang="en-US" sz="2000"/>
              <a:t>名人传记</a:t>
            </a:r>
          </a:p>
          <a:p>
            <a:pPr algn="just">
              <a:lnSpc>
                <a:spcPct val="90000"/>
              </a:lnSpc>
            </a:pPr>
            <a:r>
              <a:rPr lang="en-US" altLang="zh-CN" sz="2000">
                <a:latin typeface="宋体" panose="02010600030101010101" pitchFamily="2" charset="-122"/>
              </a:rPr>
              <a:t>___√____</a:t>
            </a:r>
            <a:r>
              <a:rPr lang="zh-CN" altLang="en-US" sz="2000"/>
              <a:t>研究报告         </a:t>
            </a:r>
            <a:r>
              <a:rPr lang="en-US" altLang="zh-CN" sz="2000">
                <a:latin typeface="宋体" panose="02010600030101010101" pitchFamily="2" charset="-122"/>
              </a:rPr>
              <a:t>______</a:t>
            </a:r>
            <a:r>
              <a:rPr lang="zh-CN" altLang="en-US" sz="2000"/>
              <a:t>我课余不读书</a:t>
            </a:r>
          </a:p>
          <a:p>
            <a:pPr algn="just">
              <a:lnSpc>
                <a:spcPct val="90000"/>
              </a:lnSpc>
            </a:pPr>
            <a:r>
              <a:rPr lang="en-US" altLang="zh-CN" sz="2000"/>
              <a:t>7</a:t>
            </a:r>
            <a:r>
              <a:rPr lang="zh-CN" altLang="en-US" sz="2000"/>
              <a:t>、我喜欢读书和故事，内容多是关于</a:t>
            </a:r>
            <a:r>
              <a:rPr lang="zh-CN" altLang="en-US" sz="2000">
                <a:ea typeface="华文行楷" panose="02010800040101010101" pitchFamily="2" charset="-122"/>
              </a:rPr>
              <a:t>人物的。比如，</a:t>
            </a:r>
            <a:r>
              <a:rPr lang="en-US" altLang="zh-CN" sz="2000">
                <a:ea typeface="华文行楷" panose="02010800040101010101" pitchFamily="2" charset="-122"/>
              </a:rPr>
              <a:t>《</a:t>
            </a:r>
            <a:r>
              <a:rPr lang="zh-CN" altLang="en-US" sz="2000">
                <a:ea typeface="华文行楷" panose="02010800040101010101" pitchFamily="2" charset="-122"/>
              </a:rPr>
              <a:t>保姆俱乐部</a:t>
            </a:r>
            <a:r>
              <a:rPr lang="en-US" altLang="zh-CN" sz="2000">
                <a:ea typeface="华文行楷" panose="02010800040101010101" pitchFamily="2" charset="-122"/>
              </a:rPr>
              <a:t>》</a:t>
            </a:r>
            <a:r>
              <a:rPr lang="zh-CN" altLang="en-US" sz="2000">
                <a:ea typeface="华文行楷" panose="02010800040101010101" pitchFamily="2" charset="-122"/>
              </a:rPr>
              <a:t>就是我的最爱。</a:t>
            </a:r>
            <a:endParaRPr lang="zh-CN" altLang="en-US" sz="2000"/>
          </a:p>
          <a:p>
            <a:pPr algn="just">
              <a:lnSpc>
                <a:spcPct val="90000"/>
              </a:lnSpc>
            </a:pPr>
            <a:r>
              <a:rPr lang="en-US" altLang="zh-CN" sz="2000"/>
              <a:t>8</a:t>
            </a:r>
            <a:r>
              <a:rPr lang="zh-CN" altLang="en-US" sz="2000"/>
              <a:t>、独自阅读的时候，我感觉</a:t>
            </a:r>
            <a:r>
              <a:rPr lang="zh-CN" altLang="en-US" sz="2000">
                <a:ea typeface="华文行楷" panose="02010800040101010101" pitchFamily="2" charset="-122"/>
              </a:rPr>
              <a:t>自己可以独立自主地做一些好的事情。</a:t>
            </a:r>
            <a:endParaRPr lang="zh-CN" altLang="en-US" sz="2000"/>
          </a:p>
          <a:p>
            <a:pPr algn="just">
              <a:lnSpc>
                <a:spcPct val="90000"/>
              </a:lnSpc>
            </a:pPr>
            <a:r>
              <a:rPr lang="en-US" altLang="zh-CN" sz="2000"/>
              <a:t>9</a:t>
            </a:r>
            <a:r>
              <a:rPr lang="zh-CN" altLang="en-US" sz="2000"/>
              <a:t>、当我和其他人一起读的时候，我感觉</a:t>
            </a:r>
            <a:r>
              <a:rPr lang="zh-CN" altLang="en-US" sz="2000">
                <a:ea typeface="华文行楷" panose="02010800040101010101" pitchFamily="2" charset="-122"/>
              </a:rPr>
              <a:t>自己在做一件很有趣的事情，迫不及待地想知道故事情节。</a:t>
            </a:r>
            <a:endParaRPr lang="zh-CN" altLang="en-US" sz="2000"/>
          </a:p>
          <a:p>
            <a:pPr algn="just">
              <a:lnSpc>
                <a:spcPct val="90000"/>
              </a:lnSpc>
            </a:pPr>
            <a:r>
              <a:rPr lang="en-US" altLang="zh-CN" sz="2000"/>
              <a:t>10</a:t>
            </a:r>
            <a:r>
              <a:rPr lang="zh-CN" altLang="en-US" sz="2000"/>
              <a:t>、遇到不认识的词汇，我将</a:t>
            </a:r>
            <a:r>
              <a:rPr lang="zh-CN" altLang="en-US" sz="2000">
                <a:ea typeface="华文行楷" panose="02010800040101010101" pitchFamily="2" charset="-122"/>
              </a:rPr>
              <a:t>把它说出来问老师。</a:t>
            </a:r>
            <a:endParaRPr lang="zh-CN" altLang="en-US" sz="2000"/>
          </a:p>
          <a:p>
            <a:pPr algn="just">
              <a:lnSpc>
                <a:spcPct val="90000"/>
              </a:lnSpc>
            </a:pPr>
            <a:r>
              <a:rPr lang="en-US" altLang="zh-CN" sz="2000"/>
              <a:t>11</a:t>
            </a:r>
            <a:r>
              <a:rPr lang="zh-CN" altLang="en-US" sz="2000"/>
              <a:t>、当我并不明白我所读的内容时，我将</a:t>
            </a:r>
            <a:r>
              <a:rPr lang="zh-CN" altLang="en-US" sz="2000">
                <a:ea typeface="华文行楷" panose="02010800040101010101" pitchFamily="2" charset="-122"/>
              </a:rPr>
              <a:t>再读一遍，尝试去理解它。</a:t>
            </a:r>
            <a:endParaRPr lang="zh-CN" altLang="en-US" sz="2000"/>
          </a:p>
          <a:p>
            <a:pPr algn="just">
              <a:lnSpc>
                <a:spcPct val="90000"/>
              </a:lnSpc>
            </a:pPr>
            <a:r>
              <a:rPr lang="en-US" altLang="zh-CN" sz="2000"/>
              <a:t>12</a:t>
            </a:r>
            <a:r>
              <a:rPr lang="zh-CN" altLang="en-US" sz="2000"/>
              <a:t>、我认为一天中的最佳阅读时间是</a:t>
            </a:r>
            <a:r>
              <a:rPr lang="zh-CN" altLang="en-US" sz="2000">
                <a:ea typeface="华文行楷" panose="02010800040101010101" pitchFamily="2" charset="-122"/>
              </a:rPr>
              <a:t>晚上睡觉之前。</a:t>
            </a:r>
            <a:endParaRPr lang="zh-CN" altLang="en-US" sz="2000"/>
          </a:p>
          <a:p>
            <a:pPr algn="just">
              <a:lnSpc>
                <a:spcPct val="90000"/>
              </a:lnSpc>
            </a:pPr>
            <a:r>
              <a:rPr lang="en-US" altLang="zh-CN" sz="2000"/>
              <a:t>13</a:t>
            </a:r>
            <a:r>
              <a:rPr lang="zh-CN" altLang="en-US" sz="2000"/>
              <a:t>、你是否觉得我可以帮助你提高阅读和写作能力？</a:t>
            </a:r>
          </a:p>
          <a:p>
            <a:pPr algn="just">
              <a:lnSpc>
                <a:spcPct val="90000"/>
              </a:lnSpc>
            </a:pPr>
            <a:r>
              <a:rPr lang="zh-CN" altLang="en-US" sz="2000">
                <a:ea typeface="华文行楷" panose="02010800040101010101" pitchFamily="2" charset="-122"/>
              </a:rPr>
              <a:t>也许你可以让我们读我们想要读的书。</a:t>
            </a:r>
            <a:endParaRPr lang="zh-CN" altLang="en-US" sz="2000"/>
          </a:p>
          <a:p>
            <a:pPr>
              <a:lnSpc>
                <a:spcPct val="90000"/>
              </a:lnSpc>
            </a:pPr>
            <a:endParaRPr lang="zh-CN" altLang="en-US" sz="2000"/>
          </a:p>
          <a:p>
            <a:pPr>
              <a:lnSpc>
                <a:spcPct val="90000"/>
              </a:lnSpc>
            </a:pPr>
            <a:endParaRPr lang="en-US" altLang="zh-CN"/>
          </a:p>
        </p:txBody>
      </p:sp>
    </p:spTree>
    <p:extLst>
      <p:ext uri="{BB962C8B-B14F-4D97-AF65-F5344CB8AC3E}">
        <p14:creationId xmlns:p14="http://schemas.microsoft.com/office/powerpoint/2010/main" val="34435339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a:xfrm>
            <a:off x="2590800" y="685800"/>
            <a:ext cx="7772400" cy="5530850"/>
          </a:xfrm>
        </p:spPr>
        <p:txBody>
          <a:bodyPr/>
          <a:lstStyle/>
          <a:p>
            <a:pPr algn="just">
              <a:lnSpc>
                <a:spcPct val="90000"/>
              </a:lnSpc>
            </a:pPr>
            <a:r>
              <a:rPr lang="zh-CN" altLang="en-US" sz="2400">
                <a:latin typeface="隶书" panose="02010509060101010101" pitchFamily="49" charset="-122"/>
                <a:ea typeface="隶书" panose="02010509060101010101" pitchFamily="49" charset="-122"/>
              </a:rPr>
              <a:t>在我第一年使用档案袋评价的过程中，遇到了一些问题。如：</a:t>
            </a:r>
          </a:p>
          <a:p>
            <a:pPr algn="just">
              <a:lnSpc>
                <a:spcPct val="90000"/>
              </a:lnSpc>
            </a:pPr>
            <a:r>
              <a:rPr lang="en-US" altLang="zh-CN" sz="2400">
                <a:latin typeface="隶书" panose="02010509060101010101" pitchFamily="49" charset="-122"/>
                <a:ea typeface="隶书" panose="02010509060101010101" pitchFamily="49" charset="-122"/>
              </a:rPr>
              <a:t>1</a:t>
            </a:r>
            <a:r>
              <a:rPr lang="zh-CN" altLang="en-US" sz="2400">
                <a:latin typeface="隶书" panose="02010509060101010101" pitchFamily="49" charset="-122"/>
                <a:ea typeface="隶书" panose="02010509060101010101" pitchFamily="49" charset="-122"/>
              </a:rPr>
              <a:t>、学生是否总是选择那些我和其他老师都认为是优秀的作品？如果是这样的话，我该如何避免我个人的评价取代他们自己的评价？</a:t>
            </a:r>
          </a:p>
          <a:p>
            <a:pPr algn="just">
              <a:lnSpc>
                <a:spcPct val="90000"/>
              </a:lnSpc>
            </a:pPr>
            <a:r>
              <a:rPr lang="en-US" altLang="zh-CN" sz="2400">
                <a:latin typeface="隶书" panose="02010509060101010101" pitchFamily="49" charset="-122"/>
                <a:ea typeface="隶书" panose="02010509060101010101" pitchFamily="49" charset="-122"/>
              </a:rPr>
              <a:t>2</a:t>
            </a:r>
            <a:r>
              <a:rPr lang="zh-CN" altLang="en-US" sz="2400">
                <a:latin typeface="隶书" panose="02010509060101010101" pitchFamily="49" charset="-122"/>
                <a:ea typeface="隶书" panose="02010509060101010101" pitchFamily="49" charset="-122"/>
              </a:rPr>
              <a:t>、如果学生只是随意地将其平时的日常作品交上来，或者选择的资料在选择当天无法得到，应该如何处理？</a:t>
            </a:r>
          </a:p>
          <a:p>
            <a:pPr algn="just">
              <a:lnSpc>
                <a:spcPct val="90000"/>
              </a:lnSpc>
            </a:pPr>
            <a:r>
              <a:rPr lang="en-US" altLang="zh-CN" sz="2400">
                <a:latin typeface="隶书" panose="02010509060101010101" pitchFamily="49" charset="-122"/>
                <a:ea typeface="隶书" panose="02010509060101010101" pitchFamily="49" charset="-122"/>
              </a:rPr>
              <a:t>3</a:t>
            </a:r>
            <a:r>
              <a:rPr lang="zh-CN" altLang="en-US" sz="2400">
                <a:latin typeface="隶书" panose="02010509060101010101" pitchFamily="49" charset="-122"/>
                <a:ea typeface="隶书" panose="02010509060101010101" pitchFamily="49" charset="-122"/>
              </a:rPr>
              <a:t>、对于学生选择或是不选择的作品应该如何处理？</a:t>
            </a:r>
          </a:p>
          <a:p>
            <a:pPr algn="just">
              <a:lnSpc>
                <a:spcPct val="90000"/>
              </a:lnSpc>
            </a:pPr>
            <a:r>
              <a:rPr lang="en-US" altLang="zh-CN" sz="2400">
                <a:latin typeface="隶书" panose="02010509060101010101" pitchFamily="49" charset="-122"/>
                <a:ea typeface="隶书" panose="02010509060101010101" pitchFamily="49" charset="-122"/>
              </a:rPr>
              <a:t>4</a:t>
            </a:r>
            <a:r>
              <a:rPr lang="zh-CN" altLang="en-US" sz="2400">
                <a:latin typeface="隶书" panose="02010509060101010101" pitchFamily="49" charset="-122"/>
                <a:ea typeface="隶书" panose="02010509060101010101" pitchFamily="49" charset="-122"/>
              </a:rPr>
              <a:t>、在全过程中如何引导学生而不是命令学生？</a:t>
            </a:r>
          </a:p>
          <a:p>
            <a:pPr algn="just">
              <a:lnSpc>
                <a:spcPct val="90000"/>
              </a:lnSpc>
            </a:pPr>
            <a:r>
              <a:rPr lang="en-US" altLang="zh-CN" sz="2400">
                <a:latin typeface="隶书" panose="02010509060101010101" pitchFamily="49" charset="-122"/>
                <a:ea typeface="隶书" panose="02010509060101010101" pitchFamily="49" charset="-122"/>
              </a:rPr>
              <a:t>5</a:t>
            </a:r>
            <a:r>
              <a:rPr lang="zh-CN" altLang="en-US" sz="2400">
                <a:latin typeface="隶书" panose="02010509060101010101" pitchFamily="49" charset="-122"/>
                <a:ea typeface="隶书" panose="02010509060101010101" pitchFamily="49" charset="-122"/>
              </a:rPr>
              <a:t>、应该选择多少东西装入档案袋，是不是每一项都要统一格式？</a:t>
            </a:r>
          </a:p>
          <a:p>
            <a:pPr algn="just">
              <a:lnSpc>
                <a:spcPct val="90000"/>
              </a:lnSpc>
            </a:pPr>
            <a:r>
              <a:rPr lang="en-US" altLang="zh-CN" sz="2400">
                <a:latin typeface="隶书" panose="02010509060101010101" pitchFamily="49" charset="-122"/>
                <a:ea typeface="隶书" panose="02010509060101010101" pitchFamily="49" charset="-122"/>
              </a:rPr>
              <a:t>6</a:t>
            </a:r>
            <a:r>
              <a:rPr lang="zh-CN" altLang="en-US" sz="2400">
                <a:latin typeface="隶书" panose="02010509060101010101" pitchFamily="49" charset="-122"/>
                <a:ea typeface="隶书" panose="02010509060101010101" pitchFamily="49" charset="-122"/>
              </a:rPr>
              <a:t>、是否所有的作品都可以装入档案袋？有限定条件吗？</a:t>
            </a:r>
          </a:p>
          <a:p>
            <a:pPr algn="just">
              <a:lnSpc>
                <a:spcPct val="90000"/>
              </a:lnSpc>
            </a:pPr>
            <a:r>
              <a:rPr lang="en-US" altLang="zh-CN" sz="2400">
                <a:latin typeface="隶书" panose="02010509060101010101" pitchFamily="49" charset="-122"/>
                <a:ea typeface="隶书" panose="02010509060101010101" pitchFamily="49" charset="-122"/>
              </a:rPr>
              <a:t>7</a:t>
            </a:r>
            <a:r>
              <a:rPr lang="zh-CN" altLang="en-US" sz="2400">
                <a:latin typeface="隶书" panose="02010509060101010101" pitchFamily="49" charset="-122"/>
                <a:ea typeface="隶书" panose="02010509060101010101" pitchFamily="49" charset="-122"/>
              </a:rPr>
              <a:t>、对于不想参与的学生该如何处理？</a:t>
            </a:r>
          </a:p>
          <a:p>
            <a:pPr>
              <a:lnSpc>
                <a:spcPct val="90000"/>
              </a:lnSpc>
            </a:pPr>
            <a:endParaRPr lang="en-US" altLang="zh-CN" sz="2400">
              <a:latin typeface="隶书" panose="02010509060101010101" pitchFamily="49" charset="-122"/>
              <a:ea typeface="隶书" panose="02010509060101010101" pitchFamily="49" charset="-122"/>
            </a:endParaRPr>
          </a:p>
        </p:txBody>
      </p:sp>
    </p:spTree>
    <p:extLst>
      <p:ext uri="{BB962C8B-B14F-4D97-AF65-F5344CB8AC3E}">
        <p14:creationId xmlns:p14="http://schemas.microsoft.com/office/powerpoint/2010/main" val="21181127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zh-CN" altLang="en-US" b="1">
                <a:latin typeface="宋体" panose="02010600030101010101" pitchFamily="2" charset="-122"/>
              </a:rPr>
              <a:t>我的建议</a:t>
            </a:r>
            <a:r>
              <a:rPr lang="zh-CN" altLang="en-US"/>
              <a:t> </a:t>
            </a:r>
          </a:p>
        </p:txBody>
      </p:sp>
      <p:sp>
        <p:nvSpPr>
          <p:cNvPr id="147459" name="Rectangle 3"/>
          <p:cNvSpPr>
            <a:spLocks noGrp="1" noChangeArrowheads="1"/>
          </p:cNvSpPr>
          <p:nvPr>
            <p:ph type="body" idx="1"/>
          </p:nvPr>
        </p:nvSpPr>
        <p:spPr/>
        <p:txBody>
          <a:bodyPr/>
          <a:lstStyle/>
          <a:p>
            <a:pPr algn="just">
              <a:lnSpc>
                <a:spcPct val="90000"/>
              </a:lnSpc>
            </a:pPr>
            <a:r>
              <a:rPr lang="zh-CN" altLang="en-US">
                <a:ea typeface="隶书" panose="02010509060101010101" pitchFamily="49" charset="-122"/>
              </a:rPr>
              <a:t>提出关于实施成功的档案袋的几点建议：</a:t>
            </a:r>
          </a:p>
          <a:p>
            <a:pPr algn="just">
              <a:lnSpc>
                <a:spcPct val="90000"/>
              </a:lnSpc>
            </a:pPr>
            <a:r>
              <a:rPr lang="zh-CN" altLang="en-US"/>
              <a:t>        </a:t>
            </a:r>
            <a:r>
              <a:rPr lang="zh-CN" altLang="en-US" sz="2400"/>
              <a:t>首先，要容忍生活中的缺点。学生在进行第一次的资料选择时，常常会有不安情绪，并且愿意选择成功的作品，对大部分学生来说就是要选择成绩高的或是很整洁的作品。</a:t>
            </a:r>
          </a:p>
          <a:p>
            <a:pPr algn="just">
              <a:lnSpc>
                <a:spcPct val="90000"/>
              </a:lnSpc>
            </a:pPr>
            <a:r>
              <a:rPr lang="zh-CN" altLang="en-US" sz="2400"/>
              <a:t>        学生选择作品的能力是随着时间的推移而在不同标准上不断提高的。</a:t>
            </a:r>
          </a:p>
          <a:p>
            <a:pPr algn="just">
              <a:lnSpc>
                <a:spcPct val="90000"/>
              </a:lnSpc>
            </a:pPr>
            <a:r>
              <a:rPr lang="zh-CN" altLang="en-US" sz="2400"/>
              <a:t>        作为教师，我们应该提供给他们有用的信息，比如，让他们明白并不是所有的选择内容都会构成最终的评价结果，选择不完善的作品并不会影响最终的评分。</a:t>
            </a:r>
          </a:p>
          <a:p>
            <a:pPr>
              <a:lnSpc>
                <a:spcPct val="90000"/>
              </a:lnSpc>
            </a:pPr>
            <a:endParaRPr lang="en-US" altLang="zh-CN" sz="2400"/>
          </a:p>
        </p:txBody>
      </p:sp>
    </p:spTree>
    <p:extLst>
      <p:ext uri="{BB962C8B-B14F-4D97-AF65-F5344CB8AC3E}">
        <p14:creationId xmlns:p14="http://schemas.microsoft.com/office/powerpoint/2010/main" val="25071247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p:txBody>
          <a:bodyPr/>
          <a:lstStyle/>
          <a:p>
            <a:pPr algn="just">
              <a:lnSpc>
                <a:spcPct val="90000"/>
              </a:lnSpc>
            </a:pPr>
            <a:r>
              <a:rPr lang="en-US" altLang="zh-CN"/>
              <a:t>        </a:t>
            </a:r>
            <a:r>
              <a:rPr lang="zh-CN" altLang="en-US"/>
              <a:t>其次，学生选择作品往往有不同的理由。如果学生将一次测试放入档案袋中，那可能说明他为这次测试付出了特别的努力，而且这次成功对他有很大的意义。</a:t>
            </a:r>
          </a:p>
          <a:p>
            <a:pPr algn="just">
              <a:lnSpc>
                <a:spcPct val="90000"/>
              </a:lnSpc>
            </a:pPr>
            <a:r>
              <a:rPr lang="zh-CN" altLang="en-US"/>
              <a:t>       重要的是我们要告诉他有权决定选择什么作品，但他必须解释为什么作出这样的选择。     </a:t>
            </a:r>
          </a:p>
          <a:p>
            <a:pPr algn="just">
              <a:lnSpc>
                <a:spcPct val="90000"/>
              </a:lnSpc>
            </a:pPr>
            <a:r>
              <a:rPr lang="zh-CN" altLang="en-US"/>
              <a:t>       值得注意的是，学生的每一件作品要注上日期，因为这样既节省时间，又便于在年末进行汇集。</a:t>
            </a:r>
          </a:p>
          <a:p>
            <a:pPr>
              <a:lnSpc>
                <a:spcPct val="90000"/>
              </a:lnSpc>
            </a:pPr>
            <a:endParaRPr lang="en-US" altLang="zh-CN"/>
          </a:p>
        </p:txBody>
      </p:sp>
    </p:spTree>
    <p:extLst>
      <p:ext uri="{BB962C8B-B14F-4D97-AF65-F5344CB8AC3E}">
        <p14:creationId xmlns:p14="http://schemas.microsoft.com/office/powerpoint/2010/main" val="36180816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3"/>
          <p:cNvSpPr>
            <a:spLocks noGrp="1" noChangeArrowheads="1"/>
          </p:cNvSpPr>
          <p:nvPr>
            <p:ph type="body" idx="1"/>
          </p:nvPr>
        </p:nvSpPr>
        <p:spPr/>
        <p:txBody>
          <a:bodyPr/>
          <a:lstStyle/>
          <a:p>
            <a:r>
              <a:rPr lang="zh-CN" altLang="en-US">
                <a:latin typeface="宋体" panose="02010600030101010101" pitchFamily="2" charset="-122"/>
              </a:rPr>
              <a:t>第三，未被档案袋收入的作品也要妥善处理。我发给学生一张作品单（见表</a:t>
            </a:r>
            <a:r>
              <a:rPr lang="en-US" altLang="zh-CN"/>
              <a:t>3</a:t>
            </a:r>
            <a:r>
              <a:rPr lang="zh-CN" altLang="en-US">
                <a:latin typeface="宋体" panose="02010600030101010101" pitchFamily="2" charset="-122"/>
              </a:rPr>
              <a:t>），其中列出了选择建议并让学生写下一些相关信息。</a:t>
            </a:r>
            <a:r>
              <a:rPr lang="zh-CN" altLang="en-US"/>
              <a:t> </a:t>
            </a:r>
          </a:p>
        </p:txBody>
      </p:sp>
    </p:spTree>
    <p:extLst>
      <p:ext uri="{BB962C8B-B14F-4D97-AF65-F5344CB8AC3E}">
        <p14:creationId xmlns:p14="http://schemas.microsoft.com/office/powerpoint/2010/main" val="21181361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2590800" y="1219200"/>
            <a:ext cx="7772400" cy="4997450"/>
          </a:xfrm>
        </p:spPr>
        <p:txBody>
          <a:bodyPr>
            <a:normAutofit fontScale="92500" lnSpcReduction="10000"/>
          </a:bodyPr>
          <a:lstStyle/>
          <a:p>
            <a:pPr algn="ctr">
              <a:lnSpc>
                <a:spcPct val="90000"/>
              </a:lnSpc>
            </a:pPr>
            <a:r>
              <a:rPr lang="zh-CN" altLang="en-US" sz="2400" b="1"/>
              <a:t>表</a:t>
            </a:r>
            <a:r>
              <a:rPr lang="en-US" altLang="zh-CN" sz="2400" b="1"/>
              <a:t>3  </a:t>
            </a:r>
            <a:r>
              <a:rPr lang="zh-CN" altLang="en-US" sz="2400" b="1"/>
              <a:t>档案袋选择作品表</a:t>
            </a:r>
            <a:r>
              <a:rPr lang="zh-CN" altLang="en-US" sz="2400"/>
              <a:t>（用于前半年和年终的选择）</a:t>
            </a:r>
          </a:p>
          <a:p>
            <a:pPr algn="just">
              <a:lnSpc>
                <a:spcPct val="90000"/>
              </a:lnSpc>
            </a:pPr>
            <a:r>
              <a:rPr lang="zh-CN" altLang="en-US" sz="2400" b="1"/>
              <a:t>姓名</a:t>
            </a:r>
            <a:r>
              <a:rPr lang="en-US" altLang="zh-CN" sz="2400" b="1"/>
              <a:t>:</a:t>
            </a:r>
            <a:r>
              <a:rPr lang="en-US" altLang="zh-CN" sz="2400" b="1">
                <a:latin typeface="宋体" panose="02010600030101010101" pitchFamily="2" charset="-122"/>
              </a:rPr>
              <a:t>________</a:t>
            </a:r>
            <a:endParaRPr lang="en-US" altLang="zh-CN" sz="2400"/>
          </a:p>
          <a:p>
            <a:pPr algn="just">
              <a:lnSpc>
                <a:spcPct val="90000"/>
              </a:lnSpc>
            </a:pPr>
            <a:r>
              <a:rPr lang="zh-CN" altLang="en-US" sz="2400" b="1"/>
              <a:t>可能存在的类型</a:t>
            </a:r>
            <a:endParaRPr lang="zh-CN" altLang="en-US" sz="2400"/>
          </a:p>
          <a:p>
            <a:pPr algn="just">
              <a:lnSpc>
                <a:spcPct val="90000"/>
              </a:lnSpc>
            </a:pPr>
            <a:r>
              <a:rPr lang="zh-CN" altLang="en-US" sz="2400" b="1"/>
              <a:t>   </a:t>
            </a:r>
            <a:r>
              <a:rPr lang="zh-CN" altLang="en-US" sz="2400"/>
              <a:t>  写给朋友的信          个人传记</a:t>
            </a:r>
          </a:p>
          <a:p>
            <a:pPr algn="just">
              <a:lnSpc>
                <a:spcPct val="90000"/>
              </a:lnSpc>
            </a:pPr>
            <a:r>
              <a:rPr lang="zh-CN" altLang="en-US" sz="2400"/>
              <a:t>     商业信件              观点</a:t>
            </a:r>
          </a:p>
          <a:p>
            <a:pPr algn="just">
              <a:lnSpc>
                <a:spcPct val="90000"/>
              </a:lnSpc>
            </a:pPr>
            <a:r>
              <a:rPr lang="zh-CN" altLang="en-US" sz="2400"/>
              <a:t>     描写性的文章          诗</a:t>
            </a:r>
          </a:p>
          <a:p>
            <a:pPr algn="just">
              <a:lnSpc>
                <a:spcPct val="90000"/>
              </a:lnSpc>
            </a:pPr>
            <a:r>
              <a:rPr lang="zh-CN" altLang="en-US" sz="2400"/>
              <a:t>     说理性的文章          内容日志 </a:t>
            </a:r>
          </a:p>
          <a:p>
            <a:pPr algn="just">
              <a:lnSpc>
                <a:spcPct val="90000"/>
              </a:lnSpc>
            </a:pPr>
            <a:r>
              <a:rPr lang="zh-CN" altLang="en-US" sz="2400"/>
              <a:t>     会议记录              个人日志</a:t>
            </a:r>
          </a:p>
          <a:p>
            <a:pPr algn="just">
              <a:lnSpc>
                <a:spcPct val="90000"/>
              </a:lnSpc>
            </a:pPr>
            <a:r>
              <a:rPr lang="zh-CN" altLang="en-US" sz="2400"/>
              <a:t>     幻想小说              小型报告</a:t>
            </a:r>
          </a:p>
          <a:p>
            <a:pPr algn="just">
              <a:lnSpc>
                <a:spcPct val="90000"/>
              </a:lnSpc>
            </a:pPr>
            <a:r>
              <a:rPr lang="zh-CN" altLang="en-US" sz="2400"/>
              <a:t>     研究报告              阅读</a:t>
            </a:r>
          </a:p>
          <a:p>
            <a:pPr algn="just">
              <a:lnSpc>
                <a:spcPct val="90000"/>
              </a:lnSpc>
            </a:pPr>
            <a:r>
              <a:rPr lang="zh-CN" altLang="en-US" sz="2400"/>
              <a:t>     自然科学              数学</a:t>
            </a:r>
          </a:p>
          <a:p>
            <a:pPr algn="just">
              <a:lnSpc>
                <a:spcPct val="90000"/>
              </a:lnSpc>
            </a:pPr>
            <a:r>
              <a:rPr lang="zh-CN" altLang="en-US" sz="2400"/>
              <a:t>     其他</a:t>
            </a:r>
          </a:p>
          <a:p>
            <a:pPr>
              <a:lnSpc>
                <a:spcPct val="90000"/>
              </a:lnSpc>
            </a:pPr>
            <a:endParaRPr lang="en-US" altLang="zh-CN" sz="2400"/>
          </a:p>
        </p:txBody>
      </p:sp>
    </p:spTree>
    <p:extLst>
      <p:ext uri="{BB962C8B-B14F-4D97-AF65-F5344CB8AC3E}">
        <p14:creationId xmlns:p14="http://schemas.microsoft.com/office/powerpoint/2010/main" val="8815359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zh-CN" altLang="en-US" sz="3600" b="1"/>
              <a:t>对于自我反省的思考</a:t>
            </a:r>
            <a:r>
              <a:rPr lang="zh-CN" altLang="en-US" sz="3600"/>
              <a:t/>
            </a:r>
            <a:br>
              <a:rPr lang="zh-CN" altLang="en-US" sz="3600"/>
            </a:br>
            <a:endParaRPr lang="zh-CN" altLang="en-US" sz="3600"/>
          </a:p>
        </p:txBody>
      </p:sp>
      <p:sp>
        <p:nvSpPr>
          <p:cNvPr id="151555" name="Rectangle 3"/>
          <p:cNvSpPr>
            <a:spLocks noGrp="1" noChangeArrowheads="1"/>
          </p:cNvSpPr>
          <p:nvPr>
            <p:ph type="body" idx="1"/>
          </p:nvPr>
        </p:nvSpPr>
        <p:spPr/>
        <p:txBody>
          <a:bodyPr/>
          <a:lstStyle/>
          <a:p>
            <a:pPr algn="just"/>
            <a:r>
              <a:rPr lang="en-US" altLang="zh-CN"/>
              <a:t>       </a:t>
            </a:r>
            <a:r>
              <a:rPr lang="zh-CN" altLang="en-US"/>
              <a:t>我决定用一种灵活的方式来记载这些反省。虽然我仍然要求学生完成至少对一件作品的一种反思（见表</a:t>
            </a:r>
            <a:r>
              <a:rPr lang="en-US" altLang="zh-CN"/>
              <a:t>4</a:t>
            </a:r>
            <a:r>
              <a:rPr lang="zh-CN" altLang="en-US" b="1"/>
              <a:t>）</a:t>
            </a:r>
            <a:r>
              <a:rPr lang="zh-CN" altLang="en-US"/>
              <a:t>，但我还要求他们用我们共同在班里制定的一份细则（见表</a:t>
            </a:r>
            <a:r>
              <a:rPr lang="en-US" altLang="zh-CN"/>
              <a:t>5</a:t>
            </a:r>
            <a:r>
              <a:rPr lang="zh-CN" altLang="en-US"/>
              <a:t>）来对最终的档案袋中任意一篇作文进行评价。</a:t>
            </a:r>
          </a:p>
          <a:p>
            <a:endParaRPr lang="en-US" altLang="zh-CN"/>
          </a:p>
        </p:txBody>
      </p:sp>
    </p:spTree>
    <p:extLst>
      <p:ext uri="{BB962C8B-B14F-4D97-AF65-F5344CB8AC3E}">
        <p14:creationId xmlns:p14="http://schemas.microsoft.com/office/powerpoint/2010/main" val="30980932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2590800" y="1219200"/>
            <a:ext cx="7772400" cy="4997450"/>
          </a:xfrm>
        </p:spPr>
        <p:txBody>
          <a:bodyPr>
            <a:normAutofit lnSpcReduction="10000"/>
          </a:bodyPr>
          <a:lstStyle/>
          <a:p>
            <a:pPr algn="ctr">
              <a:lnSpc>
                <a:spcPct val="90000"/>
              </a:lnSpc>
            </a:pPr>
            <a:r>
              <a:rPr lang="zh-CN" altLang="en-US" sz="2400" b="1"/>
              <a:t>表</a:t>
            </a:r>
            <a:r>
              <a:rPr lang="en-US" altLang="zh-CN" sz="2400" b="1"/>
              <a:t>4  </a:t>
            </a:r>
            <a:r>
              <a:rPr lang="zh-CN" altLang="en-US" sz="2400" b="1"/>
              <a:t>学生反省表</a:t>
            </a:r>
            <a:endParaRPr lang="zh-CN" altLang="en-US" sz="2400"/>
          </a:p>
          <a:p>
            <a:pPr algn="just">
              <a:lnSpc>
                <a:spcPct val="90000"/>
              </a:lnSpc>
            </a:pPr>
            <a:r>
              <a:rPr lang="zh-CN" altLang="en-US" sz="2400"/>
              <a:t>（由学生在为档案袋选取一件作品后填写，然后在师生共同参加的会上进行讨论）</a:t>
            </a:r>
          </a:p>
          <a:p>
            <a:pPr algn="just">
              <a:lnSpc>
                <a:spcPct val="90000"/>
              </a:lnSpc>
            </a:pPr>
            <a:r>
              <a:rPr lang="zh-CN" altLang="en-US" sz="2400"/>
              <a:t> </a:t>
            </a:r>
          </a:p>
          <a:p>
            <a:pPr algn="just">
              <a:lnSpc>
                <a:spcPct val="90000"/>
              </a:lnSpc>
            </a:pPr>
            <a:r>
              <a:rPr lang="zh-CN" altLang="en-US" sz="2400" b="1"/>
              <a:t>姓名</a:t>
            </a:r>
            <a:r>
              <a:rPr lang="en-US" altLang="zh-CN" sz="2400" b="1"/>
              <a:t>:</a:t>
            </a:r>
            <a:r>
              <a:rPr lang="en-US" altLang="zh-CN" sz="2400">
                <a:latin typeface="宋体" panose="02010600030101010101" pitchFamily="2" charset="-122"/>
              </a:rPr>
              <a:t>_______</a:t>
            </a:r>
            <a:r>
              <a:rPr lang="en-US" altLang="zh-CN" sz="2400"/>
              <a:t>                      </a:t>
            </a:r>
            <a:r>
              <a:rPr lang="zh-CN" altLang="en-US" sz="2400" b="1"/>
              <a:t>填写日期</a:t>
            </a:r>
            <a:r>
              <a:rPr lang="en-US" altLang="zh-CN" sz="2400" b="1"/>
              <a:t>:</a:t>
            </a:r>
            <a:r>
              <a:rPr lang="en-US" altLang="zh-CN" sz="2400">
                <a:latin typeface="宋体" panose="02010600030101010101" pitchFamily="2" charset="-122"/>
              </a:rPr>
              <a:t>____________</a:t>
            </a:r>
            <a:endParaRPr lang="en-US" altLang="zh-CN" sz="2400"/>
          </a:p>
          <a:p>
            <a:pPr algn="just">
              <a:lnSpc>
                <a:spcPct val="90000"/>
              </a:lnSpc>
            </a:pPr>
            <a:r>
              <a:rPr lang="en-US" altLang="zh-CN" sz="2400"/>
              <a:t>1</a:t>
            </a:r>
            <a:r>
              <a:rPr lang="zh-CN" altLang="en-US" sz="2400"/>
              <a:t>、</a:t>
            </a:r>
            <a:r>
              <a:rPr lang="zh-CN" altLang="en-US" sz="2400">
                <a:cs typeface="Times New Roman" panose="02020603050405020304" pitchFamily="18" charset="0"/>
              </a:rPr>
              <a:t>  </a:t>
            </a:r>
            <a:r>
              <a:rPr lang="zh-CN" altLang="en-US" sz="2400"/>
              <a:t>我认为这是我的</a:t>
            </a:r>
            <a:r>
              <a:rPr lang="en-US" altLang="zh-CN" sz="2400">
                <a:latin typeface="宋体" panose="02010600030101010101" pitchFamily="2" charset="-122"/>
              </a:rPr>
              <a:t>_________</a:t>
            </a:r>
            <a:r>
              <a:rPr lang="zh-CN" altLang="en-US" sz="2400"/>
              <a:t>中最好的一个，因为</a:t>
            </a:r>
            <a:r>
              <a:rPr lang="en-US" altLang="zh-CN" sz="2400">
                <a:latin typeface="宋体" panose="02010600030101010101" pitchFamily="2" charset="-122"/>
              </a:rPr>
              <a:t>________________________</a:t>
            </a:r>
            <a:endParaRPr lang="en-US" altLang="zh-CN" sz="2400"/>
          </a:p>
          <a:p>
            <a:pPr algn="just">
              <a:lnSpc>
                <a:spcPct val="90000"/>
              </a:lnSpc>
            </a:pPr>
            <a:r>
              <a:rPr lang="en-US" altLang="zh-CN" sz="2400"/>
              <a:t>2</a:t>
            </a:r>
            <a:r>
              <a:rPr lang="zh-CN" altLang="en-US" sz="2400"/>
              <a:t>、</a:t>
            </a:r>
            <a:r>
              <a:rPr lang="zh-CN" altLang="en-US" sz="2400">
                <a:cs typeface="Times New Roman" panose="02020603050405020304" pitchFamily="18" charset="0"/>
              </a:rPr>
              <a:t>  </a:t>
            </a:r>
            <a:r>
              <a:rPr lang="zh-CN" altLang="en-US" sz="2400"/>
              <a:t>我从完成这篇文章的过程中学到的一些东西是</a:t>
            </a:r>
            <a:r>
              <a:rPr lang="en-US" altLang="zh-CN" sz="2400">
                <a:latin typeface="宋体" panose="02010600030101010101" pitchFamily="2" charset="-122"/>
              </a:rPr>
              <a:t>__________________________</a:t>
            </a:r>
            <a:endParaRPr lang="en-US" altLang="zh-CN" sz="2400"/>
          </a:p>
          <a:p>
            <a:pPr algn="just">
              <a:lnSpc>
                <a:spcPct val="90000"/>
              </a:lnSpc>
            </a:pPr>
            <a:r>
              <a:rPr lang="en-US" altLang="zh-CN" sz="2400"/>
              <a:t>3</a:t>
            </a:r>
            <a:r>
              <a:rPr lang="zh-CN" altLang="en-US" sz="2400"/>
              <a:t>、</a:t>
            </a:r>
            <a:r>
              <a:rPr lang="zh-CN" altLang="en-US" sz="2400">
                <a:cs typeface="Times New Roman" panose="02020603050405020304" pitchFamily="18" charset="0"/>
              </a:rPr>
              <a:t>  </a:t>
            </a:r>
            <a:r>
              <a:rPr lang="zh-CN" altLang="en-US" sz="2400"/>
              <a:t>我觉得自己已经得到改善的一个方面是</a:t>
            </a:r>
            <a:r>
              <a:rPr lang="en-US" altLang="zh-CN" sz="2400">
                <a:latin typeface="宋体" panose="02010600030101010101" pitchFamily="2" charset="-122"/>
              </a:rPr>
              <a:t>_________________________________</a:t>
            </a:r>
            <a:endParaRPr lang="en-US" altLang="zh-CN" sz="2400"/>
          </a:p>
          <a:p>
            <a:pPr algn="just">
              <a:lnSpc>
                <a:spcPct val="90000"/>
              </a:lnSpc>
            </a:pPr>
            <a:r>
              <a:rPr lang="en-US" altLang="zh-CN" sz="2400"/>
              <a:t>4</a:t>
            </a:r>
            <a:r>
              <a:rPr lang="zh-CN" altLang="en-US" sz="2400"/>
              <a:t>、</a:t>
            </a:r>
            <a:r>
              <a:rPr lang="zh-CN" altLang="en-US" sz="2400">
                <a:cs typeface="Times New Roman" panose="02020603050405020304" pitchFamily="18" charset="0"/>
              </a:rPr>
              <a:t>  </a:t>
            </a:r>
            <a:r>
              <a:rPr lang="zh-CN" altLang="en-US" sz="2400"/>
              <a:t>我仍有待改善的一些地方是</a:t>
            </a:r>
            <a:r>
              <a:rPr lang="en-US" altLang="zh-CN" sz="2400">
                <a:latin typeface="宋体" panose="02010600030101010101" pitchFamily="2" charset="-122"/>
              </a:rPr>
              <a:t>___________________________________________</a:t>
            </a:r>
            <a:endParaRPr lang="en-US" altLang="zh-CN" sz="2400"/>
          </a:p>
          <a:p>
            <a:pPr>
              <a:lnSpc>
                <a:spcPct val="90000"/>
              </a:lnSpc>
            </a:pPr>
            <a:endParaRPr lang="en-US" altLang="zh-CN" sz="2400"/>
          </a:p>
        </p:txBody>
      </p:sp>
    </p:spTree>
    <p:extLst>
      <p:ext uri="{BB962C8B-B14F-4D97-AF65-F5344CB8AC3E}">
        <p14:creationId xmlns:p14="http://schemas.microsoft.com/office/powerpoint/2010/main" val="2439631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三、教学评价的分类</a:t>
            </a:r>
            <a:br>
              <a:rPr lang="zh-CN" altLang="zh-CN" dirty="0"/>
            </a:br>
            <a:endParaRPr lang="zh-CN" altLang="en-US" dirty="0"/>
          </a:p>
        </p:txBody>
      </p:sp>
      <p:sp>
        <p:nvSpPr>
          <p:cNvPr id="3" name="内容占位符 2"/>
          <p:cNvSpPr>
            <a:spLocks noGrp="1"/>
          </p:cNvSpPr>
          <p:nvPr>
            <p:ph idx="1"/>
          </p:nvPr>
        </p:nvSpPr>
        <p:spPr>
          <a:xfrm>
            <a:off x="232229" y="1037230"/>
            <a:ext cx="11121571" cy="6219913"/>
          </a:xfrm>
        </p:spPr>
        <p:txBody>
          <a:bodyPr>
            <a:normAutofit/>
          </a:bodyPr>
          <a:lstStyle/>
          <a:p>
            <a:pPr>
              <a:lnSpc>
                <a:spcPct val="170000"/>
              </a:lnSpc>
            </a:pPr>
            <a:r>
              <a:rPr lang="zh-CN" altLang="zh-CN" dirty="0"/>
              <a:t>（一）依据教学评价在教学活动中的具体作用进行分类</a:t>
            </a:r>
          </a:p>
          <a:p>
            <a:pPr>
              <a:lnSpc>
                <a:spcPct val="170000"/>
              </a:lnSpc>
            </a:pPr>
            <a:r>
              <a:rPr lang="zh-CN" altLang="zh-CN" dirty="0"/>
              <a:t>可分为</a:t>
            </a:r>
            <a:r>
              <a:rPr lang="zh-CN" altLang="zh-CN" dirty="0">
                <a:solidFill>
                  <a:srgbClr val="FF0000"/>
                </a:solidFill>
              </a:rPr>
              <a:t>诊断性评价、形成性评价和终结性评价</a:t>
            </a:r>
          </a:p>
          <a:p>
            <a:pPr>
              <a:lnSpc>
                <a:spcPct val="170000"/>
              </a:lnSpc>
            </a:pPr>
            <a:r>
              <a:rPr lang="zh-CN" altLang="zh-CN" sz="2400" b="1" dirty="0"/>
              <a:t>诊断性评价</a:t>
            </a:r>
            <a:r>
              <a:rPr lang="zh-CN" altLang="zh-CN" sz="2400" dirty="0"/>
              <a:t>是为找出学生遇到的学习障碍的主要原因和了解学生在认知、能力方面的水平情况进行的评估。目的是促进学生学习进步，帮助学生排除学习障碍并制定出有效的教学方案。</a:t>
            </a:r>
          </a:p>
          <a:p>
            <a:pPr>
              <a:lnSpc>
                <a:spcPct val="170000"/>
              </a:lnSpc>
            </a:pPr>
            <a:r>
              <a:rPr lang="zh-CN" altLang="zh-CN" sz="2400" b="1" dirty="0"/>
              <a:t>形成性评价</a:t>
            </a:r>
            <a:r>
              <a:rPr lang="zh-CN" altLang="zh-CN" sz="2400" dirty="0"/>
              <a:t>是在教学和学习</a:t>
            </a:r>
            <a:r>
              <a:rPr lang="zh-CN" altLang="zh-CN" sz="2400" b="1" dirty="0"/>
              <a:t>过程</a:t>
            </a:r>
            <a:r>
              <a:rPr lang="zh-CN" altLang="zh-CN" sz="2400" dirty="0"/>
              <a:t>中使用的系统性评价，用于学习过程中的</a:t>
            </a:r>
            <a:r>
              <a:rPr lang="zh-CN" altLang="zh-CN" sz="2400" b="1" dirty="0"/>
              <a:t>及时反馈</a:t>
            </a:r>
            <a:r>
              <a:rPr lang="zh-CN" altLang="zh-CN" sz="2400" dirty="0"/>
              <a:t>。</a:t>
            </a:r>
          </a:p>
          <a:p>
            <a:pPr>
              <a:lnSpc>
                <a:spcPct val="170000"/>
              </a:lnSpc>
            </a:pPr>
            <a:r>
              <a:rPr lang="zh-CN" altLang="zh-CN" sz="2400" b="1" dirty="0"/>
              <a:t>终结性评价</a:t>
            </a:r>
            <a:r>
              <a:rPr lang="zh-CN" altLang="zh-CN" sz="2400" dirty="0"/>
              <a:t>是为了对学生的学习做出结论，从而</a:t>
            </a:r>
            <a:r>
              <a:rPr lang="zh-CN" altLang="zh-CN" sz="2400" b="1" dirty="0"/>
              <a:t>区别优劣，评出等级</a:t>
            </a:r>
            <a:r>
              <a:rPr lang="zh-CN" altLang="zh-CN" sz="2400" dirty="0" smtClean="0"/>
              <a:t>。</a:t>
            </a:r>
            <a:endParaRPr lang="en-US" altLang="zh-CN" sz="2400" dirty="0" smtClean="0"/>
          </a:p>
          <a:p>
            <a:pPr>
              <a:lnSpc>
                <a:spcPct val="170000"/>
              </a:lnSpc>
            </a:pPr>
            <a:endParaRPr lang="zh-CN" altLang="zh-CN" sz="2400" dirty="0"/>
          </a:p>
          <a:p>
            <a:pPr>
              <a:lnSpc>
                <a:spcPct val="170000"/>
              </a:lnSpc>
            </a:pPr>
            <a:endParaRPr lang="zh-CN" altLang="en-US" sz="2400" dirty="0"/>
          </a:p>
        </p:txBody>
      </p:sp>
    </p:spTree>
    <p:extLst>
      <p:ext uri="{BB962C8B-B14F-4D97-AF65-F5344CB8AC3E}">
        <p14:creationId xmlns:p14="http://schemas.microsoft.com/office/powerpoint/2010/main" val="12385714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p:txBody>
          <a:bodyPr>
            <a:normAutofit lnSpcReduction="10000"/>
          </a:bodyPr>
          <a:lstStyle/>
          <a:p>
            <a:pPr algn="ctr">
              <a:lnSpc>
                <a:spcPct val="90000"/>
              </a:lnSpc>
            </a:pPr>
            <a:r>
              <a:rPr lang="zh-CN" altLang="en-US" b="1"/>
              <a:t>表</a:t>
            </a:r>
            <a:r>
              <a:rPr lang="en-US" altLang="zh-CN" b="1"/>
              <a:t>5  </a:t>
            </a:r>
            <a:r>
              <a:rPr lang="zh-CN" altLang="en-US" b="1"/>
              <a:t>作文等级</a:t>
            </a:r>
            <a:endParaRPr lang="zh-CN" altLang="en-US"/>
          </a:p>
          <a:p>
            <a:pPr algn="just">
              <a:lnSpc>
                <a:spcPct val="90000"/>
              </a:lnSpc>
            </a:pPr>
            <a:r>
              <a:rPr lang="en-US" altLang="zh-CN" sz="2000" b="1"/>
              <a:t>3</a:t>
            </a:r>
            <a:endParaRPr lang="en-US" altLang="zh-CN" sz="2000"/>
          </a:p>
          <a:p>
            <a:pPr algn="just">
              <a:lnSpc>
                <a:spcPct val="90000"/>
              </a:lnSpc>
            </a:pPr>
            <a:r>
              <a:rPr lang="en-US" altLang="zh-CN" sz="2000" b="1"/>
              <a:t>  </a:t>
            </a:r>
            <a:r>
              <a:rPr lang="zh-CN" altLang="en-US" sz="2000" b="1"/>
              <a:t>我的作文</a:t>
            </a:r>
            <a:r>
              <a:rPr lang="en-US" altLang="zh-CN" sz="2000" b="1"/>
              <a:t>……</a:t>
            </a:r>
            <a:endParaRPr lang="en-US" altLang="zh-CN" sz="2000"/>
          </a:p>
          <a:p>
            <a:pPr algn="just">
              <a:lnSpc>
                <a:spcPct val="90000"/>
              </a:lnSpc>
            </a:pPr>
            <a:r>
              <a:rPr lang="en-US" altLang="zh-CN" sz="2000" b="1"/>
              <a:t> </a:t>
            </a:r>
            <a:r>
              <a:rPr lang="en-US" altLang="zh-CN" sz="2000"/>
              <a:t> </a:t>
            </a:r>
            <a:r>
              <a:rPr lang="zh-CN" altLang="en-US" sz="2000"/>
              <a:t>文章从开头到结尾保持主题一致</a:t>
            </a:r>
          </a:p>
          <a:p>
            <a:pPr algn="just">
              <a:lnSpc>
                <a:spcPct val="90000"/>
              </a:lnSpc>
            </a:pPr>
            <a:r>
              <a:rPr lang="zh-CN" altLang="en-US" sz="2000"/>
              <a:t>有一段吸引读者的介绍</a:t>
            </a:r>
          </a:p>
          <a:p>
            <a:pPr algn="just">
              <a:lnSpc>
                <a:spcPct val="90000"/>
              </a:lnSpc>
            </a:pPr>
            <a:r>
              <a:rPr lang="zh-CN" altLang="en-US" sz="2000"/>
              <a:t>正文充分展开，足以涵盖整个主题</a:t>
            </a:r>
          </a:p>
          <a:p>
            <a:pPr algn="just">
              <a:lnSpc>
                <a:spcPct val="90000"/>
              </a:lnSpc>
            </a:pPr>
            <a:r>
              <a:rPr lang="zh-CN" altLang="en-US" sz="2000"/>
              <a:t>有一段有力的总结</a:t>
            </a:r>
          </a:p>
          <a:p>
            <a:pPr algn="just">
              <a:lnSpc>
                <a:spcPct val="90000"/>
              </a:lnSpc>
            </a:pPr>
            <a:r>
              <a:rPr lang="zh-CN" altLang="en-US" sz="2000"/>
              <a:t>在某些方面使用描述性的语言使得文章更有趣</a:t>
            </a:r>
          </a:p>
          <a:p>
            <a:pPr algn="just">
              <a:lnSpc>
                <a:spcPct val="90000"/>
              </a:lnSpc>
            </a:pPr>
            <a:r>
              <a:rPr lang="zh-CN" altLang="en-US" sz="2000"/>
              <a:t>使用多种句式</a:t>
            </a:r>
          </a:p>
          <a:p>
            <a:pPr algn="just">
              <a:lnSpc>
                <a:spcPct val="90000"/>
              </a:lnSpc>
            </a:pPr>
            <a:r>
              <a:rPr lang="zh-CN" altLang="en-US" sz="2000"/>
              <a:t>几乎没有版面上或语法上的错误（如拼写、标点、段落、大写字母等）</a:t>
            </a:r>
          </a:p>
          <a:p>
            <a:pPr algn="just">
              <a:lnSpc>
                <a:spcPct val="90000"/>
              </a:lnSpc>
            </a:pPr>
            <a:r>
              <a:rPr lang="zh-CN" altLang="en-US" sz="2000"/>
              <a:t>文章版面整洁</a:t>
            </a:r>
            <a:r>
              <a:rPr lang="en-US" altLang="zh-CN" sz="2000"/>
              <a:t>/</a:t>
            </a:r>
            <a:r>
              <a:rPr lang="zh-CN" altLang="en-US" sz="2000"/>
              <a:t>字迹清楚</a:t>
            </a:r>
          </a:p>
          <a:p>
            <a:pPr>
              <a:lnSpc>
                <a:spcPct val="90000"/>
              </a:lnSpc>
            </a:pPr>
            <a:endParaRPr lang="en-US" altLang="zh-CN" sz="2000"/>
          </a:p>
        </p:txBody>
      </p:sp>
    </p:spTree>
    <p:extLst>
      <p:ext uri="{BB962C8B-B14F-4D97-AF65-F5344CB8AC3E}">
        <p14:creationId xmlns:p14="http://schemas.microsoft.com/office/powerpoint/2010/main" val="10461613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3"/>
          <p:cNvSpPr>
            <a:spLocks noGrp="1" noChangeArrowheads="1"/>
          </p:cNvSpPr>
          <p:nvPr>
            <p:ph type="body" idx="1"/>
          </p:nvPr>
        </p:nvSpPr>
        <p:spPr/>
        <p:txBody>
          <a:bodyPr/>
          <a:lstStyle/>
          <a:p>
            <a:pPr algn="just">
              <a:lnSpc>
                <a:spcPct val="90000"/>
              </a:lnSpc>
            </a:pPr>
            <a:r>
              <a:rPr lang="en-US" altLang="zh-CN" sz="2000" b="1"/>
              <a:t>2</a:t>
            </a:r>
            <a:endParaRPr lang="en-US" altLang="zh-CN" sz="2000"/>
          </a:p>
          <a:p>
            <a:pPr algn="just">
              <a:lnSpc>
                <a:spcPct val="90000"/>
              </a:lnSpc>
            </a:pPr>
            <a:r>
              <a:rPr lang="en-US" altLang="zh-CN" sz="2000" b="1"/>
              <a:t>  </a:t>
            </a:r>
            <a:r>
              <a:rPr lang="zh-CN" altLang="en-US" sz="2000" b="1"/>
              <a:t>我的作文</a:t>
            </a:r>
            <a:r>
              <a:rPr lang="en-US" altLang="zh-CN" sz="2000" b="1"/>
              <a:t>……</a:t>
            </a:r>
            <a:endParaRPr lang="en-US" altLang="zh-CN" sz="2000"/>
          </a:p>
          <a:p>
            <a:pPr algn="just">
              <a:lnSpc>
                <a:spcPct val="90000"/>
              </a:lnSpc>
            </a:pPr>
            <a:r>
              <a:rPr lang="en-US" altLang="zh-CN" sz="2000" b="1"/>
              <a:t>      </a:t>
            </a:r>
            <a:r>
              <a:rPr lang="zh-CN" altLang="en-US" sz="2000"/>
              <a:t>文章的大部分能保持主题一致，但有些部分可能离题或改变了主题</a:t>
            </a:r>
          </a:p>
          <a:p>
            <a:pPr algn="just">
              <a:lnSpc>
                <a:spcPct val="90000"/>
              </a:lnSpc>
            </a:pPr>
            <a:r>
              <a:rPr lang="zh-CN" altLang="en-US" sz="2000"/>
              <a:t>      有一段介绍</a:t>
            </a:r>
          </a:p>
          <a:p>
            <a:pPr algn="just">
              <a:lnSpc>
                <a:spcPct val="90000"/>
              </a:lnSpc>
            </a:pPr>
            <a:r>
              <a:rPr lang="zh-CN" altLang="en-US" sz="2000"/>
              <a:t>      文章能涵盖主题，但还可以进一步展开，介绍更多的细节或信息。</a:t>
            </a:r>
          </a:p>
          <a:p>
            <a:pPr algn="just">
              <a:lnSpc>
                <a:spcPct val="90000"/>
              </a:lnSpc>
            </a:pPr>
            <a:r>
              <a:rPr lang="zh-CN" altLang="en-US" sz="2000"/>
              <a:t>      有一段总结性的话</a:t>
            </a:r>
          </a:p>
          <a:p>
            <a:pPr algn="just">
              <a:lnSpc>
                <a:spcPct val="90000"/>
              </a:lnSpc>
            </a:pPr>
            <a:r>
              <a:rPr lang="zh-CN" altLang="en-US" sz="2000"/>
              <a:t>      使用了一些描述性的语言</a:t>
            </a:r>
          </a:p>
          <a:p>
            <a:pPr algn="just">
              <a:lnSpc>
                <a:spcPct val="90000"/>
              </a:lnSpc>
            </a:pPr>
            <a:r>
              <a:rPr lang="zh-CN" altLang="en-US" sz="2000"/>
              <a:t>      使用了少量有趣的句子</a:t>
            </a:r>
          </a:p>
          <a:p>
            <a:pPr algn="just">
              <a:lnSpc>
                <a:spcPct val="90000"/>
              </a:lnSpc>
            </a:pPr>
            <a:r>
              <a:rPr lang="zh-CN" altLang="en-US" sz="2000"/>
              <a:t>      有一些版面上的或语法上的错误（如拼写、标点、段落、大写字母等）</a:t>
            </a:r>
          </a:p>
          <a:p>
            <a:pPr algn="just">
              <a:lnSpc>
                <a:spcPct val="90000"/>
              </a:lnSpc>
            </a:pPr>
            <a:r>
              <a:rPr lang="zh-CN" altLang="en-US" sz="2000"/>
              <a:t>      基本上做到文章版面整洁，容易阅读</a:t>
            </a:r>
          </a:p>
          <a:p>
            <a:pPr>
              <a:lnSpc>
                <a:spcPct val="90000"/>
              </a:lnSpc>
            </a:pPr>
            <a:endParaRPr lang="en-US" altLang="zh-CN" sz="2000"/>
          </a:p>
        </p:txBody>
      </p:sp>
    </p:spTree>
    <p:extLst>
      <p:ext uri="{BB962C8B-B14F-4D97-AF65-F5344CB8AC3E}">
        <p14:creationId xmlns:p14="http://schemas.microsoft.com/office/powerpoint/2010/main" val="387651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3"/>
          <p:cNvSpPr>
            <a:spLocks noGrp="1" noChangeArrowheads="1"/>
          </p:cNvSpPr>
          <p:nvPr>
            <p:ph type="body" idx="1"/>
          </p:nvPr>
        </p:nvSpPr>
        <p:spPr/>
        <p:txBody>
          <a:bodyPr/>
          <a:lstStyle/>
          <a:p>
            <a:pPr algn="just"/>
            <a:r>
              <a:rPr lang="en-US" altLang="zh-CN" sz="2400" b="1"/>
              <a:t>1</a:t>
            </a:r>
            <a:endParaRPr lang="en-US" altLang="zh-CN" sz="2400"/>
          </a:p>
          <a:p>
            <a:pPr algn="just"/>
            <a:r>
              <a:rPr lang="en-US" altLang="zh-CN" sz="2400" b="1"/>
              <a:t>  </a:t>
            </a:r>
            <a:r>
              <a:rPr lang="zh-CN" altLang="en-US" sz="2400" b="1"/>
              <a:t>我的作文</a:t>
            </a:r>
            <a:r>
              <a:rPr lang="en-US" altLang="zh-CN" sz="2400" b="1"/>
              <a:t>……</a:t>
            </a:r>
            <a:endParaRPr lang="en-US" altLang="zh-CN" sz="2400"/>
          </a:p>
          <a:p>
            <a:pPr algn="just"/>
            <a:r>
              <a:rPr lang="en-US" altLang="zh-CN" sz="2400" b="1"/>
              <a:t>     </a:t>
            </a:r>
            <a:r>
              <a:rPr lang="en-US" altLang="zh-CN" sz="2400"/>
              <a:t> </a:t>
            </a:r>
            <a:r>
              <a:rPr lang="zh-CN" altLang="en-US" sz="2400"/>
              <a:t>脱离主题或包含一些与主题无关的细节</a:t>
            </a:r>
          </a:p>
          <a:p>
            <a:pPr algn="just"/>
            <a:r>
              <a:rPr lang="zh-CN" altLang="en-US" sz="2400"/>
              <a:t>      没有一段清楚的介绍</a:t>
            </a:r>
          </a:p>
          <a:p>
            <a:pPr algn="just"/>
            <a:r>
              <a:rPr lang="zh-CN" altLang="en-US" sz="2400"/>
              <a:t>    没有给读者足够的细节或信息</a:t>
            </a:r>
          </a:p>
          <a:p>
            <a:pPr algn="just"/>
            <a:r>
              <a:rPr lang="zh-CN" altLang="en-US" sz="2400"/>
              <a:t>    结论不够清楚</a:t>
            </a:r>
          </a:p>
          <a:p>
            <a:pPr algn="just"/>
            <a:r>
              <a:rPr lang="zh-CN" altLang="en-US" sz="2400"/>
              <a:t>    没有使用描述性的语言</a:t>
            </a:r>
          </a:p>
          <a:p>
            <a:pPr algn="just"/>
            <a:r>
              <a:rPr lang="zh-CN" altLang="en-US" sz="2400"/>
              <a:t>    大多情况下只使用了一种句式</a:t>
            </a:r>
          </a:p>
          <a:p>
            <a:endParaRPr lang="en-US" altLang="zh-CN" sz="2400"/>
          </a:p>
        </p:txBody>
      </p:sp>
    </p:spTree>
    <p:extLst>
      <p:ext uri="{BB962C8B-B14F-4D97-AF65-F5344CB8AC3E}">
        <p14:creationId xmlns:p14="http://schemas.microsoft.com/office/powerpoint/2010/main" val="16648631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type="body" idx="1"/>
          </p:nvPr>
        </p:nvSpPr>
        <p:spPr/>
        <p:txBody>
          <a:bodyPr/>
          <a:lstStyle/>
          <a:p>
            <a:pPr algn="just"/>
            <a:r>
              <a:rPr lang="zh-CN" altLang="en-US"/>
              <a:t>表</a:t>
            </a:r>
            <a:r>
              <a:rPr lang="en-US" altLang="zh-CN"/>
              <a:t>9</a:t>
            </a:r>
            <a:r>
              <a:rPr lang="zh-CN" altLang="en-US"/>
              <a:t>是学年中期填写的反省表的一个样本。它不仅显示出学生对于作品、同时还有对于学习过程的良好洞察力。</a:t>
            </a:r>
          </a:p>
          <a:p>
            <a:endParaRPr lang="en-US" altLang="zh-CN"/>
          </a:p>
        </p:txBody>
      </p:sp>
    </p:spTree>
    <p:extLst>
      <p:ext uri="{BB962C8B-B14F-4D97-AF65-F5344CB8AC3E}">
        <p14:creationId xmlns:p14="http://schemas.microsoft.com/office/powerpoint/2010/main" val="1289580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Grp="1" noChangeArrowheads="1"/>
          </p:cNvSpPr>
          <p:nvPr>
            <p:ph type="body" idx="1"/>
          </p:nvPr>
        </p:nvSpPr>
        <p:spPr>
          <a:xfrm>
            <a:off x="2590800" y="1371600"/>
            <a:ext cx="7772400" cy="4845050"/>
          </a:xfrm>
        </p:spPr>
        <p:txBody>
          <a:bodyPr>
            <a:normAutofit lnSpcReduction="10000"/>
          </a:bodyPr>
          <a:lstStyle/>
          <a:p>
            <a:pPr algn="ctr">
              <a:lnSpc>
                <a:spcPct val="90000"/>
              </a:lnSpc>
            </a:pPr>
            <a:r>
              <a:rPr lang="zh-CN" altLang="en-US" sz="2000" b="1"/>
              <a:t>表</a:t>
            </a:r>
            <a:r>
              <a:rPr lang="en-US" altLang="zh-CN" sz="2000" b="1"/>
              <a:t>9  </a:t>
            </a:r>
            <a:r>
              <a:rPr lang="zh-CN" altLang="en-US" sz="2000" b="1"/>
              <a:t>中期反省（中期反省表的样例）</a:t>
            </a:r>
            <a:endParaRPr lang="zh-CN" altLang="en-US" sz="2000"/>
          </a:p>
          <a:p>
            <a:pPr algn="just">
              <a:lnSpc>
                <a:spcPct val="90000"/>
              </a:lnSpc>
            </a:pPr>
            <a:r>
              <a:rPr lang="zh-CN" altLang="en-US" sz="2000" b="1"/>
              <a:t>姓名：</a:t>
            </a:r>
            <a:r>
              <a:rPr lang="zh-CN" altLang="en-US" sz="2000" b="1">
                <a:ea typeface="华文行楷" panose="02010800040101010101" pitchFamily="2" charset="-122"/>
              </a:rPr>
              <a:t>吉姆</a:t>
            </a:r>
            <a:r>
              <a:rPr lang="en-US" altLang="zh-CN" sz="2000" b="1">
                <a:ea typeface="华文行楷" panose="02010800040101010101" pitchFamily="2" charset="-122"/>
              </a:rPr>
              <a:t>·</a:t>
            </a:r>
            <a:r>
              <a:rPr lang="zh-CN" altLang="en-US" sz="2000" b="1">
                <a:ea typeface="华文行楷" panose="02010800040101010101" pitchFamily="2" charset="-122"/>
              </a:rPr>
              <a:t>莫尔 </a:t>
            </a:r>
            <a:r>
              <a:rPr lang="zh-CN" altLang="en-US" sz="2000" b="1"/>
              <a:t>             日期：</a:t>
            </a:r>
            <a:r>
              <a:rPr lang="en-US" altLang="zh-CN" sz="2000" b="1">
                <a:ea typeface="华文行楷" panose="02010800040101010101" pitchFamily="2" charset="-122"/>
              </a:rPr>
              <a:t>4/4/97</a:t>
            </a:r>
            <a:endParaRPr lang="en-US" altLang="zh-CN" sz="2000"/>
          </a:p>
          <a:p>
            <a:pPr algn="just">
              <a:lnSpc>
                <a:spcPct val="90000"/>
              </a:lnSpc>
            </a:pPr>
            <a:r>
              <a:rPr lang="en-US" altLang="zh-CN" sz="2000"/>
              <a:t>1</a:t>
            </a:r>
            <a:r>
              <a:rPr lang="zh-CN" altLang="en-US" sz="2000"/>
              <a:t>、在我的档案袋所收集的作品中，我最喜欢的一份是</a:t>
            </a:r>
            <a:r>
              <a:rPr lang="en-US" altLang="zh-CN" sz="2000" b="1">
                <a:ea typeface="华文行楷" panose="02010800040101010101" pitchFamily="2" charset="-122"/>
              </a:rPr>
              <a:t>《</a:t>
            </a:r>
            <a:r>
              <a:rPr lang="zh-CN" altLang="en-US" sz="2000" b="1">
                <a:ea typeface="华文行楷" panose="02010800040101010101" pitchFamily="2" charset="-122"/>
              </a:rPr>
              <a:t>奶油蛋糕和我对它的渴望</a:t>
            </a:r>
            <a:r>
              <a:rPr lang="en-US" altLang="zh-CN" sz="2000" b="1">
                <a:ea typeface="华文行楷" panose="02010800040101010101" pitchFamily="2" charset="-122"/>
              </a:rPr>
              <a:t>》</a:t>
            </a:r>
            <a:r>
              <a:rPr lang="zh-CN" altLang="en-US" sz="2000"/>
              <a:t>，我喜欢这份作品的原因是</a:t>
            </a:r>
            <a:r>
              <a:rPr lang="zh-CN" altLang="en-US" sz="2000" b="1">
                <a:ea typeface="华文行楷" panose="02010800040101010101" pitchFamily="2" charset="-122"/>
              </a:rPr>
              <a:t>它是描述性的，十分有趣，而且没有错误。</a:t>
            </a:r>
            <a:endParaRPr lang="zh-CN" altLang="en-US" sz="2000"/>
          </a:p>
          <a:p>
            <a:pPr algn="just">
              <a:lnSpc>
                <a:spcPct val="90000"/>
              </a:lnSpc>
            </a:pPr>
            <a:r>
              <a:rPr lang="en-US" altLang="zh-CN" sz="2000"/>
              <a:t>2</a:t>
            </a:r>
            <a:r>
              <a:rPr lang="zh-CN" altLang="en-US" sz="2000"/>
              <a:t>、对我来说最难完成的一篇作文是</a:t>
            </a:r>
            <a:r>
              <a:rPr lang="en-US" altLang="zh-CN" sz="2000" b="1">
                <a:ea typeface="华文行楷" panose="02010800040101010101" pitchFamily="2" charset="-122"/>
              </a:rPr>
              <a:t>《</a:t>
            </a:r>
            <a:r>
              <a:rPr lang="zh-CN" altLang="en-US" sz="2000" b="1">
                <a:ea typeface="华文行楷" panose="02010800040101010101" pitchFamily="2" charset="-122"/>
              </a:rPr>
              <a:t>我的伊莎贝儿</a:t>
            </a:r>
            <a:r>
              <a:rPr lang="en-US" altLang="zh-CN" sz="2000" b="1">
                <a:ea typeface="华文行楷" panose="02010800040101010101" pitchFamily="2" charset="-122"/>
              </a:rPr>
              <a:t>》</a:t>
            </a:r>
            <a:r>
              <a:rPr lang="zh-CN" altLang="en-US" sz="2000"/>
              <a:t>，因为</a:t>
            </a:r>
            <a:r>
              <a:rPr lang="zh-CN" altLang="en-US" sz="2000" b="1">
                <a:ea typeface="华文行楷" panose="02010800040101010101" pitchFamily="2" charset="-122"/>
              </a:rPr>
              <a:t>它花了我很多时间去写伊莎贝儿遇到黄蜂时的故事情节。</a:t>
            </a:r>
            <a:endParaRPr lang="zh-CN" altLang="en-US" sz="2000"/>
          </a:p>
          <a:p>
            <a:pPr algn="just">
              <a:lnSpc>
                <a:spcPct val="90000"/>
              </a:lnSpc>
            </a:pPr>
            <a:r>
              <a:rPr lang="en-US" altLang="zh-CN" sz="2000"/>
              <a:t>3</a:t>
            </a:r>
            <a:r>
              <a:rPr lang="zh-CN" altLang="en-US" sz="2000"/>
              <a:t>、在重新检查我的中期档案袋之后，我觉得</a:t>
            </a:r>
            <a:r>
              <a:rPr lang="zh-CN" altLang="en-US" sz="2000" b="1">
                <a:ea typeface="华文行楷" panose="02010800040101010101" pitchFamily="2" charset="-122"/>
              </a:rPr>
              <a:t>我在拼写和划分段落方面有了很大进步。</a:t>
            </a:r>
            <a:endParaRPr lang="zh-CN" altLang="en-US" sz="2000"/>
          </a:p>
          <a:p>
            <a:pPr algn="just">
              <a:lnSpc>
                <a:spcPct val="90000"/>
              </a:lnSpc>
            </a:pPr>
            <a:r>
              <a:rPr lang="en-US" altLang="zh-CN" sz="2000"/>
              <a:t>4</a:t>
            </a:r>
            <a:r>
              <a:rPr lang="zh-CN" altLang="en-US" sz="2000"/>
              <a:t>、我很满意我的写作方式，因为</a:t>
            </a:r>
            <a:r>
              <a:rPr lang="zh-CN" altLang="en-US" sz="2000" b="1">
                <a:ea typeface="华文行楷" panose="02010800040101010101" pitchFamily="2" charset="-122"/>
              </a:rPr>
              <a:t>它变得越来越具有描述性。</a:t>
            </a:r>
            <a:endParaRPr lang="zh-CN" altLang="en-US" sz="2000"/>
          </a:p>
          <a:p>
            <a:pPr algn="just">
              <a:lnSpc>
                <a:spcPct val="90000"/>
              </a:lnSpc>
            </a:pPr>
            <a:r>
              <a:rPr lang="en-US" altLang="zh-CN" sz="2000"/>
              <a:t>5</a:t>
            </a:r>
            <a:r>
              <a:rPr lang="zh-CN" altLang="en-US" sz="2000"/>
              <a:t>、我不满意的方面是</a:t>
            </a:r>
            <a:r>
              <a:rPr lang="zh-CN" altLang="en-US" sz="2000" b="1">
                <a:ea typeface="华文行楷" panose="02010800040101010101" pitchFamily="2" charset="-122"/>
              </a:rPr>
              <a:t>我在某些作文中还是有一些拼写的错误。</a:t>
            </a:r>
            <a:endParaRPr lang="zh-CN" altLang="en-US" sz="2000"/>
          </a:p>
          <a:p>
            <a:pPr algn="just">
              <a:lnSpc>
                <a:spcPct val="90000"/>
              </a:lnSpc>
            </a:pPr>
            <a:r>
              <a:rPr lang="en-US" altLang="zh-CN" sz="2000"/>
              <a:t>6</a:t>
            </a:r>
            <a:r>
              <a:rPr lang="zh-CN" altLang="en-US" sz="2000"/>
              <a:t>、在本学年的后半阶段，我的目标是</a:t>
            </a:r>
            <a:r>
              <a:rPr lang="zh-CN" altLang="en-US" sz="2000" b="1">
                <a:ea typeface="华文行楷" panose="02010800040101010101" pitchFamily="2" charset="-122"/>
              </a:rPr>
              <a:t>写一篇真正的冒险的故事和更多的诗。</a:t>
            </a:r>
            <a:endParaRPr lang="zh-CN" altLang="en-US" sz="2000"/>
          </a:p>
          <a:p>
            <a:pPr algn="just">
              <a:lnSpc>
                <a:spcPct val="90000"/>
              </a:lnSpc>
            </a:pPr>
            <a:r>
              <a:rPr lang="en-US" altLang="zh-CN" sz="2000"/>
              <a:t>7</a:t>
            </a:r>
            <a:r>
              <a:rPr lang="zh-CN" altLang="en-US" sz="2000"/>
              <a:t>、我想我可以通过以下的做法来达到我的目标</a:t>
            </a:r>
            <a:r>
              <a:rPr lang="zh-CN" altLang="en-US" sz="2000" b="1">
                <a:ea typeface="华文行楷" panose="02010800040101010101" pitchFamily="2" charset="-122"/>
              </a:rPr>
              <a:t>每天都花一定的时间写我自己的故事，然后在所写过的最好的故事中编造一个。</a:t>
            </a:r>
            <a:endParaRPr lang="zh-CN" altLang="en-US" sz="2000"/>
          </a:p>
          <a:p>
            <a:pPr>
              <a:lnSpc>
                <a:spcPct val="90000"/>
              </a:lnSpc>
            </a:pPr>
            <a:endParaRPr lang="en-US" altLang="zh-CN" sz="2000"/>
          </a:p>
        </p:txBody>
      </p:sp>
    </p:spTree>
    <p:extLst>
      <p:ext uri="{BB962C8B-B14F-4D97-AF65-F5344CB8AC3E}">
        <p14:creationId xmlns:p14="http://schemas.microsoft.com/office/powerpoint/2010/main" val="7973478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p:txBody>
          <a:bodyPr/>
          <a:lstStyle/>
          <a:p>
            <a:pPr algn="just"/>
            <a:r>
              <a:rPr lang="en-US" altLang="zh-CN"/>
              <a:t>        </a:t>
            </a:r>
            <a:r>
              <a:rPr lang="zh-CN" altLang="en-US"/>
              <a:t>表</a:t>
            </a:r>
            <a:r>
              <a:rPr lang="en-US" altLang="zh-CN"/>
              <a:t>10</a:t>
            </a:r>
            <a:r>
              <a:rPr lang="zh-CN" altLang="en-US"/>
              <a:t>是一封五年级学生写的信；而表</a:t>
            </a:r>
            <a:r>
              <a:rPr lang="en-US" altLang="zh-CN"/>
              <a:t>11</a:t>
            </a:r>
            <a:r>
              <a:rPr lang="zh-CN" altLang="en-US"/>
              <a:t>则为一名四年级学生所写。虽然，这些学生在能力上明显有着很大的不同，但两封信都提供了自我反省的实例，这便是我的目的之一。</a:t>
            </a:r>
          </a:p>
          <a:p>
            <a:endParaRPr lang="en-US" altLang="zh-CN"/>
          </a:p>
        </p:txBody>
      </p:sp>
    </p:spTree>
    <p:extLst>
      <p:ext uri="{BB962C8B-B14F-4D97-AF65-F5344CB8AC3E}">
        <p14:creationId xmlns:p14="http://schemas.microsoft.com/office/powerpoint/2010/main" val="5708072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ChangeArrowheads="1"/>
          </p:cNvSpPr>
          <p:nvPr>
            <p:ph type="body" idx="1"/>
          </p:nvPr>
        </p:nvSpPr>
        <p:spPr>
          <a:xfrm>
            <a:off x="2590800" y="914400"/>
            <a:ext cx="7772400" cy="5302250"/>
          </a:xfrm>
        </p:spPr>
        <p:txBody>
          <a:bodyPr>
            <a:normAutofit lnSpcReduction="10000"/>
          </a:bodyPr>
          <a:lstStyle/>
          <a:p>
            <a:pPr algn="ctr">
              <a:lnSpc>
                <a:spcPct val="90000"/>
              </a:lnSpc>
            </a:pPr>
            <a:r>
              <a:rPr lang="zh-CN" altLang="en-US" sz="2000" b="1"/>
              <a:t>表</a:t>
            </a:r>
            <a:r>
              <a:rPr lang="en-US" altLang="zh-CN" sz="2000" b="1"/>
              <a:t>10   </a:t>
            </a:r>
            <a:r>
              <a:rPr lang="zh-CN" altLang="en-US" sz="2000" b="1"/>
              <a:t>五年级学生给读者的信</a:t>
            </a:r>
            <a:endParaRPr lang="zh-CN" altLang="en-US" sz="2000"/>
          </a:p>
          <a:p>
            <a:pPr algn="ctr">
              <a:lnSpc>
                <a:spcPct val="90000"/>
              </a:lnSpc>
            </a:pPr>
            <a:r>
              <a:rPr lang="zh-CN" altLang="en-US" sz="2000" b="1"/>
              <a:t> </a:t>
            </a:r>
            <a:endParaRPr lang="zh-CN" altLang="en-US" sz="2000"/>
          </a:p>
          <a:p>
            <a:pPr algn="just">
              <a:lnSpc>
                <a:spcPct val="90000"/>
              </a:lnSpc>
            </a:pPr>
            <a:r>
              <a:rPr lang="zh-CN" altLang="en-US" sz="2000"/>
              <a:t>         亲爱的读者：</a:t>
            </a:r>
          </a:p>
          <a:p>
            <a:pPr algn="just">
              <a:lnSpc>
                <a:spcPct val="90000"/>
              </a:lnSpc>
            </a:pPr>
            <a:r>
              <a:rPr lang="zh-CN" altLang="en-US" sz="2000"/>
              <a:t>       您现在看到的是我的档案袋。这一年我写了很多篇作文，像一些描述性的、简短的故事和我的观点等等。现在我想与您共同分享这份作品。虽然一个档案袋不能涵盖所有的工作，但它是由一些独特的篇章组成并展示了我这一整年的进步。</a:t>
            </a:r>
          </a:p>
          <a:p>
            <a:pPr algn="just">
              <a:lnSpc>
                <a:spcPct val="90000"/>
              </a:lnSpc>
            </a:pPr>
            <a:r>
              <a:rPr lang="zh-CN" altLang="en-US" sz="2000"/>
              <a:t>       您将读到我自认为满意的每一件作品，但我希望您能注意到我的进步，以及我的写作方式变得更加具有描述性，而不是说我的文章写得越来越长。</a:t>
            </a:r>
          </a:p>
          <a:p>
            <a:pPr algn="just">
              <a:lnSpc>
                <a:spcPct val="90000"/>
              </a:lnSpc>
            </a:pPr>
            <a:r>
              <a:rPr lang="zh-CN" altLang="en-US" sz="2000"/>
              <a:t>       对于这一成就我自己感到非常骄傲，而且能够大声说：“我有一个档案袋了”。是一件感觉很特别的事。我希望您也有同感，并且在看完纸袋内容之后自己可以制作一份档案袋！！！ </a:t>
            </a:r>
          </a:p>
          <a:p>
            <a:pPr algn="just">
              <a:lnSpc>
                <a:spcPct val="90000"/>
              </a:lnSpc>
            </a:pPr>
            <a:r>
              <a:rPr lang="zh-CN" altLang="en-US" sz="2000"/>
              <a:t>                                                 </a:t>
            </a:r>
          </a:p>
          <a:p>
            <a:pPr algn="just">
              <a:lnSpc>
                <a:spcPct val="90000"/>
              </a:lnSpc>
            </a:pPr>
            <a:r>
              <a:rPr lang="zh-CN" altLang="en-US" sz="2000"/>
              <a:t> 忠实的，</a:t>
            </a:r>
          </a:p>
          <a:p>
            <a:pPr algn="ctr">
              <a:lnSpc>
                <a:spcPct val="90000"/>
              </a:lnSpc>
            </a:pPr>
            <a:r>
              <a:rPr lang="zh-CN" altLang="en-US" sz="2000"/>
              <a:t>                                     安冬尼</a:t>
            </a:r>
            <a:r>
              <a:rPr lang="en-US" altLang="zh-CN" sz="2000"/>
              <a:t>·</a:t>
            </a:r>
            <a:r>
              <a:rPr lang="zh-CN" altLang="en-US" sz="2000"/>
              <a:t>布莱克</a:t>
            </a:r>
          </a:p>
          <a:p>
            <a:pPr>
              <a:lnSpc>
                <a:spcPct val="90000"/>
              </a:lnSpc>
            </a:pPr>
            <a:endParaRPr lang="en-US" altLang="zh-CN"/>
          </a:p>
        </p:txBody>
      </p:sp>
    </p:spTree>
    <p:extLst>
      <p:ext uri="{BB962C8B-B14F-4D97-AF65-F5344CB8AC3E}">
        <p14:creationId xmlns:p14="http://schemas.microsoft.com/office/powerpoint/2010/main" val="24963921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3"/>
          <p:cNvSpPr>
            <a:spLocks noGrp="1" noChangeArrowheads="1"/>
          </p:cNvSpPr>
          <p:nvPr>
            <p:ph type="body" idx="1"/>
          </p:nvPr>
        </p:nvSpPr>
        <p:spPr>
          <a:xfrm>
            <a:off x="2590800" y="1219200"/>
            <a:ext cx="7772400" cy="4997450"/>
          </a:xfrm>
        </p:spPr>
        <p:txBody>
          <a:bodyPr>
            <a:normAutofit lnSpcReduction="10000"/>
          </a:bodyPr>
          <a:lstStyle/>
          <a:p>
            <a:pPr algn="ctr">
              <a:lnSpc>
                <a:spcPct val="90000"/>
              </a:lnSpc>
            </a:pPr>
            <a:r>
              <a:rPr lang="zh-CN" altLang="en-US" sz="2400" b="1"/>
              <a:t>表</a:t>
            </a:r>
            <a:r>
              <a:rPr lang="en-US" altLang="zh-CN" sz="2400" b="1"/>
              <a:t>11   </a:t>
            </a:r>
            <a:r>
              <a:rPr lang="zh-CN" altLang="en-US" sz="2400" b="1"/>
              <a:t>四年级学生写给读者的信</a:t>
            </a:r>
            <a:endParaRPr lang="zh-CN" altLang="en-US" sz="2400"/>
          </a:p>
          <a:p>
            <a:pPr algn="just">
              <a:lnSpc>
                <a:spcPct val="90000"/>
              </a:lnSpc>
            </a:pPr>
            <a:r>
              <a:rPr lang="zh-CN" altLang="en-US" sz="2400"/>
              <a:t>亲爱的读者：</a:t>
            </a:r>
          </a:p>
          <a:p>
            <a:pPr algn="just">
              <a:lnSpc>
                <a:spcPct val="90000"/>
              </a:lnSpc>
            </a:pPr>
            <a:r>
              <a:rPr lang="zh-CN" altLang="en-US" sz="2400"/>
              <a:t>   </a:t>
            </a:r>
          </a:p>
          <a:p>
            <a:pPr algn="just">
              <a:lnSpc>
                <a:spcPct val="90000"/>
              </a:lnSpc>
            </a:pPr>
            <a:r>
              <a:rPr lang="zh-CN" altLang="en-US" sz="2400"/>
              <a:t>这一个档案袋展示了我在</a:t>
            </a:r>
            <a:r>
              <a:rPr lang="en-US" altLang="zh-CN" sz="2400"/>
              <a:t>96-97</a:t>
            </a:r>
            <a:r>
              <a:rPr lang="zh-CN" altLang="en-US" sz="2400"/>
              <a:t>学年一直从事的工作，它代表了一些我最好的作品。</a:t>
            </a:r>
          </a:p>
          <a:p>
            <a:pPr algn="just">
              <a:lnSpc>
                <a:spcPct val="90000"/>
              </a:lnSpc>
            </a:pPr>
            <a:r>
              <a:rPr lang="zh-CN" altLang="en-US" sz="2400"/>
              <a:t>   你将发现这学年我做的许多工作。你能说出哪一篇是在九月写的，哪一篇是在五月写的，你将发现许多个人传记，因为我觉得我在这些传记上投入了很多精力。</a:t>
            </a:r>
          </a:p>
          <a:p>
            <a:pPr algn="just">
              <a:lnSpc>
                <a:spcPct val="90000"/>
              </a:lnSpc>
            </a:pPr>
            <a:r>
              <a:rPr lang="zh-CN" altLang="en-US" sz="2400"/>
              <a:t>我想请您注意我作品的篇幅并看到我所付出的努力。</a:t>
            </a:r>
          </a:p>
          <a:p>
            <a:pPr algn="just">
              <a:lnSpc>
                <a:spcPct val="90000"/>
              </a:lnSpc>
            </a:pPr>
            <a:r>
              <a:rPr lang="zh-CN" altLang="en-US" sz="2400"/>
              <a:t> </a:t>
            </a:r>
          </a:p>
          <a:p>
            <a:pPr algn="just">
              <a:lnSpc>
                <a:spcPct val="90000"/>
              </a:lnSpc>
            </a:pPr>
            <a:r>
              <a:rPr lang="zh-CN" altLang="en-US" sz="2400"/>
              <a:t>                                                             忠实的</a:t>
            </a:r>
          </a:p>
          <a:p>
            <a:pPr algn="just">
              <a:lnSpc>
                <a:spcPct val="90000"/>
              </a:lnSpc>
            </a:pPr>
            <a:r>
              <a:rPr lang="zh-CN" altLang="en-US" sz="2400"/>
              <a:t>                                                        爱丽斯</a:t>
            </a:r>
            <a:r>
              <a:rPr lang="en-US" altLang="zh-CN" sz="2400"/>
              <a:t>·</a:t>
            </a:r>
            <a:r>
              <a:rPr lang="zh-CN" altLang="en-US" sz="2400"/>
              <a:t>马丁内兹</a:t>
            </a:r>
          </a:p>
          <a:p>
            <a:pPr>
              <a:lnSpc>
                <a:spcPct val="90000"/>
              </a:lnSpc>
            </a:pPr>
            <a:endParaRPr lang="en-US" altLang="zh-CN" sz="2400"/>
          </a:p>
        </p:txBody>
      </p:sp>
    </p:spTree>
    <p:extLst>
      <p:ext uri="{BB962C8B-B14F-4D97-AF65-F5344CB8AC3E}">
        <p14:creationId xmlns:p14="http://schemas.microsoft.com/office/powerpoint/2010/main" val="18440850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ChangeArrowheads="1"/>
          </p:cNvSpPr>
          <p:nvPr>
            <p:ph type="body" idx="1"/>
          </p:nvPr>
        </p:nvSpPr>
        <p:spPr/>
        <p:txBody>
          <a:bodyPr/>
          <a:lstStyle/>
          <a:p>
            <a:r>
              <a:rPr lang="en-US" altLang="zh-CN">
                <a:latin typeface="宋体" panose="02010600030101010101" pitchFamily="2" charset="-122"/>
              </a:rPr>
              <a:t>   </a:t>
            </a:r>
            <a:r>
              <a:rPr lang="zh-CN" altLang="en-US" sz="2400">
                <a:latin typeface="宋体" panose="02010600030101010101" pitchFamily="2" charset="-122"/>
              </a:rPr>
              <a:t>学生对整个学年的努力进行了反省，接下来就轮到我和家长给他们一个答复了。我和学生策划了一个档案袋聚会。在准备过程中，他们练习了向家长呈现档案袋的方式。家长们也被要求完成一份年终调查问卷，如表</a:t>
            </a:r>
            <a:r>
              <a:rPr lang="en-US" altLang="zh-CN" sz="2400"/>
              <a:t>12</a:t>
            </a:r>
            <a:r>
              <a:rPr lang="zh-CN" altLang="en-US" sz="2400">
                <a:latin typeface="宋体" panose="02010600030101010101" pitchFamily="2" charset="-122"/>
              </a:rPr>
              <a:t>就呈现了一份这样的样例。</a:t>
            </a:r>
            <a:r>
              <a:rPr lang="zh-CN" altLang="en-US" sz="2400"/>
              <a:t> </a:t>
            </a:r>
          </a:p>
        </p:txBody>
      </p:sp>
    </p:spTree>
    <p:extLst>
      <p:ext uri="{BB962C8B-B14F-4D97-AF65-F5344CB8AC3E}">
        <p14:creationId xmlns:p14="http://schemas.microsoft.com/office/powerpoint/2010/main" val="31986100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3"/>
          <p:cNvSpPr>
            <a:spLocks noGrp="1" noChangeArrowheads="1"/>
          </p:cNvSpPr>
          <p:nvPr>
            <p:ph type="body" idx="1"/>
          </p:nvPr>
        </p:nvSpPr>
        <p:spPr>
          <a:xfrm>
            <a:off x="2438400" y="838200"/>
            <a:ext cx="7848600" cy="7696200"/>
          </a:xfrm>
        </p:spPr>
        <p:txBody>
          <a:bodyPr/>
          <a:lstStyle/>
          <a:p>
            <a:pPr algn="ctr"/>
            <a:r>
              <a:rPr lang="zh-CN" altLang="en-US" sz="2400" b="1"/>
              <a:t>表</a:t>
            </a:r>
            <a:r>
              <a:rPr lang="en-US" altLang="zh-CN" sz="2400" b="1"/>
              <a:t>12   </a:t>
            </a:r>
            <a:r>
              <a:rPr lang="zh-CN" altLang="en-US" sz="2400" b="1"/>
              <a:t>家长反馈表</a:t>
            </a:r>
            <a:endParaRPr lang="zh-CN" altLang="en-US" sz="2400"/>
          </a:p>
          <a:p>
            <a:pPr algn="ctr"/>
            <a:r>
              <a:rPr lang="zh-CN" altLang="en-US" sz="2400"/>
              <a:t>（年终家长反馈表后续部分）</a:t>
            </a:r>
          </a:p>
          <a:p>
            <a:pPr algn="just"/>
            <a:r>
              <a:rPr lang="zh-CN" altLang="en-US" sz="2000"/>
              <a:t>学生姓名： </a:t>
            </a:r>
            <a:r>
              <a:rPr lang="en-US" altLang="zh-CN" sz="2000">
                <a:latin typeface="宋体" panose="02010600030101010101" pitchFamily="2" charset="-122"/>
              </a:rPr>
              <a:t>________</a:t>
            </a:r>
            <a:r>
              <a:rPr lang="en-US" altLang="zh-CN" sz="2000"/>
              <a:t>                         </a:t>
            </a:r>
            <a:r>
              <a:rPr lang="zh-CN" altLang="en-US" sz="2000"/>
              <a:t>日期：</a:t>
            </a:r>
            <a:r>
              <a:rPr lang="en-US" altLang="zh-CN" sz="2000">
                <a:latin typeface="宋体" panose="02010600030101010101" pitchFamily="2" charset="-122"/>
              </a:rPr>
              <a:t>_________</a:t>
            </a:r>
            <a:endParaRPr lang="en-US" altLang="zh-CN" sz="2000"/>
          </a:p>
          <a:p>
            <a:pPr algn="just"/>
            <a:r>
              <a:rPr lang="zh-CN" altLang="en-US" sz="2000"/>
              <a:t>尊敬的家长：</a:t>
            </a:r>
          </a:p>
          <a:p>
            <a:pPr algn="just"/>
            <a:r>
              <a:rPr lang="zh-CN" altLang="en-US" sz="2000"/>
              <a:t>       随函附寄您孩子这一学年年终的档案袋，里面是师生共同选择的一些能代表他表达能力进步的作品。就如我们在年初讨论的一样，这个档案袋的目的是记载在过去十个月里您孩子应不同的要求而表达的能力是如何发展的。这个档案袋同时也给予您的孩子一个机会去选择、评价、反省自己作为一个表达者的进步。这将有助于使他更清楚地看到自己进步了多少，并设置适合自己的发展目标。</a:t>
            </a:r>
          </a:p>
          <a:p>
            <a:pPr algn="just"/>
            <a:r>
              <a:rPr lang="zh-CN" altLang="en-US" sz="2000"/>
              <a:t>      您的孩子已经练习了向您呈现这个档案袋的方式。当他们与您分享这一新的奇遇时，我建议您多花点时间与他们在一起。我可以肯定您会喜欢这一过程的任何时刻！</a:t>
            </a:r>
          </a:p>
          <a:p>
            <a:pPr algn="just"/>
            <a:r>
              <a:rPr lang="zh-CN" altLang="en-US" sz="2000"/>
              <a:t>     我非常渴望您的反馈，并认为您对以下问题的回答将是非常有用的。感谢您长期以来的热心与支持。</a:t>
            </a:r>
          </a:p>
          <a:p>
            <a:pPr algn="just"/>
            <a:r>
              <a:rPr lang="zh-CN" altLang="en-US" sz="2000"/>
              <a:t>                                                     真诚的，</a:t>
            </a:r>
          </a:p>
          <a:p>
            <a:pPr algn="just"/>
            <a:r>
              <a:rPr lang="zh-CN" altLang="en-US" sz="2000"/>
              <a:t>                                                    </a:t>
            </a:r>
            <a:r>
              <a:rPr lang="en-US" altLang="zh-CN" sz="2000"/>
              <a:t>Robyn Lane </a:t>
            </a:r>
          </a:p>
          <a:p>
            <a:pPr algn="just"/>
            <a:r>
              <a:rPr lang="en-US" altLang="zh-CN" sz="2400"/>
              <a:t> </a:t>
            </a:r>
          </a:p>
        </p:txBody>
      </p:sp>
    </p:spTree>
    <p:extLst>
      <p:ext uri="{BB962C8B-B14F-4D97-AF65-F5344CB8AC3E}">
        <p14:creationId xmlns:p14="http://schemas.microsoft.com/office/powerpoint/2010/main" val="1969097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smtClean="0">
                <a:solidFill>
                  <a:schemeClr val="accent1">
                    <a:lumMod val="75000"/>
                  </a:schemeClr>
                </a:solidFill>
              </a:rPr>
              <a:t>      思   考？？</a:t>
            </a:r>
            <a:endParaRPr lang="zh-CN" altLang="en-US" dirty="0">
              <a:solidFill>
                <a:schemeClr val="accent1">
                  <a:lumMod val="75000"/>
                </a:schemeClr>
              </a:solidFill>
            </a:endParaRPr>
          </a:p>
        </p:txBody>
      </p:sp>
      <p:sp>
        <p:nvSpPr>
          <p:cNvPr id="3" name="内容占位符 2"/>
          <p:cNvSpPr>
            <a:spLocks noGrp="1"/>
          </p:cNvSpPr>
          <p:nvPr>
            <p:ph idx="1"/>
          </p:nvPr>
        </p:nvSpPr>
        <p:spPr/>
        <p:txBody>
          <a:bodyPr>
            <a:normAutofit/>
          </a:bodyPr>
          <a:lstStyle/>
          <a:p>
            <a:pPr marL="0" indent="0" algn="ctr">
              <a:buNone/>
            </a:pPr>
            <a:r>
              <a:rPr lang="zh-CN" altLang="en-US" sz="4000" dirty="0" smtClean="0"/>
              <a:t>三类评价有何区别？</a:t>
            </a:r>
            <a:endParaRPr lang="en-US" altLang="zh-CN" sz="4000" dirty="0" smtClean="0"/>
          </a:p>
          <a:p>
            <a:pPr marL="0" indent="0" algn="ctr">
              <a:buNone/>
            </a:pPr>
            <a:endParaRPr lang="en-US" altLang="zh-CN" sz="4000" dirty="0" smtClean="0"/>
          </a:p>
          <a:p>
            <a:pPr marL="0" indent="0" algn="ctr">
              <a:buNone/>
            </a:pPr>
            <a:r>
              <a:rPr lang="zh-CN" altLang="en-US" sz="4000" dirty="0" smtClean="0"/>
              <a:t>可以尝试从时间、目的、作用、方法几个角度分析</a:t>
            </a:r>
            <a:endParaRPr lang="zh-CN" altLang="en-US" sz="4000" dirty="0"/>
          </a:p>
        </p:txBody>
      </p:sp>
    </p:spTree>
    <p:extLst>
      <p:ext uri="{BB962C8B-B14F-4D97-AF65-F5344CB8AC3E}">
        <p14:creationId xmlns:p14="http://schemas.microsoft.com/office/powerpoint/2010/main" val="4700210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3"/>
          <p:cNvSpPr>
            <a:spLocks noGrp="1" noChangeArrowheads="1"/>
          </p:cNvSpPr>
          <p:nvPr>
            <p:ph type="body" idx="1"/>
          </p:nvPr>
        </p:nvSpPr>
        <p:spPr>
          <a:xfrm>
            <a:off x="2590800" y="1219200"/>
            <a:ext cx="7772400" cy="4997450"/>
          </a:xfrm>
        </p:spPr>
        <p:txBody>
          <a:bodyPr>
            <a:normAutofit fontScale="85000" lnSpcReduction="20000"/>
          </a:bodyPr>
          <a:lstStyle/>
          <a:p>
            <a:pPr algn="just">
              <a:lnSpc>
                <a:spcPct val="90000"/>
              </a:lnSpc>
            </a:pPr>
            <a:r>
              <a:rPr lang="en-US" altLang="zh-CN" sz="2000"/>
              <a:t>1</a:t>
            </a:r>
            <a:r>
              <a:rPr lang="zh-CN" altLang="en-US" sz="2000"/>
              <a:t>、</a:t>
            </a:r>
            <a:r>
              <a:rPr lang="zh-CN" altLang="en-US" sz="2000">
                <a:cs typeface="Times New Roman" panose="02020603050405020304" pitchFamily="18" charset="0"/>
              </a:rPr>
              <a:t>  </a:t>
            </a:r>
            <a:r>
              <a:rPr lang="zh-CN" altLang="en-US" sz="2000"/>
              <a:t>在看完档案袋之后，我发现孩子在以下几方面取得了进步：</a:t>
            </a:r>
          </a:p>
          <a:p>
            <a:pPr algn="just">
              <a:lnSpc>
                <a:spcPct val="90000"/>
              </a:lnSpc>
            </a:pPr>
            <a:r>
              <a:rPr lang="en-US" altLang="zh-CN" sz="2000"/>
              <a:t>A</a:t>
            </a:r>
            <a:r>
              <a:rPr lang="zh-CN" altLang="en-US" sz="2000"/>
              <a:t>对观点的表达                               </a:t>
            </a:r>
            <a:r>
              <a:rPr lang="en-US" altLang="zh-CN" sz="2000">
                <a:latin typeface="宋体" panose="02010600030101010101" pitchFamily="2" charset="-122"/>
              </a:rPr>
              <a:t>________</a:t>
            </a:r>
            <a:endParaRPr lang="en-US" altLang="zh-CN" sz="2000"/>
          </a:p>
          <a:p>
            <a:pPr algn="just">
              <a:lnSpc>
                <a:spcPct val="90000"/>
              </a:lnSpc>
            </a:pPr>
            <a:r>
              <a:rPr lang="en-US" altLang="zh-CN" sz="2000"/>
              <a:t>B</a:t>
            </a:r>
            <a:r>
              <a:rPr lang="zh-CN" altLang="en-US" sz="2000"/>
              <a:t>主题                                       </a:t>
            </a:r>
            <a:r>
              <a:rPr lang="en-US" altLang="zh-CN" sz="2000">
                <a:latin typeface="宋体" panose="02010600030101010101" pitchFamily="2" charset="-122"/>
              </a:rPr>
              <a:t>________</a:t>
            </a:r>
            <a:endParaRPr lang="en-US" altLang="zh-CN" sz="2000"/>
          </a:p>
          <a:p>
            <a:pPr algn="just">
              <a:lnSpc>
                <a:spcPct val="90000"/>
              </a:lnSpc>
            </a:pPr>
            <a:r>
              <a:rPr lang="en-US" altLang="zh-CN" sz="2000"/>
              <a:t>C</a:t>
            </a:r>
            <a:r>
              <a:rPr lang="zh-CN" altLang="en-US" sz="2000"/>
              <a:t>词汇</a:t>
            </a:r>
            <a:r>
              <a:rPr lang="en-US" altLang="zh-CN" sz="2000"/>
              <a:t>/</a:t>
            </a:r>
            <a:r>
              <a:rPr lang="zh-CN" altLang="en-US" sz="2000"/>
              <a:t>语言                                   </a:t>
            </a:r>
            <a:r>
              <a:rPr lang="en-US" altLang="zh-CN" sz="2000">
                <a:latin typeface="宋体" panose="02010600030101010101" pitchFamily="2" charset="-122"/>
              </a:rPr>
              <a:t>________</a:t>
            </a:r>
            <a:endParaRPr lang="en-US" altLang="zh-CN" sz="2000"/>
          </a:p>
          <a:p>
            <a:pPr algn="just">
              <a:lnSpc>
                <a:spcPct val="90000"/>
              </a:lnSpc>
            </a:pPr>
            <a:r>
              <a:rPr lang="en-US" altLang="zh-CN" sz="2000"/>
              <a:t>D</a:t>
            </a:r>
            <a:r>
              <a:rPr lang="zh-CN" altLang="en-US" sz="2000"/>
              <a:t>拼写                                        </a:t>
            </a:r>
            <a:r>
              <a:rPr lang="en-US" altLang="zh-CN" sz="2000">
                <a:latin typeface="宋体" panose="02010600030101010101" pitchFamily="2" charset="-122"/>
              </a:rPr>
              <a:t>________</a:t>
            </a:r>
            <a:endParaRPr lang="en-US" altLang="zh-CN" sz="2000"/>
          </a:p>
          <a:p>
            <a:pPr algn="just">
              <a:lnSpc>
                <a:spcPct val="90000"/>
              </a:lnSpc>
            </a:pPr>
            <a:r>
              <a:rPr lang="en-US" altLang="zh-CN" sz="2000"/>
              <a:t>E</a:t>
            </a:r>
            <a:r>
              <a:rPr lang="zh-CN" altLang="en-US" sz="2000"/>
              <a:t>标点（逗号、大写字母、句点等）             </a:t>
            </a:r>
            <a:r>
              <a:rPr lang="zh-CN" altLang="en-US" sz="2000">
                <a:latin typeface="宋体" panose="02010600030101010101" pitchFamily="2" charset="-122"/>
              </a:rPr>
              <a:t>  </a:t>
            </a:r>
            <a:r>
              <a:rPr lang="en-US" altLang="zh-CN" sz="2000">
                <a:latin typeface="宋体" panose="02010600030101010101" pitchFamily="2" charset="-122"/>
              </a:rPr>
              <a:t>________</a:t>
            </a:r>
            <a:endParaRPr lang="en-US" altLang="zh-CN" sz="2000"/>
          </a:p>
          <a:p>
            <a:pPr algn="just">
              <a:lnSpc>
                <a:spcPct val="90000"/>
              </a:lnSpc>
            </a:pPr>
            <a:r>
              <a:rPr lang="en-US" altLang="zh-CN" sz="2000"/>
              <a:t>F</a:t>
            </a:r>
            <a:r>
              <a:rPr lang="zh-CN" altLang="en-US" sz="2000"/>
              <a:t>从头到尾校对草稿的能力                       </a:t>
            </a:r>
            <a:r>
              <a:rPr lang="en-US" altLang="zh-CN" sz="2000">
                <a:latin typeface="宋体" panose="02010600030101010101" pitchFamily="2" charset="-122"/>
              </a:rPr>
              <a:t>_________   </a:t>
            </a:r>
            <a:endParaRPr lang="en-US" altLang="zh-CN" sz="2000"/>
          </a:p>
          <a:p>
            <a:pPr algn="just">
              <a:lnSpc>
                <a:spcPct val="90000"/>
              </a:lnSpc>
            </a:pPr>
            <a:r>
              <a:rPr lang="en-US" altLang="zh-CN" sz="2000"/>
              <a:t>G</a:t>
            </a:r>
            <a:r>
              <a:rPr lang="zh-CN" altLang="en-US" sz="2000"/>
              <a:t>文章的结构组织                               </a:t>
            </a:r>
            <a:r>
              <a:rPr lang="en-US" altLang="zh-CN" sz="2000">
                <a:latin typeface="宋体" panose="02010600030101010101" pitchFamily="2" charset="-122"/>
              </a:rPr>
              <a:t>_________</a:t>
            </a:r>
            <a:endParaRPr lang="en-US" altLang="zh-CN" sz="2000"/>
          </a:p>
          <a:p>
            <a:pPr algn="just">
              <a:lnSpc>
                <a:spcPct val="90000"/>
              </a:lnSpc>
            </a:pPr>
            <a:r>
              <a:rPr lang="en-US" altLang="zh-CN" sz="2000"/>
              <a:t>2</a:t>
            </a:r>
            <a:r>
              <a:rPr lang="zh-CN" altLang="en-US" sz="2000"/>
              <a:t>、</a:t>
            </a:r>
            <a:r>
              <a:rPr lang="zh-CN" altLang="en-US" sz="2000">
                <a:cs typeface="Times New Roman" panose="02020603050405020304" pitchFamily="18" charset="0"/>
              </a:rPr>
              <a:t>  </a:t>
            </a:r>
            <a:r>
              <a:rPr lang="zh-CN" altLang="en-US" sz="2000"/>
              <a:t>我觉得我的孩子在以下几方面显示出最大的进步：</a:t>
            </a:r>
            <a:r>
              <a:rPr lang="en-US" altLang="zh-CN" sz="2000">
                <a:latin typeface="宋体" panose="02010600030101010101" pitchFamily="2" charset="-122"/>
              </a:rPr>
              <a:t>__________</a:t>
            </a:r>
            <a:endParaRPr lang="en-US" altLang="zh-CN" sz="2000"/>
          </a:p>
          <a:p>
            <a:pPr algn="just">
              <a:lnSpc>
                <a:spcPct val="90000"/>
              </a:lnSpc>
            </a:pPr>
            <a:r>
              <a:rPr lang="en-US" altLang="zh-CN" sz="2000"/>
              <a:t>3</a:t>
            </a:r>
            <a:r>
              <a:rPr lang="zh-CN" altLang="en-US" sz="2000"/>
              <a:t>、</a:t>
            </a:r>
            <a:r>
              <a:rPr lang="zh-CN" altLang="en-US" sz="2000">
                <a:cs typeface="Times New Roman" panose="02020603050405020304" pitchFamily="18" charset="0"/>
              </a:rPr>
              <a:t>  </a:t>
            </a:r>
            <a:r>
              <a:rPr lang="zh-CN" altLang="en-US" sz="2000"/>
              <a:t>我希望能看到我的孩子今后在以下方面取得进步：</a:t>
            </a:r>
            <a:r>
              <a:rPr lang="en-US" altLang="zh-CN" sz="2000">
                <a:latin typeface="宋体" panose="02010600030101010101" pitchFamily="2" charset="-122"/>
              </a:rPr>
              <a:t>______________</a:t>
            </a:r>
            <a:endParaRPr lang="en-US" altLang="zh-CN" sz="2000"/>
          </a:p>
          <a:p>
            <a:pPr algn="just">
              <a:lnSpc>
                <a:spcPct val="90000"/>
              </a:lnSpc>
            </a:pPr>
            <a:r>
              <a:rPr lang="en-US" altLang="zh-CN" sz="2000"/>
              <a:t>4</a:t>
            </a:r>
            <a:r>
              <a:rPr lang="zh-CN" altLang="en-US" sz="2000"/>
              <a:t>、</a:t>
            </a:r>
            <a:r>
              <a:rPr lang="zh-CN" altLang="en-US" sz="2000">
                <a:cs typeface="Times New Roman" panose="02020603050405020304" pitchFamily="18" charset="0"/>
              </a:rPr>
              <a:t>  </a:t>
            </a:r>
            <a:r>
              <a:rPr lang="zh-CN" altLang="en-US" sz="2000"/>
              <a:t>如果您看出您的孩子在阅读能力和兴趣方面的进步，请予以说明并解释一下您从哪方面得知的：</a:t>
            </a:r>
            <a:r>
              <a:rPr lang="en-US" altLang="zh-CN" sz="2000">
                <a:latin typeface="宋体" panose="02010600030101010101" pitchFamily="2" charset="-122"/>
              </a:rPr>
              <a:t>____________________________________________________</a:t>
            </a:r>
            <a:endParaRPr lang="en-US" altLang="zh-CN" sz="2000"/>
          </a:p>
          <a:p>
            <a:pPr algn="just">
              <a:lnSpc>
                <a:spcPct val="90000"/>
              </a:lnSpc>
            </a:pPr>
            <a:r>
              <a:rPr lang="en-US" altLang="zh-CN" sz="2000"/>
              <a:t>5</a:t>
            </a:r>
            <a:r>
              <a:rPr lang="zh-CN" altLang="en-US" sz="2000"/>
              <a:t>、</a:t>
            </a:r>
            <a:r>
              <a:rPr lang="zh-CN" altLang="en-US" sz="2000">
                <a:cs typeface="Times New Roman" panose="02020603050405020304" pitchFamily="18" charset="0"/>
              </a:rPr>
              <a:t>  </a:t>
            </a:r>
            <a:r>
              <a:rPr lang="zh-CN" altLang="en-US" sz="2000"/>
              <a:t>其它的意见：</a:t>
            </a:r>
            <a:r>
              <a:rPr lang="en-US" altLang="zh-CN" sz="2000">
                <a:latin typeface="宋体" panose="02010600030101010101" pitchFamily="2" charset="-122"/>
              </a:rPr>
              <a:t>_______________________________________________</a:t>
            </a:r>
            <a:endParaRPr lang="en-US" altLang="zh-CN" sz="2000"/>
          </a:p>
          <a:p>
            <a:pPr algn="just">
              <a:lnSpc>
                <a:spcPct val="90000"/>
              </a:lnSpc>
            </a:pPr>
            <a:r>
              <a:rPr lang="en-US" altLang="zh-CN" sz="2000"/>
              <a:t> </a:t>
            </a:r>
          </a:p>
          <a:p>
            <a:pPr algn="just">
              <a:lnSpc>
                <a:spcPct val="90000"/>
              </a:lnSpc>
            </a:pPr>
            <a:r>
              <a:rPr lang="en-US" altLang="zh-CN" sz="2000"/>
              <a:t> </a:t>
            </a:r>
          </a:p>
          <a:p>
            <a:pPr algn="just">
              <a:lnSpc>
                <a:spcPct val="90000"/>
              </a:lnSpc>
            </a:pPr>
            <a:r>
              <a:rPr lang="en-US" altLang="zh-CN" sz="2000"/>
              <a:t>                                                  </a:t>
            </a:r>
            <a:r>
              <a:rPr lang="zh-CN" altLang="en-US" sz="2000"/>
              <a:t>家长</a:t>
            </a:r>
            <a:r>
              <a:rPr lang="en-US" altLang="zh-CN" sz="2000"/>
              <a:t>/</a:t>
            </a:r>
            <a:r>
              <a:rPr lang="zh-CN" altLang="en-US" sz="2000"/>
              <a:t>法定监护人签名：</a:t>
            </a:r>
            <a:r>
              <a:rPr lang="en-US" altLang="zh-CN" sz="2000">
                <a:latin typeface="宋体" panose="02010600030101010101" pitchFamily="2" charset="-122"/>
              </a:rPr>
              <a:t>________</a:t>
            </a:r>
            <a:endParaRPr lang="en-US" altLang="zh-CN" sz="2000"/>
          </a:p>
          <a:p>
            <a:pPr>
              <a:lnSpc>
                <a:spcPct val="90000"/>
              </a:lnSpc>
            </a:pPr>
            <a:endParaRPr lang="en-US" altLang="zh-CN" sz="2000"/>
          </a:p>
          <a:p>
            <a:pPr>
              <a:lnSpc>
                <a:spcPct val="90000"/>
              </a:lnSpc>
            </a:pPr>
            <a:endParaRPr lang="en-US" altLang="zh-CN"/>
          </a:p>
        </p:txBody>
      </p:sp>
    </p:spTree>
    <p:extLst>
      <p:ext uri="{BB962C8B-B14F-4D97-AF65-F5344CB8AC3E}">
        <p14:creationId xmlns:p14="http://schemas.microsoft.com/office/powerpoint/2010/main" val="293271909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1" name="Rectangle 3"/>
          <p:cNvSpPr>
            <a:spLocks noGrp="1" noChangeArrowheads="1"/>
          </p:cNvSpPr>
          <p:nvPr>
            <p:ph type="body" idx="1"/>
          </p:nvPr>
        </p:nvSpPr>
        <p:spPr/>
        <p:txBody>
          <a:bodyPr/>
          <a:lstStyle/>
          <a:p>
            <a:pPr algn="just"/>
            <a:r>
              <a:rPr lang="en-US" altLang="zh-CN" sz="4000" dirty="0">
                <a:solidFill>
                  <a:srgbClr val="00B0F0"/>
                </a:solidFill>
              </a:rPr>
              <a:t>      “</a:t>
            </a:r>
            <a:r>
              <a:rPr lang="zh-CN" altLang="en-US" sz="4000" dirty="0">
                <a:solidFill>
                  <a:srgbClr val="00B0F0"/>
                </a:solidFill>
              </a:rPr>
              <a:t>拥有一个档案袋就像拥有了一位不会对你过于严厉的督促者。你可以更好地观赏到关于自己的整幅图画。”</a:t>
            </a:r>
          </a:p>
          <a:p>
            <a:endParaRPr lang="en-US" altLang="zh-CN" dirty="0"/>
          </a:p>
        </p:txBody>
      </p:sp>
    </p:spTree>
    <p:extLst>
      <p:ext uri="{BB962C8B-B14F-4D97-AF65-F5344CB8AC3E}">
        <p14:creationId xmlns:p14="http://schemas.microsoft.com/office/powerpoint/2010/main" val="11018154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1026"/>
          <p:cNvSpPr>
            <a:spLocks noGrp="1" noChangeArrowheads="1"/>
          </p:cNvSpPr>
          <p:nvPr>
            <p:ph type="title"/>
          </p:nvPr>
        </p:nvSpPr>
        <p:spPr/>
        <p:txBody>
          <a:bodyPr/>
          <a:lstStyle/>
          <a:p>
            <a:r>
              <a:rPr lang="en-US" altLang="zh-CN" dirty="0"/>
              <a:t>      </a:t>
            </a:r>
            <a:r>
              <a:rPr lang="zh-CN" altLang="en-US" dirty="0" smtClean="0"/>
              <a:t>拓展      多元</a:t>
            </a:r>
            <a:r>
              <a:rPr lang="zh-CN" altLang="en-US" dirty="0"/>
              <a:t>智能评价体系</a:t>
            </a:r>
          </a:p>
        </p:txBody>
      </p:sp>
      <p:sp>
        <p:nvSpPr>
          <p:cNvPr id="102403" name="Rectangle 1027"/>
          <p:cNvSpPr>
            <a:spLocks noGrp="1" noChangeArrowheads="1"/>
          </p:cNvSpPr>
          <p:nvPr>
            <p:ph type="body" idx="1"/>
          </p:nvPr>
        </p:nvSpPr>
        <p:spPr/>
        <p:txBody>
          <a:bodyPr/>
          <a:lstStyle/>
          <a:p>
            <a:pPr>
              <a:lnSpc>
                <a:spcPct val="90000"/>
              </a:lnSpc>
            </a:pPr>
            <a:r>
              <a:rPr lang="zh-CN" altLang="en-US" b="1"/>
              <a:t>过去的问题是“你的智力有多高？”现在的问题是“你的智能类型是什么？”</a:t>
            </a:r>
          </a:p>
          <a:p>
            <a:pPr>
              <a:lnSpc>
                <a:spcPct val="90000"/>
              </a:lnSpc>
            </a:pPr>
            <a:r>
              <a:rPr lang="zh-CN" altLang="en-US" b="1"/>
              <a:t>“每个孩子都是一个潜在的天才儿童，只是经常表现为不同的方式”</a:t>
            </a:r>
          </a:p>
          <a:p>
            <a:pPr>
              <a:lnSpc>
                <a:spcPct val="90000"/>
              </a:lnSpc>
            </a:pPr>
            <a:r>
              <a:rPr lang="zh-CN" altLang="en-US" b="1"/>
              <a:t>“对于一个孩子的发展最重要、最有用的教育方法是帮助他寻找到一个他的才能可以尽情施展的地方，在那里他可以满意而能干。”   </a:t>
            </a:r>
            <a:r>
              <a:rPr lang="en-US" altLang="zh-CN" b="1"/>
              <a:t>——</a:t>
            </a:r>
            <a:r>
              <a:rPr lang="zh-CN" altLang="en-US" b="1"/>
              <a:t>加德纳</a:t>
            </a:r>
          </a:p>
        </p:txBody>
      </p:sp>
    </p:spTree>
    <p:extLst>
      <p:ext uri="{BB962C8B-B14F-4D97-AF65-F5344CB8AC3E}">
        <p14:creationId xmlns:p14="http://schemas.microsoft.com/office/powerpoint/2010/main" val="28532300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 calcmode="lin" valueType="num">
                                      <p:cBhvr additive="base">
                                        <p:cTn id="7" dur="500" fill="hold"/>
                                        <p:tgtEl>
                                          <p:spTgt spid="102402"/>
                                        </p:tgtEl>
                                        <p:attrNameLst>
                                          <p:attrName>ppt_x</p:attrName>
                                        </p:attrNameLst>
                                      </p:cBhvr>
                                      <p:tavLst>
                                        <p:tav tm="0">
                                          <p:val>
                                            <p:strVal val="#ppt_x"/>
                                          </p:val>
                                        </p:tav>
                                        <p:tav tm="100000">
                                          <p:val>
                                            <p:strVal val="#ppt_x"/>
                                          </p:val>
                                        </p:tav>
                                      </p:tavLst>
                                    </p:anim>
                                    <p:anim calcmode="lin" valueType="num">
                                      <p:cBhvr additive="base">
                                        <p:cTn id="8" dur="500" fill="hold"/>
                                        <p:tgtEl>
                                          <p:spTgt spid="1024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02403">
                                            <p:txEl>
                                              <p:pRg st="0" end="0"/>
                                            </p:txEl>
                                          </p:spTgt>
                                        </p:tgtEl>
                                        <p:attrNameLst>
                                          <p:attrName>style.visibility</p:attrName>
                                        </p:attrNameLst>
                                      </p:cBhvr>
                                      <p:to>
                                        <p:strVal val="visible"/>
                                      </p:to>
                                    </p:set>
                                    <p:anim calcmode="lin" valueType="num">
                                      <p:cBhvr additive="base">
                                        <p:cTn id="13" dur="500"/>
                                        <p:tgtEl>
                                          <p:spTgt spid="10240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10240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02403">
                                            <p:txEl>
                                              <p:pRg st="1" end="1"/>
                                            </p:txEl>
                                          </p:spTgt>
                                        </p:tgtEl>
                                        <p:attrNameLst>
                                          <p:attrName>style.visibility</p:attrName>
                                        </p:attrNameLst>
                                      </p:cBhvr>
                                      <p:to>
                                        <p:strVal val="visible"/>
                                      </p:to>
                                    </p:set>
                                    <p:anim calcmode="lin" valueType="num">
                                      <p:cBhvr additive="base">
                                        <p:cTn id="19" dur="500"/>
                                        <p:tgtEl>
                                          <p:spTgt spid="102403">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10240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02403">
                                            <p:txEl>
                                              <p:pRg st="2" end="2"/>
                                            </p:txEl>
                                          </p:spTgt>
                                        </p:tgtEl>
                                        <p:attrNameLst>
                                          <p:attrName>style.visibility</p:attrName>
                                        </p:attrNameLst>
                                      </p:cBhvr>
                                      <p:to>
                                        <p:strVal val="visible"/>
                                      </p:to>
                                    </p:set>
                                    <p:anim calcmode="lin" valueType="num">
                                      <p:cBhvr additive="base">
                                        <p:cTn id="25" dur="500"/>
                                        <p:tgtEl>
                                          <p:spTgt spid="102403">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1024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autoUpdateAnimBg="0"/>
      <p:bldP spid="102403"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zh-CN" sz="3600"/>
              <a:t>      </a:t>
            </a:r>
            <a:r>
              <a:rPr lang="zh-CN" altLang="en-US" sz="3600"/>
              <a:t>关于多元智能理论</a:t>
            </a:r>
          </a:p>
        </p:txBody>
      </p:sp>
      <p:sp>
        <p:nvSpPr>
          <p:cNvPr id="52227" name="Rectangle 3"/>
          <p:cNvSpPr>
            <a:spLocks noGrp="1" noChangeArrowheads="1"/>
          </p:cNvSpPr>
          <p:nvPr>
            <p:ph type="body" idx="1"/>
          </p:nvPr>
        </p:nvSpPr>
        <p:spPr/>
        <p:txBody>
          <a:bodyPr/>
          <a:lstStyle/>
          <a:p>
            <a:pPr>
              <a:buClr>
                <a:schemeClr val="tx1"/>
              </a:buClr>
              <a:buFont typeface="Wingdings" panose="05000000000000000000" pitchFamily="2" charset="2"/>
              <a:buChar char="Ø"/>
            </a:pPr>
            <a:r>
              <a:rPr lang="zh-CN" altLang="en-US" sz="2400" b="1"/>
              <a:t>言语</a:t>
            </a:r>
            <a:r>
              <a:rPr lang="en-US" altLang="zh-CN" sz="2400" b="1"/>
              <a:t>/</a:t>
            </a:r>
            <a:r>
              <a:rPr lang="zh-CN" altLang="en-US" sz="2400" b="1"/>
              <a:t>语言智力</a:t>
            </a:r>
          </a:p>
          <a:p>
            <a:pPr>
              <a:buClr>
                <a:schemeClr val="tx1"/>
              </a:buClr>
              <a:buFont typeface="Wingdings" panose="05000000000000000000" pitchFamily="2" charset="2"/>
              <a:buChar char="Ø"/>
            </a:pPr>
            <a:r>
              <a:rPr lang="zh-CN" altLang="en-US" sz="2400" b="1"/>
              <a:t>逻辑</a:t>
            </a:r>
            <a:r>
              <a:rPr lang="en-US" altLang="zh-CN" sz="2400" b="1"/>
              <a:t>/</a:t>
            </a:r>
            <a:r>
              <a:rPr lang="zh-CN" altLang="en-US" sz="2400" b="1"/>
              <a:t>数理智力</a:t>
            </a:r>
          </a:p>
          <a:p>
            <a:pPr>
              <a:buClr>
                <a:schemeClr val="tx1"/>
              </a:buClr>
              <a:buFont typeface="Wingdings" panose="05000000000000000000" pitchFamily="2" charset="2"/>
              <a:buChar char="Ø"/>
            </a:pPr>
            <a:r>
              <a:rPr lang="zh-CN" altLang="en-US" sz="2400" b="1"/>
              <a:t>视觉</a:t>
            </a:r>
            <a:r>
              <a:rPr lang="en-US" altLang="zh-CN" sz="2400" b="1"/>
              <a:t>/</a:t>
            </a:r>
            <a:r>
              <a:rPr lang="zh-CN" altLang="en-US" sz="2400" b="1"/>
              <a:t>空间关系智力</a:t>
            </a:r>
          </a:p>
          <a:p>
            <a:pPr>
              <a:buClr>
                <a:schemeClr val="tx1"/>
              </a:buClr>
              <a:buFont typeface="Wingdings" panose="05000000000000000000" pitchFamily="2" charset="2"/>
              <a:buChar char="Ø"/>
            </a:pPr>
            <a:r>
              <a:rPr lang="zh-CN" altLang="en-US" sz="2400" b="1"/>
              <a:t>音乐</a:t>
            </a:r>
            <a:r>
              <a:rPr lang="en-US" altLang="zh-CN" sz="2400" b="1"/>
              <a:t>/</a:t>
            </a:r>
            <a:r>
              <a:rPr lang="zh-CN" altLang="en-US" sz="2400" b="1"/>
              <a:t>节奏智力</a:t>
            </a:r>
          </a:p>
          <a:p>
            <a:pPr>
              <a:buClr>
                <a:schemeClr val="tx1"/>
              </a:buClr>
              <a:buFont typeface="Wingdings" panose="05000000000000000000" pitchFamily="2" charset="2"/>
              <a:buChar char="Ø"/>
            </a:pPr>
            <a:r>
              <a:rPr lang="zh-CN" altLang="en-US" sz="2400" b="1"/>
              <a:t>身体</a:t>
            </a:r>
            <a:r>
              <a:rPr lang="en-US" altLang="zh-CN" sz="2400" b="1"/>
              <a:t>/</a:t>
            </a:r>
            <a:r>
              <a:rPr lang="zh-CN" altLang="en-US" sz="2400" b="1"/>
              <a:t>运动智力</a:t>
            </a:r>
          </a:p>
          <a:p>
            <a:pPr>
              <a:buClr>
                <a:schemeClr val="tx1"/>
              </a:buClr>
              <a:buFont typeface="Wingdings" panose="05000000000000000000" pitchFamily="2" charset="2"/>
              <a:buChar char="Ø"/>
            </a:pPr>
            <a:r>
              <a:rPr lang="zh-CN" altLang="en-US" sz="2400" b="1"/>
              <a:t>人际交往智力</a:t>
            </a:r>
          </a:p>
          <a:p>
            <a:pPr>
              <a:buClr>
                <a:schemeClr val="tx1"/>
              </a:buClr>
              <a:buFont typeface="Wingdings" panose="05000000000000000000" pitchFamily="2" charset="2"/>
              <a:buChar char="Ø"/>
            </a:pPr>
            <a:r>
              <a:rPr lang="zh-CN" altLang="en-US" sz="2400" b="1"/>
              <a:t>自我反省智力</a:t>
            </a:r>
          </a:p>
          <a:p>
            <a:pPr>
              <a:buClr>
                <a:schemeClr val="tx1"/>
              </a:buClr>
              <a:buFont typeface="Wingdings" panose="05000000000000000000" pitchFamily="2" charset="2"/>
              <a:buChar char="Ø"/>
            </a:pPr>
            <a:r>
              <a:rPr lang="zh-CN" altLang="en-US" sz="2400" b="1"/>
              <a:t>自然观察者智力</a:t>
            </a:r>
          </a:p>
          <a:p>
            <a:pPr>
              <a:buClr>
                <a:schemeClr val="tx1"/>
              </a:buClr>
              <a:buFont typeface="Wingdings" panose="05000000000000000000" pitchFamily="2" charset="2"/>
              <a:buChar char="Ø"/>
            </a:pPr>
            <a:r>
              <a:rPr lang="zh-CN" altLang="en-US" sz="2400" b="1"/>
              <a:t>存在智力</a:t>
            </a:r>
          </a:p>
        </p:txBody>
      </p:sp>
    </p:spTree>
    <p:extLst>
      <p:ext uri="{BB962C8B-B14F-4D97-AF65-F5344CB8AC3E}">
        <p14:creationId xmlns:p14="http://schemas.microsoft.com/office/powerpoint/2010/main" val="42253623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p:cTn id="7" dur="1000" fill="hold"/>
                                        <p:tgtEl>
                                          <p:spTgt spid="52226"/>
                                        </p:tgtEl>
                                        <p:attrNameLst>
                                          <p:attrName>ppt_w</p:attrName>
                                        </p:attrNameLst>
                                      </p:cBhvr>
                                      <p:tavLst>
                                        <p:tav tm="0">
                                          <p:val>
                                            <p:fltVal val="0"/>
                                          </p:val>
                                        </p:tav>
                                        <p:tav tm="100000">
                                          <p:val>
                                            <p:strVal val="#ppt_w"/>
                                          </p:val>
                                        </p:tav>
                                      </p:tavLst>
                                    </p:anim>
                                    <p:anim calcmode="lin" valueType="num">
                                      <p:cBhvr>
                                        <p:cTn id="8" dur="1000" fill="hold"/>
                                        <p:tgtEl>
                                          <p:spTgt spid="52226"/>
                                        </p:tgtEl>
                                        <p:attrNameLst>
                                          <p:attrName>ppt_h</p:attrName>
                                        </p:attrNameLst>
                                      </p:cBhvr>
                                      <p:tavLst>
                                        <p:tav tm="0">
                                          <p:val>
                                            <p:fltVal val="0"/>
                                          </p:val>
                                        </p:tav>
                                        <p:tav tm="100000">
                                          <p:val>
                                            <p:strVal val="#ppt_h"/>
                                          </p:val>
                                        </p:tav>
                                      </p:tavLst>
                                    </p:anim>
                                    <p:anim calcmode="lin" valueType="num">
                                      <p:cBhvr>
                                        <p:cTn id="9" dur="1000" fill="hold"/>
                                        <p:tgtEl>
                                          <p:spTgt spid="5222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222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52227">
                                            <p:txEl>
                                              <p:pRg st="0" end="0"/>
                                            </p:txEl>
                                          </p:spTgt>
                                        </p:tgtEl>
                                        <p:attrNameLst>
                                          <p:attrName>style.visibility</p:attrName>
                                        </p:attrNameLst>
                                      </p:cBhvr>
                                      <p:to>
                                        <p:strVal val="visible"/>
                                      </p:to>
                                    </p:set>
                                    <p:animEffect transition="in" filter="strips(downLeft)">
                                      <p:cBhvr>
                                        <p:cTn id="15" dur="500"/>
                                        <p:tgtEl>
                                          <p:spTgt spid="5222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52227">
                                            <p:txEl>
                                              <p:pRg st="1" end="1"/>
                                            </p:txEl>
                                          </p:spTgt>
                                        </p:tgtEl>
                                        <p:attrNameLst>
                                          <p:attrName>style.visibility</p:attrName>
                                        </p:attrNameLst>
                                      </p:cBhvr>
                                      <p:to>
                                        <p:strVal val="visible"/>
                                      </p:to>
                                    </p:set>
                                    <p:animEffect transition="in" filter="strips(downLeft)">
                                      <p:cBhvr>
                                        <p:cTn id="20" dur="500"/>
                                        <p:tgtEl>
                                          <p:spTgt spid="5222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Effect transition="in" filter="strips(downLeft)">
                                      <p:cBhvr>
                                        <p:cTn id="25" dur="500"/>
                                        <p:tgtEl>
                                          <p:spTgt spid="5222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52227">
                                            <p:txEl>
                                              <p:pRg st="3" end="3"/>
                                            </p:txEl>
                                          </p:spTgt>
                                        </p:tgtEl>
                                        <p:attrNameLst>
                                          <p:attrName>style.visibility</p:attrName>
                                        </p:attrNameLst>
                                      </p:cBhvr>
                                      <p:to>
                                        <p:strVal val="visible"/>
                                      </p:to>
                                    </p:set>
                                    <p:animEffect transition="in" filter="strips(downLeft)">
                                      <p:cBhvr>
                                        <p:cTn id="30" dur="500"/>
                                        <p:tgtEl>
                                          <p:spTgt spid="5222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52227">
                                            <p:txEl>
                                              <p:pRg st="4" end="4"/>
                                            </p:txEl>
                                          </p:spTgt>
                                        </p:tgtEl>
                                        <p:attrNameLst>
                                          <p:attrName>style.visibility</p:attrName>
                                        </p:attrNameLst>
                                      </p:cBhvr>
                                      <p:to>
                                        <p:strVal val="visible"/>
                                      </p:to>
                                    </p:set>
                                    <p:animEffect transition="in" filter="strips(downLeft)">
                                      <p:cBhvr>
                                        <p:cTn id="35" dur="500"/>
                                        <p:tgtEl>
                                          <p:spTgt spid="52227">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52227">
                                            <p:txEl>
                                              <p:pRg st="5" end="5"/>
                                            </p:txEl>
                                          </p:spTgt>
                                        </p:tgtEl>
                                        <p:attrNameLst>
                                          <p:attrName>style.visibility</p:attrName>
                                        </p:attrNameLst>
                                      </p:cBhvr>
                                      <p:to>
                                        <p:strVal val="visible"/>
                                      </p:to>
                                    </p:set>
                                    <p:animEffect transition="in" filter="strips(downLeft)">
                                      <p:cBhvr>
                                        <p:cTn id="40" dur="500"/>
                                        <p:tgtEl>
                                          <p:spTgt spid="52227">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52227">
                                            <p:txEl>
                                              <p:pRg st="6" end="6"/>
                                            </p:txEl>
                                          </p:spTgt>
                                        </p:tgtEl>
                                        <p:attrNameLst>
                                          <p:attrName>style.visibility</p:attrName>
                                        </p:attrNameLst>
                                      </p:cBhvr>
                                      <p:to>
                                        <p:strVal val="visible"/>
                                      </p:to>
                                    </p:set>
                                    <p:animEffect transition="in" filter="strips(downLeft)">
                                      <p:cBhvr>
                                        <p:cTn id="45" dur="500"/>
                                        <p:tgtEl>
                                          <p:spTgt spid="52227">
                                            <p:txEl>
                                              <p:pRg st="6" end="6"/>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8" presetClass="entr" presetSubtype="12" fill="hold" grpId="0" nodeType="clickEffect">
                                  <p:stCondLst>
                                    <p:cond delay="0"/>
                                  </p:stCondLst>
                                  <p:childTnLst>
                                    <p:set>
                                      <p:cBhvr>
                                        <p:cTn id="49" dur="1" fill="hold">
                                          <p:stCondLst>
                                            <p:cond delay="0"/>
                                          </p:stCondLst>
                                        </p:cTn>
                                        <p:tgtEl>
                                          <p:spTgt spid="52227">
                                            <p:txEl>
                                              <p:pRg st="7" end="7"/>
                                            </p:txEl>
                                          </p:spTgt>
                                        </p:tgtEl>
                                        <p:attrNameLst>
                                          <p:attrName>style.visibility</p:attrName>
                                        </p:attrNameLst>
                                      </p:cBhvr>
                                      <p:to>
                                        <p:strVal val="visible"/>
                                      </p:to>
                                    </p:set>
                                    <p:animEffect transition="in" filter="strips(downLeft)">
                                      <p:cBhvr>
                                        <p:cTn id="50" dur="500"/>
                                        <p:tgtEl>
                                          <p:spTgt spid="52227">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8" presetClass="entr" presetSubtype="12" fill="hold" grpId="0" nodeType="clickEffect">
                                  <p:stCondLst>
                                    <p:cond delay="0"/>
                                  </p:stCondLst>
                                  <p:childTnLst>
                                    <p:set>
                                      <p:cBhvr>
                                        <p:cTn id="54" dur="1" fill="hold">
                                          <p:stCondLst>
                                            <p:cond delay="0"/>
                                          </p:stCondLst>
                                        </p:cTn>
                                        <p:tgtEl>
                                          <p:spTgt spid="52227">
                                            <p:txEl>
                                              <p:pRg st="8" end="8"/>
                                            </p:txEl>
                                          </p:spTgt>
                                        </p:tgtEl>
                                        <p:attrNameLst>
                                          <p:attrName>style.visibility</p:attrName>
                                        </p:attrNameLst>
                                      </p:cBhvr>
                                      <p:to>
                                        <p:strVal val="visible"/>
                                      </p:to>
                                    </p:set>
                                    <p:animEffect transition="in" filter="strips(downLeft)">
                                      <p:cBhvr>
                                        <p:cTn id="55" dur="500"/>
                                        <p:tgtEl>
                                          <p:spTgt spid="522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27"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ltLang="zh-CN"/>
              <a:t>   </a:t>
            </a:r>
            <a:r>
              <a:rPr lang="zh-CN" altLang="en-US"/>
              <a:t>多元智能评价的功能</a:t>
            </a:r>
          </a:p>
        </p:txBody>
      </p:sp>
      <p:sp>
        <p:nvSpPr>
          <p:cNvPr id="103427" name="Rectangle 3"/>
          <p:cNvSpPr>
            <a:spLocks noGrp="1" noChangeArrowheads="1"/>
          </p:cNvSpPr>
          <p:nvPr>
            <p:ph type="body" idx="1"/>
          </p:nvPr>
        </p:nvSpPr>
        <p:spPr/>
        <p:txBody>
          <a:bodyPr/>
          <a:lstStyle/>
          <a:p>
            <a:r>
              <a:rPr lang="en-US" altLang="zh-CN">
                <a:latin typeface="隶书" panose="02010509060101010101" pitchFamily="49" charset="-122"/>
                <a:ea typeface="隶书" panose="02010509060101010101" pitchFamily="49" charset="-122"/>
              </a:rPr>
              <a:t>1</a:t>
            </a:r>
            <a:r>
              <a:rPr lang="zh-CN" altLang="en-US" b="1">
                <a:latin typeface="隶书" panose="02010509060101010101" pitchFamily="49" charset="-122"/>
                <a:ea typeface="隶书" panose="02010509060101010101" pitchFamily="49" charset="-122"/>
              </a:rPr>
              <a:t>、发现：</a:t>
            </a:r>
          </a:p>
          <a:p>
            <a:r>
              <a:rPr lang="zh-CN" altLang="en-US" b="1">
                <a:latin typeface="隶书" panose="02010509060101010101" pitchFamily="49" charset="-122"/>
                <a:ea typeface="隶书" panose="02010509060101010101" pitchFamily="49" charset="-122"/>
              </a:rPr>
              <a:t>     发现学生的潜能，以便因材施教；</a:t>
            </a:r>
          </a:p>
          <a:p>
            <a:r>
              <a:rPr lang="zh-CN" altLang="en-US" b="1">
                <a:latin typeface="隶书" panose="02010509060101010101" pitchFamily="49" charset="-122"/>
                <a:ea typeface="隶书" panose="02010509060101010101" pitchFamily="49" charset="-122"/>
              </a:rPr>
              <a:t>      发现适合每个学生学习的教育。</a:t>
            </a:r>
          </a:p>
          <a:p>
            <a:r>
              <a:rPr lang="en-US" altLang="zh-CN" b="1">
                <a:latin typeface="隶书" panose="02010509060101010101" pitchFamily="49" charset="-122"/>
                <a:ea typeface="隶书" panose="02010509060101010101" pitchFamily="49" charset="-122"/>
              </a:rPr>
              <a:t>2</a:t>
            </a:r>
            <a:r>
              <a:rPr lang="zh-CN" altLang="en-US" b="1">
                <a:latin typeface="隶书" panose="02010509060101010101" pitchFamily="49" charset="-122"/>
                <a:ea typeface="隶书" panose="02010509060101010101" pitchFamily="49" charset="-122"/>
              </a:rPr>
              <a:t>、发展：</a:t>
            </a:r>
          </a:p>
          <a:p>
            <a:r>
              <a:rPr lang="zh-CN" altLang="en-US" b="1">
                <a:latin typeface="隶书" panose="02010509060101010101" pitchFamily="49" charset="-122"/>
                <a:ea typeface="隶书" panose="02010509060101010101" pitchFamily="49" charset="-122"/>
              </a:rPr>
              <a:t>      根本目的是促进学生和教师的发展，    因此 ，</a:t>
            </a:r>
            <a:r>
              <a:rPr lang="zh-CN" altLang="en-US" b="1">
                <a:ea typeface="隶书" panose="02010509060101010101" pitchFamily="49" charset="-122"/>
              </a:rPr>
              <a:t>“</a:t>
            </a:r>
            <a:r>
              <a:rPr lang="zh-CN" altLang="en-US" b="1">
                <a:latin typeface="隶书" panose="02010509060101010101" pitchFamily="49" charset="-122"/>
                <a:ea typeface="隶书" panose="02010509060101010101" pitchFamily="49" charset="-122"/>
              </a:rPr>
              <a:t>发现</a:t>
            </a:r>
            <a:r>
              <a:rPr lang="zh-CN" altLang="en-US" b="1">
                <a:ea typeface="隶书" panose="02010509060101010101" pitchFamily="49" charset="-122"/>
              </a:rPr>
              <a:t>”</a:t>
            </a:r>
            <a:r>
              <a:rPr lang="zh-CN" altLang="en-US" b="1">
                <a:latin typeface="隶书" panose="02010509060101010101" pitchFamily="49" charset="-122"/>
                <a:ea typeface="隶书" panose="02010509060101010101" pitchFamily="49" charset="-122"/>
              </a:rPr>
              <a:t>是为</a:t>
            </a:r>
            <a:r>
              <a:rPr lang="zh-CN" altLang="en-US" b="1">
                <a:ea typeface="隶书" panose="02010509060101010101" pitchFamily="49" charset="-122"/>
              </a:rPr>
              <a:t>“</a:t>
            </a:r>
            <a:r>
              <a:rPr lang="zh-CN" altLang="en-US" b="1">
                <a:latin typeface="隶书" panose="02010509060101010101" pitchFamily="49" charset="-122"/>
                <a:ea typeface="隶书" panose="02010509060101010101" pitchFamily="49" charset="-122"/>
              </a:rPr>
              <a:t>发展</a:t>
            </a:r>
            <a:r>
              <a:rPr lang="zh-CN" altLang="en-US" b="1">
                <a:ea typeface="隶书" panose="02010509060101010101" pitchFamily="49" charset="-122"/>
              </a:rPr>
              <a:t>”</a:t>
            </a:r>
            <a:r>
              <a:rPr lang="zh-CN" altLang="en-US" b="1">
                <a:latin typeface="隶书" panose="02010509060101010101" pitchFamily="49" charset="-122"/>
                <a:ea typeface="隶书" panose="02010509060101010101" pitchFamily="49" charset="-122"/>
              </a:rPr>
              <a:t>服务的 。</a:t>
            </a:r>
          </a:p>
          <a:p>
            <a:r>
              <a:rPr lang="en-US" altLang="zh-CN" b="1">
                <a:latin typeface="隶书" panose="02010509060101010101" pitchFamily="49" charset="-122"/>
                <a:ea typeface="隶书" panose="02010509060101010101" pitchFamily="49" charset="-122"/>
              </a:rPr>
              <a:t>3</a:t>
            </a:r>
            <a:r>
              <a:rPr lang="zh-CN" altLang="en-US" b="1">
                <a:latin typeface="隶书" panose="02010509060101010101" pitchFamily="49" charset="-122"/>
                <a:ea typeface="隶书" panose="02010509060101010101" pitchFamily="49" charset="-122"/>
              </a:rPr>
              <a:t>、促进形成保证高质量教育、教学管理策略与机制。                   </a:t>
            </a:r>
          </a:p>
        </p:txBody>
      </p:sp>
    </p:spTree>
    <p:extLst>
      <p:ext uri="{BB962C8B-B14F-4D97-AF65-F5344CB8AC3E}">
        <p14:creationId xmlns:p14="http://schemas.microsoft.com/office/powerpoint/2010/main" val="22360720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ltLang="zh-CN"/>
              <a:t>    </a:t>
            </a:r>
            <a:r>
              <a:rPr lang="zh-CN" altLang="en-US"/>
              <a:t>多元智能的评价原则</a:t>
            </a:r>
          </a:p>
        </p:txBody>
      </p:sp>
      <p:sp>
        <p:nvSpPr>
          <p:cNvPr id="104451" name="Rectangle 3"/>
          <p:cNvSpPr>
            <a:spLocks noGrp="1" noChangeArrowheads="1"/>
          </p:cNvSpPr>
          <p:nvPr>
            <p:ph type="body" idx="1"/>
          </p:nvPr>
        </p:nvSpPr>
        <p:spPr/>
        <p:txBody>
          <a:bodyPr/>
          <a:lstStyle/>
          <a:p>
            <a:pPr>
              <a:lnSpc>
                <a:spcPct val="90000"/>
              </a:lnSpc>
            </a:pPr>
            <a:r>
              <a:rPr lang="en-US" altLang="zh-CN">
                <a:latin typeface="隶书" panose="02010509060101010101" pitchFamily="49" charset="-122"/>
                <a:ea typeface="隶书" panose="02010509060101010101" pitchFamily="49" charset="-122"/>
              </a:rPr>
              <a:t>1</a:t>
            </a:r>
            <a:r>
              <a:rPr lang="zh-CN" altLang="en-US">
                <a:latin typeface="隶书" panose="02010509060101010101" pitchFamily="49" charset="-122"/>
                <a:ea typeface="隶书" panose="02010509060101010101" pitchFamily="49" charset="-122"/>
              </a:rPr>
              <a:t>、</a:t>
            </a:r>
            <a:r>
              <a:rPr lang="zh-CN" altLang="en-US" b="1">
                <a:latin typeface="隶书" panose="02010509060101010101" pitchFamily="49" charset="-122"/>
                <a:ea typeface="隶书" panose="02010509060101010101" pitchFamily="49" charset="-122"/>
              </a:rPr>
              <a:t>评价应是长期的。</a:t>
            </a:r>
          </a:p>
          <a:p>
            <a:pPr>
              <a:lnSpc>
                <a:spcPct val="90000"/>
              </a:lnSpc>
            </a:pPr>
            <a:r>
              <a:rPr lang="en-US" altLang="zh-CN" b="1">
                <a:latin typeface="隶书" panose="02010509060101010101" pitchFamily="49" charset="-122"/>
                <a:ea typeface="隶书" panose="02010509060101010101" pitchFamily="49" charset="-122"/>
              </a:rPr>
              <a:t>2</a:t>
            </a:r>
            <a:r>
              <a:rPr lang="zh-CN" altLang="en-US" b="1">
                <a:latin typeface="隶书" panose="02010509060101010101" pitchFamily="49" charset="-122"/>
                <a:ea typeface="隶书" panose="02010509060101010101" pitchFamily="49" charset="-122"/>
              </a:rPr>
              <a:t>、评价是多向度的：包括自评、互评、家长、教师以及社会认识的评价；还应有描述性的评语；</a:t>
            </a:r>
          </a:p>
          <a:p>
            <a:pPr>
              <a:lnSpc>
                <a:spcPct val="90000"/>
              </a:lnSpc>
            </a:pPr>
            <a:r>
              <a:rPr lang="en-US" altLang="zh-CN" b="1">
                <a:latin typeface="隶书" panose="02010509060101010101" pitchFamily="49" charset="-122"/>
                <a:ea typeface="隶书" panose="02010509060101010101" pitchFamily="49" charset="-122"/>
              </a:rPr>
              <a:t>3</a:t>
            </a:r>
            <a:r>
              <a:rPr lang="zh-CN" altLang="en-US" b="1">
                <a:latin typeface="隶书" panose="02010509060101010101" pitchFamily="49" charset="-122"/>
                <a:ea typeface="隶书" panose="02010509060101010101" pitchFamily="49" charset="-122"/>
              </a:rPr>
              <a:t>、为教育提供反馈信息。</a:t>
            </a:r>
          </a:p>
          <a:p>
            <a:pPr>
              <a:lnSpc>
                <a:spcPct val="90000"/>
              </a:lnSpc>
            </a:pPr>
            <a:r>
              <a:rPr lang="en-US" altLang="zh-CN" b="1">
                <a:latin typeface="隶书" panose="02010509060101010101" pitchFamily="49" charset="-122"/>
                <a:ea typeface="隶书" panose="02010509060101010101" pitchFamily="49" charset="-122"/>
              </a:rPr>
              <a:t>4</a:t>
            </a:r>
            <a:r>
              <a:rPr lang="zh-CN" altLang="en-US" b="1">
                <a:latin typeface="隶书" panose="02010509060101010101" pitchFamily="49" charset="-122"/>
                <a:ea typeface="隶书" panose="02010509060101010101" pitchFamily="49" charset="-122"/>
              </a:rPr>
              <a:t>、重视非正式评价。（记录日常表现、评论作品的好坏等）</a:t>
            </a:r>
          </a:p>
          <a:p>
            <a:pPr>
              <a:lnSpc>
                <a:spcPct val="90000"/>
              </a:lnSpc>
            </a:pPr>
            <a:r>
              <a:rPr lang="en-US" altLang="zh-CN" b="1">
                <a:latin typeface="隶书" panose="02010509060101010101" pitchFamily="49" charset="-122"/>
                <a:ea typeface="隶书" panose="02010509060101010101" pitchFamily="49" charset="-122"/>
              </a:rPr>
              <a:t>5</a:t>
            </a:r>
            <a:r>
              <a:rPr lang="zh-CN" altLang="en-US" b="1">
                <a:latin typeface="隶书" panose="02010509060101010101" pitchFamily="49" charset="-122"/>
                <a:ea typeface="隶书" panose="02010509060101010101" pitchFamily="49" charset="-122"/>
              </a:rPr>
              <a:t>、学生是主动的自我评价者。教师应应提供机会让学生管理自己的学习并评价自己的成就。</a:t>
            </a:r>
          </a:p>
        </p:txBody>
      </p:sp>
    </p:spTree>
    <p:extLst>
      <p:ext uri="{BB962C8B-B14F-4D97-AF65-F5344CB8AC3E}">
        <p14:creationId xmlns:p14="http://schemas.microsoft.com/office/powerpoint/2010/main" val="14903601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box(in)">
                                      <p:cBhvr>
                                        <p:cTn id="7" dur="500"/>
                                        <p:tgtEl>
                                          <p:spTgt spid="1044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104451">
                                            <p:txEl>
                                              <p:pRg st="0" end="0"/>
                                            </p:txEl>
                                          </p:spTgt>
                                        </p:tgtEl>
                                        <p:attrNameLst>
                                          <p:attrName>style.visibility</p:attrName>
                                        </p:attrNameLst>
                                      </p:cBhvr>
                                      <p:to>
                                        <p:strVal val="visible"/>
                                      </p:to>
                                    </p:set>
                                    <p:anim calcmode="lin" valueType="num">
                                      <p:cBhvr>
                                        <p:cTn id="12" dur="1000" fill="hold"/>
                                        <p:tgtEl>
                                          <p:spTgt spid="104451">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04451">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0445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0445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104451">
                                            <p:txEl>
                                              <p:pRg st="1" end="1"/>
                                            </p:txEl>
                                          </p:spTgt>
                                        </p:tgtEl>
                                        <p:attrNameLst>
                                          <p:attrName>style.visibility</p:attrName>
                                        </p:attrNameLst>
                                      </p:cBhvr>
                                      <p:to>
                                        <p:strVal val="visible"/>
                                      </p:to>
                                    </p:set>
                                    <p:anim calcmode="lin" valueType="num">
                                      <p:cBhvr>
                                        <p:cTn id="20" dur="1000" fill="hold"/>
                                        <p:tgtEl>
                                          <p:spTgt spid="104451">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104451">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10445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0445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grpId="0" nodeType="clickEffect">
                                  <p:stCondLst>
                                    <p:cond delay="0"/>
                                  </p:stCondLst>
                                  <p:childTnLst>
                                    <p:set>
                                      <p:cBhvr>
                                        <p:cTn id="27" dur="1" fill="hold">
                                          <p:stCondLst>
                                            <p:cond delay="0"/>
                                          </p:stCondLst>
                                        </p:cTn>
                                        <p:tgtEl>
                                          <p:spTgt spid="104451">
                                            <p:txEl>
                                              <p:pRg st="2" end="2"/>
                                            </p:txEl>
                                          </p:spTgt>
                                        </p:tgtEl>
                                        <p:attrNameLst>
                                          <p:attrName>style.visibility</p:attrName>
                                        </p:attrNameLst>
                                      </p:cBhvr>
                                      <p:to>
                                        <p:strVal val="visible"/>
                                      </p:to>
                                    </p:set>
                                    <p:anim calcmode="lin" valueType="num">
                                      <p:cBhvr>
                                        <p:cTn id="28" dur="1000" fill="hold"/>
                                        <p:tgtEl>
                                          <p:spTgt spid="104451">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104451">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10445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10445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5" presetClass="entr" presetSubtype="0" fill="hold" grpId="0" nodeType="clickEffect">
                                  <p:stCondLst>
                                    <p:cond delay="0"/>
                                  </p:stCondLst>
                                  <p:childTnLst>
                                    <p:set>
                                      <p:cBhvr>
                                        <p:cTn id="35" dur="1" fill="hold">
                                          <p:stCondLst>
                                            <p:cond delay="0"/>
                                          </p:stCondLst>
                                        </p:cTn>
                                        <p:tgtEl>
                                          <p:spTgt spid="104451">
                                            <p:txEl>
                                              <p:pRg st="3" end="3"/>
                                            </p:txEl>
                                          </p:spTgt>
                                        </p:tgtEl>
                                        <p:attrNameLst>
                                          <p:attrName>style.visibility</p:attrName>
                                        </p:attrNameLst>
                                      </p:cBhvr>
                                      <p:to>
                                        <p:strVal val="visible"/>
                                      </p:to>
                                    </p:set>
                                    <p:anim calcmode="lin" valueType="num">
                                      <p:cBhvr>
                                        <p:cTn id="36" dur="1000" fill="hold"/>
                                        <p:tgtEl>
                                          <p:spTgt spid="104451">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104451">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10445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10445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5" presetClass="entr" presetSubtype="0" fill="hold" grpId="0" nodeType="clickEffect">
                                  <p:stCondLst>
                                    <p:cond delay="0"/>
                                  </p:stCondLst>
                                  <p:childTnLst>
                                    <p:set>
                                      <p:cBhvr>
                                        <p:cTn id="43" dur="1" fill="hold">
                                          <p:stCondLst>
                                            <p:cond delay="0"/>
                                          </p:stCondLst>
                                        </p:cTn>
                                        <p:tgtEl>
                                          <p:spTgt spid="104451">
                                            <p:txEl>
                                              <p:pRg st="4" end="4"/>
                                            </p:txEl>
                                          </p:spTgt>
                                        </p:tgtEl>
                                        <p:attrNameLst>
                                          <p:attrName>style.visibility</p:attrName>
                                        </p:attrNameLst>
                                      </p:cBhvr>
                                      <p:to>
                                        <p:strVal val="visible"/>
                                      </p:to>
                                    </p:set>
                                    <p:anim calcmode="lin" valueType="num">
                                      <p:cBhvr>
                                        <p:cTn id="44" dur="1000" fill="hold"/>
                                        <p:tgtEl>
                                          <p:spTgt spid="104451">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104451">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104451">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104451">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P spid="104451"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zh-CN" altLang="en-US"/>
              <a:t>多元智能评价的主要类型</a:t>
            </a:r>
          </a:p>
        </p:txBody>
      </p:sp>
      <p:sp>
        <p:nvSpPr>
          <p:cNvPr id="105475" name="Rectangle 3"/>
          <p:cNvSpPr>
            <a:spLocks noGrp="1" noChangeArrowheads="1"/>
          </p:cNvSpPr>
          <p:nvPr>
            <p:ph type="body" idx="1"/>
          </p:nvPr>
        </p:nvSpPr>
        <p:spPr/>
        <p:txBody>
          <a:bodyPr/>
          <a:lstStyle/>
          <a:p>
            <a:r>
              <a:rPr lang="en-US" altLang="zh-CN" b="1"/>
              <a:t>1</a:t>
            </a:r>
            <a:r>
              <a:rPr lang="zh-CN" altLang="en-US" b="1"/>
              <a:t>、对学生多元智能的评价</a:t>
            </a:r>
          </a:p>
          <a:p>
            <a:r>
              <a:rPr lang="en-US" altLang="zh-CN" b="1"/>
              <a:t>2</a:t>
            </a:r>
            <a:r>
              <a:rPr lang="zh-CN" altLang="en-US" b="1"/>
              <a:t>、对多元智能教学的评价</a:t>
            </a:r>
          </a:p>
          <a:p>
            <a:r>
              <a:rPr lang="zh-CN" altLang="en-US" b="1"/>
              <a:t>      </a:t>
            </a:r>
            <a:r>
              <a:rPr lang="zh-CN" altLang="en-US" b="1">
                <a:ea typeface="隶书" panose="02010509060101010101" pitchFamily="49" charset="-122"/>
              </a:rPr>
              <a:t>多元智能目的是促进学生与教师的发展，实施的是传授知识与培养能力相结合的评价，集中关注与学生发展密切相关的各种智能的表现。</a:t>
            </a:r>
          </a:p>
        </p:txBody>
      </p:sp>
    </p:spTree>
    <p:extLst>
      <p:ext uri="{BB962C8B-B14F-4D97-AF65-F5344CB8AC3E}">
        <p14:creationId xmlns:p14="http://schemas.microsoft.com/office/powerpoint/2010/main" val="14251848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checkerboard(across)">
                                      <p:cBhvr>
                                        <p:cTn id="7" dur="500"/>
                                        <p:tgtEl>
                                          <p:spTgt spid="1054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0" end="0"/>
                                            </p:txEl>
                                          </p:spTgt>
                                        </p:tgtEl>
                                        <p:attrNameLst>
                                          <p:attrName>style.visibility</p:attrName>
                                        </p:attrNameLst>
                                      </p:cBhvr>
                                      <p:to>
                                        <p:strVal val="visible"/>
                                      </p:to>
                                    </p:set>
                                    <p:animEffect transition="in" filter="dissolve">
                                      <p:cBhvr>
                                        <p:cTn id="12" dur="500"/>
                                        <p:tgtEl>
                                          <p:spTgt spid="1054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1" end="1"/>
                                            </p:txEl>
                                          </p:spTgt>
                                        </p:tgtEl>
                                        <p:attrNameLst>
                                          <p:attrName>style.visibility</p:attrName>
                                        </p:attrNameLst>
                                      </p:cBhvr>
                                      <p:to>
                                        <p:strVal val="visible"/>
                                      </p:to>
                                    </p:set>
                                    <p:animEffect transition="in" filter="dissolve">
                                      <p:cBhvr>
                                        <p:cTn id="17" dur="500"/>
                                        <p:tgtEl>
                                          <p:spTgt spid="1054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5475">
                                            <p:txEl>
                                              <p:pRg st="2" end="2"/>
                                            </p:txEl>
                                          </p:spTgt>
                                        </p:tgtEl>
                                        <p:attrNameLst>
                                          <p:attrName>style.visibility</p:attrName>
                                        </p:attrNameLst>
                                      </p:cBhvr>
                                      <p:to>
                                        <p:strVal val="visible"/>
                                      </p:to>
                                    </p:set>
                                    <p:animEffect transition="in" filter="dissolve">
                                      <p:cBhvr>
                                        <p:cTn id="22" dur="500"/>
                                        <p:tgtEl>
                                          <p:spTgt spid="105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autoUpdateAnimBg="0"/>
      <p:bldP spid="105475"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ltLang="zh-CN"/>
              <a:t>            </a:t>
            </a:r>
            <a:r>
              <a:rPr lang="zh-CN" altLang="en-US"/>
              <a:t>评价的主要形式</a:t>
            </a:r>
          </a:p>
        </p:txBody>
      </p:sp>
      <p:sp>
        <p:nvSpPr>
          <p:cNvPr id="106499" name="Rectangle 3"/>
          <p:cNvSpPr>
            <a:spLocks noGrp="1" noChangeArrowheads="1"/>
          </p:cNvSpPr>
          <p:nvPr>
            <p:ph type="body" idx="1"/>
          </p:nvPr>
        </p:nvSpPr>
        <p:spPr/>
        <p:txBody>
          <a:bodyPr/>
          <a:lstStyle/>
          <a:p>
            <a:r>
              <a:rPr lang="zh-CN" altLang="en-US" b="1"/>
              <a:t>真实性评价：</a:t>
            </a:r>
            <a:r>
              <a:rPr lang="zh-CN" altLang="en-US" sz="2400" b="1">
                <a:ea typeface="隶书" panose="02010509060101010101" pitchFamily="49" charset="-122"/>
              </a:rPr>
              <a:t>包括总结报告，辩论，调查</a:t>
            </a:r>
            <a:r>
              <a:rPr lang="zh-CN" altLang="en-US" b="1"/>
              <a:t>，</a:t>
            </a:r>
            <a:r>
              <a:rPr lang="zh-CN" altLang="en-US" sz="2400" b="1">
                <a:ea typeface="隶书" panose="02010509060101010101" pitchFamily="49" charset="-122"/>
              </a:rPr>
              <a:t>统计分析，角色扮演，音乐广播剧，访谈，反省日记，书法、素描、照相等创作</a:t>
            </a:r>
            <a:r>
              <a:rPr lang="en-US" altLang="zh-CN" sz="2400" b="1">
                <a:ea typeface="隶书" panose="02010509060101010101" pitchFamily="49" charset="-122"/>
              </a:rPr>
              <a:t>------</a:t>
            </a:r>
            <a:r>
              <a:rPr lang="zh-CN" altLang="en-US" sz="2400" b="1">
                <a:ea typeface="隶书" panose="02010509060101010101" pitchFamily="49" charset="-122"/>
              </a:rPr>
              <a:t>是在学生活动过程中的连续性评价。</a:t>
            </a:r>
          </a:p>
          <a:p>
            <a:r>
              <a:rPr lang="zh-CN" altLang="en-US" b="1"/>
              <a:t>档案袋评价：</a:t>
            </a:r>
            <a:r>
              <a:rPr lang="zh-CN" altLang="en-US" sz="2400" b="1">
                <a:ea typeface="隶书" panose="02010509060101010101" pitchFamily="49" charset="-122"/>
              </a:rPr>
              <a:t>包括学习计算的草纸、日记、活动照片、各项作品等，还有师生进行的有价值的谈话。它提供了不断检查学生学习情形的方法，并且是学生自我评价方法的连续性评价。</a:t>
            </a:r>
          </a:p>
          <a:p>
            <a:r>
              <a:rPr lang="zh-CN" altLang="en-US" b="1"/>
              <a:t>三分法评价：</a:t>
            </a:r>
            <a:r>
              <a:rPr lang="zh-CN" altLang="en-US" sz="2400" b="1">
                <a:ea typeface="隶书" panose="02010509060101010101" pitchFamily="49" charset="-122"/>
              </a:rPr>
              <a:t>观察实录的真实性评价、档案袋评价和纸笔考试的成绩各占三分之一。</a:t>
            </a:r>
          </a:p>
        </p:txBody>
      </p:sp>
    </p:spTree>
    <p:extLst>
      <p:ext uri="{BB962C8B-B14F-4D97-AF65-F5344CB8AC3E}">
        <p14:creationId xmlns:p14="http://schemas.microsoft.com/office/powerpoint/2010/main" val="9319215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blinds(horizontal)">
                                      <p:cBhvr>
                                        <p:cTn id="7" dur="500"/>
                                        <p:tgtEl>
                                          <p:spTgt spid="1064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6499">
                                            <p:txEl>
                                              <p:pRg st="0" end="0"/>
                                            </p:txEl>
                                          </p:spTgt>
                                        </p:tgtEl>
                                        <p:attrNameLst>
                                          <p:attrName>style.visibility</p:attrName>
                                        </p:attrNameLst>
                                      </p:cBhvr>
                                      <p:to>
                                        <p:strVal val="visible"/>
                                      </p:to>
                                    </p:set>
                                    <p:animEffect transition="in" filter="randombar(horizontal)">
                                      <p:cBhvr>
                                        <p:cTn id="12" dur="500"/>
                                        <p:tgtEl>
                                          <p:spTgt spid="1064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6499">
                                            <p:txEl>
                                              <p:pRg st="1" end="1"/>
                                            </p:txEl>
                                          </p:spTgt>
                                        </p:tgtEl>
                                        <p:attrNameLst>
                                          <p:attrName>style.visibility</p:attrName>
                                        </p:attrNameLst>
                                      </p:cBhvr>
                                      <p:to>
                                        <p:strVal val="visible"/>
                                      </p:to>
                                    </p:set>
                                    <p:animEffect transition="in" filter="randombar(horizontal)">
                                      <p:cBhvr>
                                        <p:cTn id="17" dur="500"/>
                                        <p:tgtEl>
                                          <p:spTgt spid="1064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06499">
                                            <p:txEl>
                                              <p:pRg st="2" end="2"/>
                                            </p:txEl>
                                          </p:spTgt>
                                        </p:tgtEl>
                                        <p:attrNameLst>
                                          <p:attrName>style.visibility</p:attrName>
                                        </p:attrNameLst>
                                      </p:cBhvr>
                                      <p:to>
                                        <p:strVal val="visible"/>
                                      </p:to>
                                    </p:set>
                                    <p:animEffect transition="in" filter="randombar(horizontal)">
                                      <p:cBhvr>
                                        <p:cTn id="22" dur="500"/>
                                        <p:tgtEl>
                                          <p:spTgt spid="106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utoUpdateAnimBg="0"/>
      <p:bldP spid="106499"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微软雅黑" panose="020B0503020204020204" pitchFamily="34" charset="-122"/>
                <a:ea typeface="微软雅黑" panose="020B0503020204020204" pitchFamily="34" charset="-122"/>
              </a:rPr>
              <a:t>知识点四 </a:t>
            </a:r>
            <a:r>
              <a:rPr lang="zh-CN" altLang="zh-CN" b="1" dirty="0" smtClean="0">
                <a:latin typeface="微软雅黑" panose="020B0503020204020204" pitchFamily="34" charset="-122"/>
                <a:ea typeface="微软雅黑" panose="020B0503020204020204" pitchFamily="34" charset="-122"/>
              </a:rPr>
              <a:t>政治学</a:t>
            </a:r>
            <a:r>
              <a:rPr lang="zh-CN" altLang="zh-CN" b="1" dirty="0" smtClean="0">
                <a:latin typeface="微软雅黑" panose="020B0503020204020204" pitchFamily="34" charset="-122"/>
                <a:ea typeface="微软雅黑" panose="020B0503020204020204" pitchFamily="34" charset="-122"/>
              </a:rPr>
              <a:t>科教学评价形式和方法</a:t>
            </a:r>
            <a:r>
              <a:rPr lang="zh-CN" altLang="zh-CN" dirty="0" smtClean="0"/>
              <a:t/>
            </a:r>
            <a:br>
              <a:rPr lang="zh-CN" altLang="zh-CN" dirty="0" smtClean="0"/>
            </a:br>
            <a:endParaRPr lang="zh-CN" altLang="en-US" dirty="0"/>
          </a:p>
        </p:txBody>
      </p:sp>
      <p:sp>
        <p:nvSpPr>
          <p:cNvPr id="3" name="内容占位符 2"/>
          <p:cNvSpPr>
            <a:spLocks noGrp="1"/>
          </p:cNvSpPr>
          <p:nvPr>
            <p:ph idx="1"/>
          </p:nvPr>
        </p:nvSpPr>
        <p:spPr/>
        <p:txBody>
          <a:bodyPr>
            <a:normAutofit fontScale="85000" lnSpcReduction="20000"/>
          </a:bodyPr>
          <a:lstStyle/>
          <a:p>
            <a:r>
              <a:rPr lang="zh-CN" altLang="zh-CN" dirty="0" smtClean="0"/>
              <a:t>一</a:t>
            </a:r>
            <a:r>
              <a:rPr lang="zh-CN" altLang="zh-CN" dirty="0"/>
              <a:t>、教学评价形式</a:t>
            </a:r>
          </a:p>
          <a:p>
            <a:r>
              <a:rPr lang="zh-CN" altLang="zh-CN" dirty="0"/>
              <a:t>（一）学生的学习评价形式</a:t>
            </a:r>
          </a:p>
          <a:p>
            <a:r>
              <a:rPr lang="zh-CN" altLang="zh-CN" dirty="0"/>
              <a:t>关于学生学习测评的内容和要求，课程标准指出：对学生的“评价应客观地记录学生学习状况和思想品德的成长发展过程，关注学生的发展差异及发展中的不同需要和特点，以进行有针对性的指导。”这就是说，学生的评价包括知识学习的状况和思想品德成长的状况，评价的基本要求是要体现客观性、全面性、差异性。</a:t>
            </a:r>
          </a:p>
          <a:p>
            <a:r>
              <a:rPr lang="zh-CN" altLang="zh-CN" dirty="0"/>
              <a:t>评价形式有：</a:t>
            </a:r>
          </a:p>
          <a:p>
            <a:r>
              <a:rPr lang="zh-CN" altLang="zh-CN" dirty="0"/>
              <a:t>第一，学生自我评价；</a:t>
            </a:r>
          </a:p>
          <a:p>
            <a:r>
              <a:rPr lang="zh-CN" altLang="zh-CN" dirty="0"/>
              <a:t>第二，学生互相评价学习测评的方法；</a:t>
            </a:r>
          </a:p>
          <a:p>
            <a:r>
              <a:rPr lang="zh-CN" altLang="zh-CN" dirty="0"/>
              <a:t>第三，家长评价；</a:t>
            </a:r>
          </a:p>
          <a:p>
            <a:r>
              <a:rPr lang="zh-CN" altLang="zh-CN" dirty="0"/>
              <a:t>第四，教师评价。</a:t>
            </a:r>
          </a:p>
          <a:p>
            <a:endParaRPr lang="zh-CN" altLang="en-US" dirty="0"/>
          </a:p>
        </p:txBody>
      </p:sp>
    </p:spTree>
    <p:extLst>
      <p:ext uri="{BB962C8B-B14F-4D97-AF65-F5344CB8AC3E}">
        <p14:creationId xmlns:p14="http://schemas.microsoft.com/office/powerpoint/2010/main" val="33165710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（二）教师的教学评价形式</a:t>
            </a:r>
            <a:br>
              <a:rPr lang="zh-CN" altLang="zh-CN" dirty="0" smtClean="0"/>
            </a:b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zh-CN" dirty="0" smtClean="0"/>
              <a:t>教师评价的内容包括教学业务水平的评价和教师职业道德的评价两个方面。其评价的基本要求是：</a:t>
            </a:r>
            <a:r>
              <a:rPr lang="en-US" altLang="zh-CN" dirty="0" smtClean="0"/>
              <a:t>1</a:t>
            </a:r>
            <a:r>
              <a:rPr lang="zh-CN" altLang="zh-CN" dirty="0" smtClean="0"/>
              <a:t>、评价的内容要多元，并具有发展性。即要全面评价教师，目的是促进教师的全面发展；</a:t>
            </a:r>
            <a:r>
              <a:rPr lang="en-US" altLang="zh-CN" dirty="0" smtClean="0"/>
              <a:t>2</a:t>
            </a:r>
            <a:r>
              <a:rPr lang="zh-CN" altLang="zh-CN" dirty="0" smtClean="0"/>
              <a:t>、评价方式要开放，并具有多样性。即教师既是评价的客体，又是评价的主体，要采取定性和定量等多种方式。</a:t>
            </a:r>
            <a:endParaRPr lang="en-US" altLang="zh-CN" dirty="0" smtClean="0"/>
          </a:p>
          <a:p>
            <a:endParaRPr lang="zh-CN" altLang="zh-CN" dirty="0" smtClean="0"/>
          </a:p>
          <a:p>
            <a:r>
              <a:rPr lang="zh-CN" altLang="zh-CN" dirty="0" smtClean="0"/>
              <a:t>教师教学评价的方式：</a:t>
            </a:r>
          </a:p>
          <a:p>
            <a:r>
              <a:rPr lang="zh-CN" altLang="zh-CN" dirty="0" smtClean="0"/>
              <a:t>第一，教师自我评价；</a:t>
            </a:r>
          </a:p>
          <a:p>
            <a:r>
              <a:rPr lang="zh-CN" altLang="zh-CN" dirty="0" smtClean="0"/>
              <a:t>第二，教师互评；</a:t>
            </a:r>
          </a:p>
          <a:p>
            <a:r>
              <a:rPr lang="zh-CN" altLang="zh-CN" dirty="0" smtClean="0"/>
              <a:t>第三，领导评价；</a:t>
            </a:r>
          </a:p>
          <a:p>
            <a:r>
              <a:rPr lang="zh-CN" altLang="zh-CN" dirty="0" smtClean="0"/>
              <a:t>第四，学生和家长评价。</a:t>
            </a:r>
            <a:endParaRPr lang="en-US" altLang="zh-CN" dirty="0" smtClean="0"/>
          </a:p>
          <a:p>
            <a:endParaRPr lang="zh-CN" altLang="zh-CN" dirty="0" smtClean="0"/>
          </a:p>
          <a:p>
            <a:r>
              <a:rPr lang="zh-CN" altLang="zh-CN" dirty="0" smtClean="0"/>
              <a:t>以上各种评价形式，都可以采取观察法、调查法、问卷法、书面鉴定法等具体操作方法，但是要坚持客观公正，实事求是，以人为善的原则，并且“不得以学生的考试成绩作为评价教师的惟一标准”。</a:t>
            </a:r>
          </a:p>
          <a:p>
            <a:endParaRPr lang="zh-CN" altLang="en-US" dirty="0"/>
          </a:p>
        </p:txBody>
      </p:sp>
    </p:spTree>
    <p:extLst>
      <p:ext uri="{BB962C8B-B14F-4D97-AF65-F5344CB8AC3E}">
        <p14:creationId xmlns:p14="http://schemas.microsoft.com/office/powerpoint/2010/main" val="1890807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1794" name="Group 2"/>
          <p:cNvGrpSpPr>
            <a:grpSpLocks/>
          </p:cNvGrpSpPr>
          <p:nvPr/>
        </p:nvGrpSpPr>
        <p:grpSpPr bwMode="auto">
          <a:xfrm>
            <a:off x="1847850" y="836613"/>
            <a:ext cx="8534400" cy="5791200"/>
            <a:chOff x="-2" y="-2"/>
            <a:chExt cx="3183" cy="3284"/>
          </a:xfrm>
        </p:grpSpPr>
        <p:grpSp>
          <p:nvGrpSpPr>
            <p:cNvPr id="161795" name="Group 3"/>
            <p:cNvGrpSpPr>
              <a:grpSpLocks/>
            </p:cNvGrpSpPr>
            <p:nvPr/>
          </p:nvGrpSpPr>
          <p:grpSpPr bwMode="auto">
            <a:xfrm>
              <a:off x="0" y="0"/>
              <a:ext cx="3179" cy="3280"/>
              <a:chOff x="0" y="0"/>
              <a:chExt cx="3179" cy="3280"/>
            </a:xfrm>
          </p:grpSpPr>
          <p:grpSp>
            <p:nvGrpSpPr>
              <p:cNvPr id="161796" name="Group 4"/>
              <p:cNvGrpSpPr>
                <a:grpSpLocks/>
              </p:cNvGrpSpPr>
              <p:nvPr/>
            </p:nvGrpSpPr>
            <p:grpSpPr bwMode="auto">
              <a:xfrm>
                <a:off x="0" y="0"/>
                <a:ext cx="617" cy="518"/>
                <a:chOff x="0" y="0"/>
                <a:chExt cx="617" cy="518"/>
              </a:xfrm>
            </p:grpSpPr>
            <p:sp>
              <p:nvSpPr>
                <p:cNvPr id="161797" name="Rectangle 5"/>
                <p:cNvSpPr>
                  <a:spLocks noChangeArrowheads="1"/>
                </p:cNvSpPr>
                <p:nvPr/>
              </p:nvSpPr>
              <p:spPr bwMode="auto">
                <a:xfrm>
                  <a:off x="43" y="0"/>
                  <a:ext cx="53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solidFill>
                        <a:srgbClr val="0033CC"/>
                      </a:solidFill>
                    </a:rPr>
                    <a:t>项目</a:t>
                  </a:r>
                </a:p>
                <a:p>
                  <a:pPr algn="just"/>
                  <a:r>
                    <a:rPr lang="zh-CN" altLang="en-US" sz="2000" b="1">
                      <a:solidFill>
                        <a:srgbClr val="0033CC"/>
                      </a:solidFill>
                    </a:rPr>
                    <a:t>类型</a:t>
                  </a:r>
                  <a:endParaRPr lang="zh-CN" altLang="en-US" sz="2000" b="1">
                    <a:solidFill>
                      <a:srgbClr val="0033CC"/>
                    </a:solidFill>
                    <a:latin typeface="宋体" panose="02010600030101010101" pitchFamily="2" charset="-122"/>
                  </a:endParaRPr>
                </a:p>
                <a:p>
                  <a:pPr algn="just" eaLnBrk="0" hangingPunct="0"/>
                  <a:endParaRPr lang="en-US" altLang="zh-CN" sz="2000" b="1">
                    <a:solidFill>
                      <a:srgbClr val="0033CC"/>
                    </a:solidFill>
                    <a:latin typeface="Times New Roman" panose="02020603050405020304" pitchFamily="18" charset="0"/>
                  </a:endParaRPr>
                </a:p>
              </p:txBody>
            </p:sp>
            <p:sp>
              <p:nvSpPr>
                <p:cNvPr id="161798" name="Rectangle 6"/>
                <p:cNvSpPr>
                  <a:spLocks noChangeArrowheads="1"/>
                </p:cNvSpPr>
                <p:nvPr/>
              </p:nvSpPr>
              <p:spPr bwMode="auto">
                <a:xfrm>
                  <a:off x="0" y="0"/>
                  <a:ext cx="617"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799" name="Group 7"/>
              <p:cNvGrpSpPr>
                <a:grpSpLocks/>
              </p:cNvGrpSpPr>
              <p:nvPr/>
            </p:nvGrpSpPr>
            <p:grpSpPr bwMode="auto">
              <a:xfrm>
                <a:off x="617" y="0"/>
                <a:ext cx="1022" cy="518"/>
                <a:chOff x="617" y="0"/>
                <a:chExt cx="1022" cy="518"/>
              </a:xfrm>
            </p:grpSpPr>
            <p:sp>
              <p:nvSpPr>
                <p:cNvPr id="161800" name="Rectangle 8"/>
                <p:cNvSpPr>
                  <a:spLocks noChangeArrowheads="1"/>
                </p:cNvSpPr>
                <p:nvPr/>
              </p:nvSpPr>
              <p:spPr bwMode="auto">
                <a:xfrm>
                  <a:off x="660" y="0"/>
                  <a:ext cx="93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dirty="0">
                      <a:solidFill>
                        <a:srgbClr val="FF0000"/>
                      </a:solidFill>
                    </a:rPr>
                    <a:t>诊断性评价</a:t>
                  </a:r>
                  <a:endParaRPr lang="zh-CN" altLang="en-US" sz="2000" b="1" dirty="0">
                    <a:solidFill>
                      <a:srgbClr val="FF0000"/>
                    </a:solidFill>
                    <a:latin typeface="宋体" panose="02010600030101010101" pitchFamily="2" charset="-122"/>
                  </a:endParaRPr>
                </a:p>
                <a:p>
                  <a:pPr algn="just" eaLnBrk="0" hangingPunct="0"/>
                  <a:endParaRPr lang="en-US" altLang="zh-CN" sz="2000" b="1" dirty="0">
                    <a:solidFill>
                      <a:schemeClr val="bg2"/>
                    </a:solidFill>
                    <a:latin typeface="Times New Roman" panose="02020603050405020304" pitchFamily="18" charset="0"/>
                  </a:endParaRPr>
                </a:p>
              </p:txBody>
            </p:sp>
            <p:sp>
              <p:nvSpPr>
                <p:cNvPr id="161801" name="Rectangle 9"/>
                <p:cNvSpPr>
                  <a:spLocks noChangeArrowheads="1"/>
                </p:cNvSpPr>
                <p:nvPr/>
              </p:nvSpPr>
              <p:spPr bwMode="auto">
                <a:xfrm>
                  <a:off x="617" y="0"/>
                  <a:ext cx="1022"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02" name="Group 10"/>
              <p:cNvGrpSpPr>
                <a:grpSpLocks/>
              </p:cNvGrpSpPr>
              <p:nvPr/>
            </p:nvGrpSpPr>
            <p:grpSpPr bwMode="auto">
              <a:xfrm>
                <a:off x="1639" y="0"/>
                <a:ext cx="734" cy="518"/>
                <a:chOff x="1639" y="0"/>
                <a:chExt cx="734" cy="518"/>
              </a:xfrm>
            </p:grpSpPr>
            <p:sp>
              <p:nvSpPr>
                <p:cNvPr id="161803" name="Rectangle 11"/>
                <p:cNvSpPr>
                  <a:spLocks noChangeArrowheads="1"/>
                </p:cNvSpPr>
                <p:nvPr/>
              </p:nvSpPr>
              <p:spPr bwMode="auto">
                <a:xfrm>
                  <a:off x="1682" y="0"/>
                  <a:ext cx="64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dirty="0">
                      <a:solidFill>
                        <a:srgbClr val="FF0000"/>
                      </a:solidFill>
                    </a:rPr>
                    <a:t>形成性评价</a:t>
                  </a:r>
                  <a:endParaRPr lang="zh-CN" altLang="en-US" sz="2000" dirty="0">
                    <a:solidFill>
                      <a:srgbClr val="FF0000"/>
                    </a:solidFill>
                    <a:latin typeface="宋体" panose="02010600030101010101" pitchFamily="2" charset="-122"/>
                  </a:endParaRPr>
                </a:p>
                <a:p>
                  <a:pPr algn="just" eaLnBrk="0" hangingPunct="0"/>
                  <a:endParaRPr lang="en-US" altLang="zh-CN" sz="2000" dirty="0">
                    <a:solidFill>
                      <a:schemeClr val="bg2"/>
                    </a:solidFill>
                    <a:latin typeface="Times New Roman" panose="02020603050405020304" pitchFamily="18" charset="0"/>
                  </a:endParaRPr>
                </a:p>
              </p:txBody>
            </p:sp>
            <p:sp>
              <p:nvSpPr>
                <p:cNvPr id="161804" name="Rectangle 12"/>
                <p:cNvSpPr>
                  <a:spLocks noChangeArrowheads="1"/>
                </p:cNvSpPr>
                <p:nvPr/>
              </p:nvSpPr>
              <p:spPr bwMode="auto">
                <a:xfrm>
                  <a:off x="1639" y="0"/>
                  <a:ext cx="734"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05" name="Group 13"/>
              <p:cNvGrpSpPr>
                <a:grpSpLocks/>
              </p:cNvGrpSpPr>
              <p:nvPr/>
            </p:nvGrpSpPr>
            <p:grpSpPr bwMode="auto">
              <a:xfrm>
                <a:off x="2373" y="0"/>
                <a:ext cx="806" cy="518"/>
                <a:chOff x="2373" y="0"/>
                <a:chExt cx="806" cy="518"/>
              </a:xfrm>
            </p:grpSpPr>
            <p:sp>
              <p:nvSpPr>
                <p:cNvPr id="161806" name="Rectangle 14"/>
                <p:cNvSpPr>
                  <a:spLocks noChangeArrowheads="1"/>
                </p:cNvSpPr>
                <p:nvPr/>
              </p:nvSpPr>
              <p:spPr bwMode="auto">
                <a:xfrm>
                  <a:off x="2416" y="0"/>
                  <a:ext cx="72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dirty="0">
                      <a:solidFill>
                        <a:srgbClr val="FF0000"/>
                      </a:solidFill>
                    </a:rPr>
                    <a:t>总结性评价</a:t>
                  </a:r>
                  <a:endParaRPr lang="zh-CN" altLang="en-US" sz="2000" b="1" dirty="0">
                    <a:solidFill>
                      <a:srgbClr val="FF0000"/>
                    </a:solidFill>
                    <a:latin typeface="宋体" panose="02010600030101010101" pitchFamily="2" charset="-122"/>
                  </a:endParaRPr>
                </a:p>
                <a:p>
                  <a:pPr algn="just" eaLnBrk="0" hangingPunct="0"/>
                  <a:endParaRPr lang="en-US" altLang="zh-CN" sz="2000" b="1" dirty="0">
                    <a:solidFill>
                      <a:schemeClr val="bg2"/>
                    </a:solidFill>
                    <a:latin typeface="Times New Roman" panose="02020603050405020304" pitchFamily="18" charset="0"/>
                  </a:endParaRPr>
                </a:p>
              </p:txBody>
            </p:sp>
            <p:sp>
              <p:nvSpPr>
                <p:cNvPr id="161807" name="Rectangle 15"/>
                <p:cNvSpPr>
                  <a:spLocks noChangeArrowheads="1"/>
                </p:cNvSpPr>
                <p:nvPr/>
              </p:nvSpPr>
              <p:spPr bwMode="auto">
                <a:xfrm>
                  <a:off x="2373" y="0"/>
                  <a:ext cx="806"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08" name="Group 16"/>
              <p:cNvGrpSpPr>
                <a:grpSpLocks/>
              </p:cNvGrpSpPr>
              <p:nvPr/>
            </p:nvGrpSpPr>
            <p:grpSpPr bwMode="auto">
              <a:xfrm>
                <a:off x="0" y="518"/>
                <a:ext cx="617" cy="518"/>
                <a:chOff x="0" y="518"/>
                <a:chExt cx="617" cy="518"/>
              </a:xfrm>
            </p:grpSpPr>
            <p:sp>
              <p:nvSpPr>
                <p:cNvPr id="161809" name="Rectangle 17"/>
                <p:cNvSpPr>
                  <a:spLocks noChangeArrowheads="1"/>
                </p:cNvSpPr>
                <p:nvPr/>
              </p:nvSpPr>
              <p:spPr bwMode="auto">
                <a:xfrm>
                  <a:off x="43" y="518"/>
                  <a:ext cx="53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solidFill>
                        <a:srgbClr val="0033CC"/>
                      </a:solidFill>
                    </a:rPr>
                    <a:t>评价</a:t>
                  </a:r>
                </a:p>
                <a:p>
                  <a:pPr algn="just"/>
                  <a:r>
                    <a:rPr lang="zh-CN" altLang="en-US" sz="2000" b="1">
                      <a:solidFill>
                        <a:srgbClr val="0033CC"/>
                      </a:solidFill>
                    </a:rPr>
                    <a:t>时间</a:t>
                  </a:r>
                  <a:endParaRPr lang="zh-CN" altLang="en-US" sz="2000">
                    <a:solidFill>
                      <a:srgbClr val="0033CC"/>
                    </a:solidFill>
                    <a:latin typeface="宋体" panose="02010600030101010101" pitchFamily="2" charset="-122"/>
                  </a:endParaRPr>
                </a:p>
                <a:p>
                  <a:pPr algn="just" eaLnBrk="0" hangingPunct="0"/>
                  <a:endParaRPr lang="en-US" altLang="zh-CN" sz="2000">
                    <a:solidFill>
                      <a:srgbClr val="0033CC"/>
                    </a:solidFill>
                    <a:latin typeface="Times New Roman" panose="02020603050405020304" pitchFamily="18" charset="0"/>
                  </a:endParaRPr>
                </a:p>
              </p:txBody>
            </p:sp>
            <p:sp>
              <p:nvSpPr>
                <p:cNvPr id="161810" name="Rectangle 18"/>
                <p:cNvSpPr>
                  <a:spLocks noChangeArrowheads="1"/>
                </p:cNvSpPr>
                <p:nvPr/>
              </p:nvSpPr>
              <p:spPr bwMode="auto">
                <a:xfrm>
                  <a:off x="0" y="518"/>
                  <a:ext cx="617"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11" name="Group 19"/>
              <p:cNvGrpSpPr>
                <a:grpSpLocks/>
              </p:cNvGrpSpPr>
              <p:nvPr/>
            </p:nvGrpSpPr>
            <p:grpSpPr bwMode="auto">
              <a:xfrm>
                <a:off x="617" y="518"/>
                <a:ext cx="1022" cy="518"/>
                <a:chOff x="617" y="518"/>
                <a:chExt cx="1022" cy="518"/>
              </a:xfrm>
            </p:grpSpPr>
            <p:sp>
              <p:nvSpPr>
                <p:cNvPr id="161812" name="Rectangle 20"/>
                <p:cNvSpPr>
                  <a:spLocks noChangeArrowheads="1"/>
                </p:cNvSpPr>
                <p:nvPr/>
              </p:nvSpPr>
              <p:spPr bwMode="auto">
                <a:xfrm>
                  <a:off x="660" y="518"/>
                  <a:ext cx="93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t>教学之前</a:t>
                  </a:r>
                  <a:endParaRPr lang="zh-CN" altLang="en-US" sz="2000">
                    <a:latin typeface="宋体" panose="02010600030101010101" pitchFamily="2" charset="-122"/>
                  </a:endParaRPr>
                </a:p>
                <a:p>
                  <a:pPr algn="just" eaLnBrk="0" hangingPunct="0"/>
                  <a:endParaRPr lang="en-US" altLang="zh-CN" sz="2000">
                    <a:latin typeface="Times New Roman" panose="02020603050405020304" pitchFamily="18" charset="0"/>
                  </a:endParaRPr>
                </a:p>
              </p:txBody>
            </p:sp>
            <p:sp>
              <p:nvSpPr>
                <p:cNvPr id="161813" name="Rectangle 21"/>
                <p:cNvSpPr>
                  <a:spLocks noChangeArrowheads="1"/>
                </p:cNvSpPr>
                <p:nvPr/>
              </p:nvSpPr>
              <p:spPr bwMode="auto">
                <a:xfrm>
                  <a:off x="617" y="518"/>
                  <a:ext cx="1022"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14" name="Group 22"/>
              <p:cNvGrpSpPr>
                <a:grpSpLocks/>
              </p:cNvGrpSpPr>
              <p:nvPr/>
            </p:nvGrpSpPr>
            <p:grpSpPr bwMode="auto">
              <a:xfrm>
                <a:off x="1639" y="518"/>
                <a:ext cx="734" cy="518"/>
                <a:chOff x="1639" y="518"/>
                <a:chExt cx="734" cy="518"/>
              </a:xfrm>
            </p:grpSpPr>
            <p:sp>
              <p:nvSpPr>
                <p:cNvPr id="161815" name="Rectangle 23"/>
                <p:cNvSpPr>
                  <a:spLocks noChangeArrowheads="1"/>
                </p:cNvSpPr>
                <p:nvPr/>
              </p:nvSpPr>
              <p:spPr bwMode="auto">
                <a:xfrm>
                  <a:off x="1682" y="518"/>
                  <a:ext cx="64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t>教学过程中</a:t>
                  </a:r>
                  <a:endParaRPr lang="zh-CN" altLang="en-US" sz="2000">
                    <a:latin typeface="宋体" panose="02010600030101010101" pitchFamily="2" charset="-122"/>
                  </a:endParaRPr>
                </a:p>
                <a:p>
                  <a:pPr algn="just" eaLnBrk="0" hangingPunct="0"/>
                  <a:endParaRPr lang="en-US" altLang="zh-CN" sz="2000">
                    <a:latin typeface="Times New Roman" panose="02020603050405020304" pitchFamily="18" charset="0"/>
                  </a:endParaRPr>
                </a:p>
              </p:txBody>
            </p:sp>
            <p:sp>
              <p:nvSpPr>
                <p:cNvPr id="161816" name="Rectangle 24"/>
                <p:cNvSpPr>
                  <a:spLocks noChangeArrowheads="1"/>
                </p:cNvSpPr>
                <p:nvPr/>
              </p:nvSpPr>
              <p:spPr bwMode="auto">
                <a:xfrm>
                  <a:off x="1639" y="518"/>
                  <a:ext cx="734"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17" name="Group 25"/>
              <p:cNvGrpSpPr>
                <a:grpSpLocks/>
              </p:cNvGrpSpPr>
              <p:nvPr/>
            </p:nvGrpSpPr>
            <p:grpSpPr bwMode="auto">
              <a:xfrm>
                <a:off x="2373" y="518"/>
                <a:ext cx="806" cy="518"/>
                <a:chOff x="2373" y="518"/>
                <a:chExt cx="806" cy="518"/>
              </a:xfrm>
            </p:grpSpPr>
            <p:sp>
              <p:nvSpPr>
                <p:cNvPr id="161818" name="Rectangle 26"/>
                <p:cNvSpPr>
                  <a:spLocks noChangeArrowheads="1"/>
                </p:cNvSpPr>
                <p:nvPr/>
              </p:nvSpPr>
              <p:spPr bwMode="auto">
                <a:xfrm>
                  <a:off x="2416" y="518"/>
                  <a:ext cx="72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t>教学之后</a:t>
                  </a:r>
                  <a:endParaRPr lang="zh-CN" altLang="en-US" sz="2000">
                    <a:latin typeface="宋体" panose="02010600030101010101" pitchFamily="2" charset="-122"/>
                  </a:endParaRPr>
                </a:p>
                <a:p>
                  <a:pPr algn="just" eaLnBrk="0" hangingPunct="0"/>
                  <a:endParaRPr lang="en-US" altLang="zh-CN" sz="2000">
                    <a:latin typeface="Times New Roman" panose="02020603050405020304" pitchFamily="18" charset="0"/>
                  </a:endParaRPr>
                </a:p>
              </p:txBody>
            </p:sp>
            <p:sp>
              <p:nvSpPr>
                <p:cNvPr id="161819" name="Rectangle 27"/>
                <p:cNvSpPr>
                  <a:spLocks noChangeArrowheads="1"/>
                </p:cNvSpPr>
                <p:nvPr/>
              </p:nvSpPr>
              <p:spPr bwMode="auto">
                <a:xfrm>
                  <a:off x="2373" y="518"/>
                  <a:ext cx="806"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20" name="Group 28"/>
              <p:cNvGrpSpPr>
                <a:grpSpLocks/>
              </p:cNvGrpSpPr>
              <p:nvPr/>
            </p:nvGrpSpPr>
            <p:grpSpPr bwMode="auto">
              <a:xfrm>
                <a:off x="0" y="1036"/>
                <a:ext cx="617" cy="978"/>
                <a:chOff x="0" y="1036"/>
                <a:chExt cx="617" cy="978"/>
              </a:xfrm>
            </p:grpSpPr>
            <p:sp>
              <p:nvSpPr>
                <p:cNvPr id="161821" name="Rectangle 29"/>
                <p:cNvSpPr>
                  <a:spLocks noChangeArrowheads="1"/>
                </p:cNvSpPr>
                <p:nvPr/>
              </p:nvSpPr>
              <p:spPr bwMode="auto">
                <a:xfrm>
                  <a:off x="43" y="1036"/>
                  <a:ext cx="531" cy="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solidFill>
                        <a:srgbClr val="0033CC"/>
                      </a:solidFill>
                    </a:rPr>
                    <a:t>评价</a:t>
                  </a:r>
                </a:p>
                <a:p>
                  <a:pPr algn="just"/>
                  <a:r>
                    <a:rPr lang="zh-CN" altLang="en-US" sz="2000" b="1">
                      <a:solidFill>
                        <a:srgbClr val="0033CC"/>
                      </a:solidFill>
                    </a:rPr>
                    <a:t>目的</a:t>
                  </a:r>
                  <a:endParaRPr lang="zh-CN" altLang="en-US" sz="2000">
                    <a:solidFill>
                      <a:srgbClr val="0033CC"/>
                    </a:solidFill>
                    <a:latin typeface="宋体" panose="02010600030101010101" pitchFamily="2" charset="-122"/>
                  </a:endParaRPr>
                </a:p>
                <a:p>
                  <a:pPr algn="just" eaLnBrk="0" hangingPunct="0"/>
                  <a:endParaRPr lang="en-US" altLang="zh-CN" sz="2000">
                    <a:solidFill>
                      <a:srgbClr val="0033CC"/>
                    </a:solidFill>
                    <a:latin typeface="Times New Roman" panose="02020603050405020304" pitchFamily="18" charset="0"/>
                  </a:endParaRPr>
                </a:p>
              </p:txBody>
            </p:sp>
            <p:sp>
              <p:nvSpPr>
                <p:cNvPr id="161822" name="Rectangle 30"/>
                <p:cNvSpPr>
                  <a:spLocks noChangeArrowheads="1"/>
                </p:cNvSpPr>
                <p:nvPr/>
              </p:nvSpPr>
              <p:spPr bwMode="auto">
                <a:xfrm>
                  <a:off x="0" y="1036"/>
                  <a:ext cx="617" cy="97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23" name="Group 31"/>
              <p:cNvGrpSpPr>
                <a:grpSpLocks/>
              </p:cNvGrpSpPr>
              <p:nvPr/>
            </p:nvGrpSpPr>
            <p:grpSpPr bwMode="auto">
              <a:xfrm>
                <a:off x="617" y="1036"/>
                <a:ext cx="1022" cy="978"/>
                <a:chOff x="617" y="1036"/>
                <a:chExt cx="1022" cy="978"/>
              </a:xfrm>
            </p:grpSpPr>
            <p:sp>
              <p:nvSpPr>
                <p:cNvPr id="161824" name="Rectangle 32"/>
                <p:cNvSpPr>
                  <a:spLocks noChangeArrowheads="1"/>
                </p:cNvSpPr>
                <p:nvPr/>
              </p:nvSpPr>
              <p:spPr bwMode="auto">
                <a:xfrm>
                  <a:off x="660" y="1036"/>
                  <a:ext cx="936" cy="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lnSpc>
                      <a:spcPct val="120000"/>
                    </a:lnSpc>
                  </a:pPr>
                  <a:r>
                    <a:rPr lang="zh-CN" altLang="en-US" sz="2000" b="1"/>
                    <a:t>了解学生的实际水平和学习准备状况，以便有针对性地安排教学</a:t>
                  </a:r>
                  <a:endParaRPr lang="zh-CN" altLang="en-US" sz="2000">
                    <a:latin typeface="宋体" panose="02010600030101010101" pitchFamily="2" charset="-122"/>
                  </a:endParaRPr>
                </a:p>
                <a:p>
                  <a:pPr algn="just" eaLnBrk="0" hangingPunct="0">
                    <a:lnSpc>
                      <a:spcPct val="120000"/>
                    </a:lnSpc>
                  </a:pPr>
                  <a:endParaRPr lang="en-US" altLang="zh-CN" sz="2000">
                    <a:latin typeface="Times New Roman" panose="02020603050405020304" pitchFamily="18" charset="0"/>
                  </a:endParaRPr>
                </a:p>
              </p:txBody>
            </p:sp>
            <p:sp>
              <p:nvSpPr>
                <p:cNvPr id="161825" name="Rectangle 33"/>
                <p:cNvSpPr>
                  <a:spLocks noChangeArrowheads="1"/>
                </p:cNvSpPr>
                <p:nvPr/>
              </p:nvSpPr>
              <p:spPr bwMode="auto">
                <a:xfrm>
                  <a:off x="617" y="1036"/>
                  <a:ext cx="1022" cy="97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26" name="Group 34"/>
              <p:cNvGrpSpPr>
                <a:grpSpLocks/>
              </p:cNvGrpSpPr>
              <p:nvPr/>
            </p:nvGrpSpPr>
            <p:grpSpPr bwMode="auto">
              <a:xfrm>
                <a:off x="1639" y="1036"/>
                <a:ext cx="734" cy="978"/>
                <a:chOff x="1639" y="1036"/>
                <a:chExt cx="734" cy="978"/>
              </a:xfrm>
            </p:grpSpPr>
            <p:sp>
              <p:nvSpPr>
                <p:cNvPr id="161827" name="Rectangle 35"/>
                <p:cNvSpPr>
                  <a:spLocks noChangeArrowheads="1"/>
                </p:cNvSpPr>
                <p:nvPr/>
              </p:nvSpPr>
              <p:spPr bwMode="auto">
                <a:xfrm>
                  <a:off x="1682" y="1036"/>
                  <a:ext cx="648" cy="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dirty="0"/>
                    <a:t>了解教学进行的情况，及时获得</a:t>
                  </a:r>
                  <a:r>
                    <a:rPr lang="zh-CN" altLang="en-US" sz="2000" b="1" dirty="0">
                      <a:solidFill>
                        <a:schemeClr val="accent1">
                          <a:lumMod val="75000"/>
                        </a:schemeClr>
                      </a:solidFill>
                    </a:rPr>
                    <a:t>反馈</a:t>
                  </a:r>
                  <a:r>
                    <a:rPr lang="zh-CN" altLang="en-US" sz="2000" b="1" dirty="0"/>
                    <a:t>，</a:t>
                  </a:r>
                  <a:r>
                    <a:rPr lang="zh-CN" altLang="en-US" sz="2000" b="1" dirty="0">
                      <a:solidFill>
                        <a:schemeClr val="accent1">
                          <a:lumMod val="75000"/>
                        </a:schemeClr>
                      </a:solidFill>
                    </a:rPr>
                    <a:t>调整和改进</a:t>
                  </a:r>
                  <a:r>
                    <a:rPr lang="zh-CN" altLang="en-US" sz="2000" b="1" dirty="0"/>
                    <a:t>教学</a:t>
                  </a:r>
                  <a:endParaRPr lang="zh-CN" altLang="en-US" sz="2000" dirty="0">
                    <a:latin typeface="宋体" panose="02010600030101010101" pitchFamily="2" charset="-122"/>
                  </a:endParaRPr>
                </a:p>
                <a:p>
                  <a:pPr algn="just" eaLnBrk="0" hangingPunct="0"/>
                  <a:endParaRPr lang="en-US" altLang="zh-CN" sz="2000" dirty="0">
                    <a:latin typeface="Times New Roman" panose="02020603050405020304" pitchFamily="18" charset="0"/>
                  </a:endParaRPr>
                </a:p>
              </p:txBody>
            </p:sp>
            <p:sp>
              <p:nvSpPr>
                <p:cNvPr id="161828" name="Rectangle 36"/>
                <p:cNvSpPr>
                  <a:spLocks noChangeArrowheads="1"/>
                </p:cNvSpPr>
                <p:nvPr/>
              </p:nvSpPr>
              <p:spPr bwMode="auto">
                <a:xfrm>
                  <a:off x="1639" y="1036"/>
                  <a:ext cx="734" cy="97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29" name="Group 37"/>
              <p:cNvGrpSpPr>
                <a:grpSpLocks/>
              </p:cNvGrpSpPr>
              <p:nvPr/>
            </p:nvGrpSpPr>
            <p:grpSpPr bwMode="auto">
              <a:xfrm>
                <a:off x="2373" y="1036"/>
                <a:ext cx="806" cy="978"/>
                <a:chOff x="2373" y="1036"/>
                <a:chExt cx="806" cy="978"/>
              </a:xfrm>
            </p:grpSpPr>
            <p:sp>
              <p:nvSpPr>
                <p:cNvPr id="161830" name="Rectangle 38"/>
                <p:cNvSpPr>
                  <a:spLocks noChangeArrowheads="1"/>
                </p:cNvSpPr>
                <p:nvPr/>
              </p:nvSpPr>
              <p:spPr bwMode="auto">
                <a:xfrm>
                  <a:off x="2416" y="1036"/>
                  <a:ext cx="720" cy="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dirty="0"/>
                    <a:t>检查和总结教学结果，评定学生的学习成绩</a:t>
                  </a:r>
                  <a:endParaRPr lang="zh-CN" altLang="en-US" sz="2000" dirty="0">
                    <a:latin typeface="宋体" panose="02010600030101010101" pitchFamily="2" charset="-122"/>
                  </a:endParaRPr>
                </a:p>
                <a:p>
                  <a:pPr algn="just" eaLnBrk="0" hangingPunct="0"/>
                  <a:endParaRPr lang="en-US" altLang="zh-CN" sz="2000" dirty="0">
                    <a:latin typeface="Times New Roman" panose="02020603050405020304" pitchFamily="18" charset="0"/>
                  </a:endParaRPr>
                </a:p>
              </p:txBody>
            </p:sp>
            <p:sp>
              <p:nvSpPr>
                <p:cNvPr id="161831" name="Rectangle 39"/>
                <p:cNvSpPr>
                  <a:spLocks noChangeArrowheads="1"/>
                </p:cNvSpPr>
                <p:nvPr/>
              </p:nvSpPr>
              <p:spPr bwMode="auto">
                <a:xfrm>
                  <a:off x="2373" y="1036"/>
                  <a:ext cx="806" cy="97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32" name="Group 40"/>
              <p:cNvGrpSpPr>
                <a:grpSpLocks/>
              </p:cNvGrpSpPr>
              <p:nvPr/>
            </p:nvGrpSpPr>
            <p:grpSpPr bwMode="auto">
              <a:xfrm>
                <a:off x="0" y="2014"/>
                <a:ext cx="617" cy="518"/>
                <a:chOff x="0" y="2014"/>
                <a:chExt cx="617" cy="518"/>
              </a:xfrm>
            </p:grpSpPr>
            <p:sp>
              <p:nvSpPr>
                <p:cNvPr id="161833" name="Rectangle 41"/>
                <p:cNvSpPr>
                  <a:spLocks noChangeArrowheads="1"/>
                </p:cNvSpPr>
                <p:nvPr/>
              </p:nvSpPr>
              <p:spPr bwMode="auto">
                <a:xfrm>
                  <a:off x="43" y="2014"/>
                  <a:ext cx="53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solidFill>
                        <a:srgbClr val="0033CC"/>
                      </a:solidFill>
                    </a:rPr>
                    <a:t>评价</a:t>
                  </a:r>
                </a:p>
                <a:p>
                  <a:pPr algn="just"/>
                  <a:r>
                    <a:rPr lang="zh-CN" altLang="en-US" sz="2000" b="1">
                      <a:solidFill>
                        <a:srgbClr val="0033CC"/>
                      </a:solidFill>
                    </a:rPr>
                    <a:t>作用</a:t>
                  </a:r>
                  <a:endParaRPr lang="zh-CN" altLang="en-US" sz="2000">
                    <a:solidFill>
                      <a:srgbClr val="0033CC"/>
                    </a:solidFill>
                    <a:latin typeface="宋体" panose="02010600030101010101" pitchFamily="2" charset="-122"/>
                  </a:endParaRPr>
                </a:p>
                <a:p>
                  <a:pPr algn="just" eaLnBrk="0" hangingPunct="0"/>
                  <a:endParaRPr lang="en-US" altLang="zh-CN" sz="2000">
                    <a:solidFill>
                      <a:srgbClr val="0033CC"/>
                    </a:solidFill>
                    <a:latin typeface="Times New Roman" panose="02020603050405020304" pitchFamily="18" charset="0"/>
                  </a:endParaRPr>
                </a:p>
              </p:txBody>
            </p:sp>
            <p:sp>
              <p:nvSpPr>
                <p:cNvPr id="161834" name="Rectangle 42"/>
                <p:cNvSpPr>
                  <a:spLocks noChangeArrowheads="1"/>
                </p:cNvSpPr>
                <p:nvPr/>
              </p:nvSpPr>
              <p:spPr bwMode="auto">
                <a:xfrm>
                  <a:off x="0" y="2014"/>
                  <a:ext cx="617"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35" name="Group 43"/>
              <p:cNvGrpSpPr>
                <a:grpSpLocks/>
              </p:cNvGrpSpPr>
              <p:nvPr/>
            </p:nvGrpSpPr>
            <p:grpSpPr bwMode="auto">
              <a:xfrm>
                <a:off x="617" y="2014"/>
                <a:ext cx="1022" cy="518"/>
                <a:chOff x="617" y="2014"/>
                <a:chExt cx="1022" cy="518"/>
              </a:xfrm>
            </p:grpSpPr>
            <p:sp>
              <p:nvSpPr>
                <p:cNvPr id="161836" name="Rectangle 44"/>
                <p:cNvSpPr>
                  <a:spLocks noChangeArrowheads="1"/>
                </p:cNvSpPr>
                <p:nvPr/>
              </p:nvSpPr>
              <p:spPr bwMode="auto">
                <a:xfrm>
                  <a:off x="660" y="2014"/>
                  <a:ext cx="93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just"/>
                  <a:r>
                    <a:rPr lang="zh-CN" altLang="en-US" sz="2000" b="1">
                      <a:latin typeface="宋体" panose="02010600030101010101" pitchFamily="2" charset="-122"/>
                    </a:rPr>
                    <a:t>查明学习准备和不利因素</a:t>
                  </a:r>
                  <a:endParaRPr lang="zh-CN" altLang="en-US" sz="2000">
                    <a:latin typeface="宋体" panose="02010600030101010101" pitchFamily="2" charset="-122"/>
                    <a:cs typeface="Times New Roman" panose="02020603050405020304" pitchFamily="18" charset="0"/>
                  </a:endParaRPr>
                </a:p>
                <a:p>
                  <a:pPr algn="just" eaLnBrk="0" hangingPunct="0"/>
                  <a:endParaRPr lang="en-US" altLang="zh-CN" sz="2000">
                    <a:latin typeface="Times New Roman" panose="02020603050405020304" pitchFamily="18" charset="0"/>
                  </a:endParaRPr>
                </a:p>
              </p:txBody>
            </p:sp>
            <p:sp>
              <p:nvSpPr>
                <p:cNvPr id="161837" name="Rectangle 45"/>
                <p:cNvSpPr>
                  <a:spLocks noChangeArrowheads="1"/>
                </p:cNvSpPr>
                <p:nvPr/>
              </p:nvSpPr>
              <p:spPr bwMode="auto">
                <a:xfrm>
                  <a:off x="617" y="2014"/>
                  <a:ext cx="1022"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38" name="Group 46"/>
              <p:cNvGrpSpPr>
                <a:grpSpLocks/>
              </p:cNvGrpSpPr>
              <p:nvPr/>
            </p:nvGrpSpPr>
            <p:grpSpPr bwMode="auto">
              <a:xfrm>
                <a:off x="1639" y="2014"/>
                <a:ext cx="734" cy="518"/>
                <a:chOff x="1639" y="2014"/>
                <a:chExt cx="734" cy="518"/>
              </a:xfrm>
            </p:grpSpPr>
            <p:sp>
              <p:nvSpPr>
                <p:cNvPr id="161839" name="Rectangle 47"/>
                <p:cNvSpPr>
                  <a:spLocks noChangeArrowheads="1"/>
                </p:cNvSpPr>
                <p:nvPr/>
              </p:nvSpPr>
              <p:spPr bwMode="auto">
                <a:xfrm>
                  <a:off x="1682" y="2014"/>
                  <a:ext cx="64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t>确定学习效果</a:t>
                  </a:r>
                  <a:endParaRPr lang="zh-CN" altLang="en-US" sz="2000">
                    <a:latin typeface="宋体" panose="02010600030101010101" pitchFamily="2" charset="-122"/>
                  </a:endParaRPr>
                </a:p>
                <a:p>
                  <a:pPr algn="just" eaLnBrk="0" hangingPunct="0"/>
                  <a:endParaRPr lang="en-US" altLang="zh-CN" sz="2000">
                    <a:latin typeface="Times New Roman" panose="02020603050405020304" pitchFamily="18" charset="0"/>
                  </a:endParaRPr>
                </a:p>
              </p:txBody>
            </p:sp>
            <p:sp>
              <p:nvSpPr>
                <p:cNvPr id="161840" name="Rectangle 48"/>
                <p:cNvSpPr>
                  <a:spLocks noChangeArrowheads="1"/>
                </p:cNvSpPr>
                <p:nvPr/>
              </p:nvSpPr>
              <p:spPr bwMode="auto">
                <a:xfrm>
                  <a:off x="1639" y="2014"/>
                  <a:ext cx="734"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41" name="Group 49"/>
              <p:cNvGrpSpPr>
                <a:grpSpLocks/>
              </p:cNvGrpSpPr>
              <p:nvPr/>
            </p:nvGrpSpPr>
            <p:grpSpPr bwMode="auto">
              <a:xfrm>
                <a:off x="2373" y="2014"/>
                <a:ext cx="806" cy="518"/>
                <a:chOff x="2373" y="2014"/>
                <a:chExt cx="806" cy="518"/>
              </a:xfrm>
            </p:grpSpPr>
            <p:sp>
              <p:nvSpPr>
                <p:cNvPr id="161842" name="Rectangle 50"/>
                <p:cNvSpPr>
                  <a:spLocks noChangeArrowheads="1"/>
                </p:cNvSpPr>
                <p:nvPr/>
              </p:nvSpPr>
              <p:spPr bwMode="auto">
                <a:xfrm>
                  <a:off x="2416" y="2014"/>
                  <a:ext cx="72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t>评定学业成绩</a:t>
                  </a:r>
                  <a:endParaRPr lang="zh-CN" altLang="en-US" sz="2000">
                    <a:latin typeface="宋体" panose="02010600030101010101" pitchFamily="2" charset="-122"/>
                  </a:endParaRPr>
                </a:p>
                <a:p>
                  <a:pPr algn="just" eaLnBrk="0" hangingPunct="0"/>
                  <a:endParaRPr lang="en-US" altLang="zh-CN" sz="2000">
                    <a:latin typeface="Times New Roman" panose="02020603050405020304" pitchFamily="18" charset="0"/>
                  </a:endParaRPr>
                </a:p>
              </p:txBody>
            </p:sp>
            <p:sp>
              <p:nvSpPr>
                <p:cNvPr id="161843" name="Rectangle 51"/>
                <p:cNvSpPr>
                  <a:spLocks noChangeArrowheads="1"/>
                </p:cNvSpPr>
                <p:nvPr/>
              </p:nvSpPr>
              <p:spPr bwMode="auto">
                <a:xfrm>
                  <a:off x="2373" y="2014"/>
                  <a:ext cx="806"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44" name="Group 52"/>
              <p:cNvGrpSpPr>
                <a:grpSpLocks/>
              </p:cNvGrpSpPr>
              <p:nvPr/>
            </p:nvGrpSpPr>
            <p:grpSpPr bwMode="auto">
              <a:xfrm>
                <a:off x="0" y="2532"/>
                <a:ext cx="617" cy="748"/>
                <a:chOff x="0" y="2532"/>
                <a:chExt cx="617" cy="748"/>
              </a:xfrm>
            </p:grpSpPr>
            <p:sp>
              <p:nvSpPr>
                <p:cNvPr id="161845" name="Rectangle 53"/>
                <p:cNvSpPr>
                  <a:spLocks noChangeArrowheads="1"/>
                </p:cNvSpPr>
                <p:nvPr/>
              </p:nvSpPr>
              <p:spPr bwMode="auto">
                <a:xfrm>
                  <a:off x="43" y="2532"/>
                  <a:ext cx="531"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solidFill>
                        <a:srgbClr val="0033CC"/>
                      </a:solidFill>
                    </a:rPr>
                    <a:t>评价</a:t>
                  </a:r>
                </a:p>
                <a:p>
                  <a:pPr algn="just"/>
                  <a:r>
                    <a:rPr lang="zh-CN" altLang="en-US" sz="2000" b="1">
                      <a:solidFill>
                        <a:srgbClr val="0033CC"/>
                      </a:solidFill>
                    </a:rPr>
                    <a:t>方法</a:t>
                  </a:r>
                  <a:endParaRPr lang="zh-CN" altLang="en-US" sz="2000">
                    <a:solidFill>
                      <a:srgbClr val="0033CC"/>
                    </a:solidFill>
                    <a:latin typeface="宋体" panose="02010600030101010101" pitchFamily="2" charset="-122"/>
                  </a:endParaRPr>
                </a:p>
                <a:p>
                  <a:pPr algn="just" eaLnBrk="0" hangingPunct="0"/>
                  <a:endParaRPr lang="en-US" altLang="zh-CN" sz="2000">
                    <a:solidFill>
                      <a:srgbClr val="0033CC"/>
                    </a:solidFill>
                    <a:latin typeface="Times New Roman" panose="02020603050405020304" pitchFamily="18" charset="0"/>
                  </a:endParaRPr>
                </a:p>
              </p:txBody>
            </p:sp>
            <p:sp>
              <p:nvSpPr>
                <p:cNvPr id="161846" name="Rectangle 54"/>
                <p:cNvSpPr>
                  <a:spLocks noChangeArrowheads="1"/>
                </p:cNvSpPr>
                <p:nvPr/>
              </p:nvSpPr>
              <p:spPr bwMode="auto">
                <a:xfrm>
                  <a:off x="0" y="2532"/>
                  <a:ext cx="617" cy="74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47" name="Group 55"/>
              <p:cNvGrpSpPr>
                <a:grpSpLocks/>
              </p:cNvGrpSpPr>
              <p:nvPr/>
            </p:nvGrpSpPr>
            <p:grpSpPr bwMode="auto">
              <a:xfrm>
                <a:off x="617" y="2532"/>
                <a:ext cx="1022" cy="748"/>
                <a:chOff x="617" y="2532"/>
                <a:chExt cx="1022" cy="748"/>
              </a:xfrm>
            </p:grpSpPr>
            <p:sp>
              <p:nvSpPr>
                <p:cNvPr id="161848" name="Rectangle 56"/>
                <p:cNvSpPr>
                  <a:spLocks noChangeArrowheads="1"/>
                </p:cNvSpPr>
                <p:nvPr/>
              </p:nvSpPr>
              <p:spPr bwMode="auto">
                <a:xfrm>
                  <a:off x="660" y="2532"/>
                  <a:ext cx="936"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t>观察法、调查法、作业分析法、测验等</a:t>
                  </a:r>
                  <a:endParaRPr lang="zh-CN" altLang="en-US" sz="2000">
                    <a:latin typeface="宋体" panose="02010600030101010101" pitchFamily="2" charset="-122"/>
                  </a:endParaRPr>
                </a:p>
                <a:p>
                  <a:pPr algn="just" eaLnBrk="0" hangingPunct="0"/>
                  <a:endParaRPr lang="en-US" altLang="zh-CN" sz="2000">
                    <a:latin typeface="Times New Roman" panose="02020603050405020304" pitchFamily="18" charset="0"/>
                  </a:endParaRPr>
                </a:p>
              </p:txBody>
            </p:sp>
            <p:sp>
              <p:nvSpPr>
                <p:cNvPr id="161849" name="Rectangle 57"/>
                <p:cNvSpPr>
                  <a:spLocks noChangeArrowheads="1"/>
                </p:cNvSpPr>
                <p:nvPr/>
              </p:nvSpPr>
              <p:spPr bwMode="auto">
                <a:xfrm>
                  <a:off x="617" y="2532"/>
                  <a:ext cx="1022" cy="74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50" name="Group 58"/>
              <p:cNvGrpSpPr>
                <a:grpSpLocks/>
              </p:cNvGrpSpPr>
              <p:nvPr/>
            </p:nvGrpSpPr>
            <p:grpSpPr bwMode="auto">
              <a:xfrm>
                <a:off x="1639" y="2532"/>
                <a:ext cx="734" cy="748"/>
                <a:chOff x="1639" y="2532"/>
                <a:chExt cx="734" cy="748"/>
              </a:xfrm>
            </p:grpSpPr>
            <p:sp>
              <p:nvSpPr>
                <p:cNvPr id="161851" name="Rectangle 59"/>
                <p:cNvSpPr>
                  <a:spLocks noChangeArrowheads="1"/>
                </p:cNvSpPr>
                <p:nvPr/>
              </p:nvSpPr>
              <p:spPr bwMode="auto">
                <a:xfrm>
                  <a:off x="1682" y="2532"/>
                  <a:ext cx="648"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t>日常观察、作业、形成性测验等</a:t>
                  </a:r>
                  <a:endParaRPr lang="zh-CN" altLang="en-US" sz="2000">
                    <a:latin typeface="宋体" panose="02010600030101010101" pitchFamily="2" charset="-122"/>
                  </a:endParaRPr>
                </a:p>
                <a:p>
                  <a:pPr algn="just" eaLnBrk="0" hangingPunct="0"/>
                  <a:endParaRPr lang="en-US" altLang="zh-CN" sz="2000">
                    <a:latin typeface="Times New Roman" panose="02020603050405020304" pitchFamily="18" charset="0"/>
                  </a:endParaRPr>
                </a:p>
              </p:txBody>
            </p:sp>
            <p:sp>
              <p:nvSpPr>
                <p:cNvPr id="161852" name="Rectangle 60"/>
                <p:cNvSpPr>
                  <a:spLocks noChangeArrowheads="1"/>
                </p:cNvSpPr>
                <p:nvPr/>
              </p:nvSpPr>
              <p:spPr bwMode="auto">
                <a:xfrm>
                  <a:off x="1639" y="2532"/>
                  <a:ext cx="734" cy="74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nvGrpSpPr>
              <p:cNvPr id="161853" name="Group 61"/>
              <p:cNvGrpSpPr>
                <a:grpSpLocks/>
              </p:cNvGrpSpPr>
              <p:nvPr/>
            </p:nvGrpSpPr>
            <p:grpSpPr bwMode="auto">
              <a:xfrm>
                <a:off x="2373" y="2532"/>
                <a:ext cx="806" cy="748"/>
                <a:chOff x="2373" y="2532"/>
                <a:chExt cx="806" cy="748"/>
              </a:xfrm>
            </p:grpSpPr>
            <p:sp>
              <p:nvSpPr>
                <p:cNvPr id="161854" name="Rectangle 62"/>
                <p:cNvSpPr>
                  <a:spLocks noChangeArrowheads="1"/>
                </p:cNvSpPr>
                <p:nvPr/>
              </p:nvSpPr>
              <p:spPr bwMode="auto">
                <a:xfrm>
                  <a:off x="2416" y="2532"/>
                  <a:ext cx="720"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1pPr>
                  <a:lvl2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2pPr>
                  <a:lvl3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3pPr>
                  <a:lvl4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4pPr>
                  <a:lvl5pPr>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tabLst>
                      <a:tab pos="228600" algn="ctr"/>
                      <a:tab pos="457200" algn="ctr"/>
                      <a:tab pos="1782763" algn="ctr"/>
                      <a:tab pos="2636838" algn="ctr"/>
                    </a:tabLst>
                    <a:defRPr>
                      <a:solidFill>
                        <a:schemeClr val="tx1"/>
                      </a:solidFill>
                      <a:latin typeface="Arial" panose="020B0604020202020204" pitchFamily="34" charset="0"/>
                      <a:ea typeface="宋体" panose="02010600030101010101" pitchFamily="2" charset="-122"/>
                    </a:defRPr>
                  </a:lvl9pPr>
                </a:lstStyle>
                <a:p>
                  <a:pPr algn="just"/>
                  <a:r>
                    <a:rPr lang="zh-CN" altLang="en-US" sz="2000" b="1"/>
                    <a:t>考试或考查</a:t>
                  </a:r>
                  <a:endParaRPr lang="zh-CN" altLang="en-US" sz="2000">
                    <a:latin typeface="宋体" panose="02010600030101010101" pitchFamily="2" charset="-122"/>
                  </a:endParaRPr>
                </a:p>
                <a:p>
                  <a:pPr algn="just" eaLnBrk="0" hangingPunct="0"/>
                  <a:endParaRPr lang="en-US" altLang="zh-CN" sz="2000">
                    <a:latin typeface="Times New Roman" panose="02020603050405020304" pitchFamily="18" charset="0"/>
                  </a:endParaRPr>
                </a:p>
              </p:txBody>
            </p:sp>
            <p:sp>
              <p:nvSpPr>
                <p:cNvPr id="161855" name="Rectangle 63"/>
                <p:cNvSpPr>
                  <a:spLocks noChangeArrowheads="1"/>
                </p:cNvSpPr>
                <p:nvPr/>
              </p:nvSpPr>
              <p:spPr bwMode="auto">
                <a:xfrm>
                  <a:off x="2373" y="2532"/>
                  <a:ext cx="806" cy="74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grpSp>
        <p:sp>
          <p:nvSpPr>
            <p:cNvPr id="161856" name="Rectangle 64"/>
            <p:cNvSpPr>
              <a:spLocks noChangeArrowheads="1"/>
            </p:cNvSpPr>
            <p:nvPr/>
          </p:nvSpPr>
          <p:spPr bwMode="auto">
            <a:xfrm>
              <a:off x="-2" y="-2"/>
              <a:ext cx="3183" cy="3284"/>
            </a:xfrm>
            <a:prstGeom prst="rect">
              <a:avLst/>
            </a:prstGeom>
            <a:noFill/>
            <a:ln w="635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spTree>
    <p:extLst>
      <p:ext uri="{BB962C8B-B14F-4D97-AF65-F5344CB8AC3E}">
        <p14:creationId xmlns:p14="http://schemas.microsoft.com/office/powerpoint/2010/main" val="2613578639"/>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二、学生评价方法</a:t>
            </a:r>
            <a:br>
              <a:rPr lang="zh-CN" altLang="zh-CN" dirty="0" smtClean="0"/>
            </a:br>
            <a:endParaRPr lang="zh-CN" altLang="en-US" dirty="0"/>
          </a:p>
        </p:txBody>
      </p:sp>
      <p:sp>
        <p:nvSpPr>
          <p:cNvPr id="3" name="内容占位符 2"/>
          <p:cNvSpPr>
            <a:spLocks noGrp="1"/>
          </p:cNvSpPr>
          <p:nvPr>
            <p:ph idx="1"/>
          </p:nvPr>
        </p:nvSpPr>
        <p:spPr/>
        <p:txBody>
          <a:bodyPr>
            <a:normAutofit fontScale="92500"/>
          </a:bodyPr>
          <a:lstStyle/>
          <a:p>
            <a:r>
              <a:rPr lang="zh-CN" altLang="zh-CN" dirty="0" smtClean="0"/>
              <a:t>学生学习评价的方法</a:t>
            </a:r>
          </a:p>
          <a:p>
            <a:r>
              <a:rPr lang="zh-CN" altLang="zh-CN" dirty="0" smtClean="0"/>
              <a:t>（一）研讨评价法。把学生在班组参与和课堂讨论中的表现情况作为学生学习成绩评定的一部分。</a:t>
            </a:r>
          </a:p>
          <a:p>
            <a:r>
              <a:rPr lang="zh-CN" altLang="zh-CN" dirty="0" smtClean="0"/>
              <a:t>（二）专题作业评价法。让学生用调查报告、研究论文的形式完成专题作业，作为学生学习成绩评定的一部分加以评价。</a:t>
            </a:r>
          </a:p>
          <a:p>
            <a:r>
              <a:rPr lang="zh-CN" altLang="zh-CN" dirty="0" smtClean="0"/>
              <a:t>（三）观察评价法。教师通过有目的、有计划地对学生在学习中的日常观察所得信息进行质量评价。</a:t>
            </a:r>
          </a:p>
          <a:p>
            <a:r>
              <a:rPr lang="zh-CN" altLang="zh-CN" dirty="0" smtClean="0"/>
              <a:t>（四）</a:t>
            </a:r>
            <a:r>
              <a:rPr lang="zh-CN" altLang="zh-CN" dirty="0" smtClean="0">
                <a:solidFill>
                  <a:srgbClr val="00B0F0"/>
                </a:solidFill>
              </a:rPr>
              <a:t>知行综合评价法。</a:t>
            </a:r>
            <a:r>
              <a:rPr lang="zh-CN" altLang="zh-CN" dirty="0" smtClean="0"/>
              <a:t>是对学生掌握知识的情况和成长行为落实情况的综合评价，分为知识考查和行为考察两大部分。</a:t>
            </a:r>
          </a:p>
          <a:p>
            <a:r>
              <a:rPr lang="zh-CN" altLang="zh-CN" dirty="0" smtClean="0"/>
              <a:t>以上无论何种评价方法，都要体现教师评价与学生自评相结合的原则。</a:t>
            </a:r>
          </a:p>
          <a:p>
            <a:endParaRPr lang="zh-CN" altLang="en-US" dirty="0"/>
          </a:p>
        </p:txBody>
      </p:sp>
    </p:spTree>
    <p:extLst>
      <p:ext uri="{BB962C8B-B14F-4D97-AF65-F5344CB8AC3E}">
        <p14:creationId xmlns:p14="http://schemas.microsoft.com/office/powerpoint/2010/main" val="1593434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（二）依据教学评价标准进行分类</a:t>
            </a:r>
            <a:br>
              <a:rPr lang="zh-CN" altLang="en-US" dirty="0"/>
            </a:br>
            <a:endParaRPr lang="zh-CN" altLang="en-US" dirty="0"/>
          </a:p>
        </p:txBody>
      </p:sp>
      <p:sp>
        <p:nvSpPr>
          <p:cNvPr id="3" name="内容占位符 2"/>
          <p:cNvSpPr>
            <a:spLocks noGrp="1"/>
          </p:cNvSpPr>
          <p:nvPr>
            <p:ph idx="1"/>
          </p:nvPr>
        </p:nvSpPr>
        <p:spPr/>
        <p:txBody>
          <a:bodyPr/>
          <a:lstStyle/>
          <a:p>
            <a:r>
              <a:rPr lang="zh-CN" altLang="en-US" dirty="0" smtClean="0"/>
              <a:t>可</a:t>
            </a:r>
            <a:r>
              <a:rPr lang="zh-CN" altLang="en-US" dirty="0"/>
              <a:t>分为相对性评价、决定性评价和个体内差异</a:t>
            </a:r>
            <a:r>
              <a:rPr lang="zh-CN" altLang="en-US" dirty="0" smtClean="0"/>
              <a:t>评价</a:t>
            </a:r>
            <a:endParaRPr lang="en-US" altLang="zh-CN" dirty="0" smtClean="0"/>
          </a:p>
          <a:p>
            <a:endParaRPr lang="zh-CN" altLang="en-US" dirty="0"/>
          </a:p>
          <a:p>
            <a:r>
              <a:rPr lang="zh-CN" altLang="en-US" b="1" dirty="0"/>
              <a:t>相对性评价</a:t>
            </a:r>
            <a:r>
              <a:rPr lang="zh-CN" altLang="en-US" dirty="0"/>
              <a:t>以评价对象群体的</a:t>
            </a:r>
            <a:r>
              <a:rPr lang="zh-CN" altLang="en-US" dirty="0">
                <a:solidFill>
                  <a:schemeClr val="accent1">
                    <a:lumMod val="75000"/>
                  </a:schemeClr>
                </a:solidFill>
              </a:rPr>
              <a:t>整体水平</a:t>
            </a:r>
            <a:r>
              <a:rPr lang="zh-CN" altLang="en-US" dirty="0"/>
              <a:t>作为</a:t>
            </a:r>
            <a:r>
              <a:rPr lang="zh-CN" altLang="en-US" dirty="0">
                <a:solidFill>
                  <a:schemeClr val="accent1">
                    <a:lumMod val="75000"/>
                  </a:schemeClr>
                </a:solidFill>
              </a:rPr>
              <a:t>参照系数</a:t>
            </a:r>
            <a:r>
              <a:rPr lang="zh-CN" altLang="en-US" dirty="0"/>
              <a:t>确定评价标准，然后以此标准通过评价过程来评定</a:t>
            </a:r>
            <a:r>
              <a:rPr lang="zh-CN" altLang="en-US" dirty="0">
                <a:solidFill>
                  <a:schemeClr val="accent1">
                    <a:lumMod val="75000"/>
                  </a:schemeClr>
                </a:solidFill>
              </a:rPr>
              <a:t>每一个</a:t>
            </a:r>
            <a:r>
              <a:rPr lang="zh-CN" altLang="en-US" dirty="0"/>
              <a:t>评价对象在整体中的相对位置，可用于了解一定范围内学生的学习差异情况。</a:t>
            </a:r>
          </a:p>
          <a:p>
            <a:r>
              <a:rPr lang="zh-CN" altLang="en-US" b="1" dirty="0"/>
              <a:t>决定性评价</a:t>
            </a:r>
            <a:r>
              <a:rPr lang="zh-CN" altLang="en-US" dirty="0"/>
              <a:t>是在评价对象</a:t>
            </a:r>
            <a:r>
              <a:rPr lang="zh-CN" altLang="en-US" dirty="0">
                <a:solidFill>
                  <a:schemeClr val="accent1">
                    <a:lumMod val="75000"/>
                  </a:schemeClr>
                </a:solidFill>
              </a:rPr>
              <a:t>群体之外</a:t>
            </a:r>
            <a:r>
              <a:rPr lang="zh-CN" altLang="en-US" dirty="0"/>
              <a:t>，以一定客观的、标准化的目标为评价标准的教学评价形式，如会考。</a:t>
            </a:r>
          </a:p>
          <a:p>
            <a:r>
              <a:rPr lang="zh-CN" altLang="en-US" b="1" dirty="0"/>
              <a:t>个体内差异评价</a:t>
            </a:r>
            <a:r>
              <a:rPr lang="zh-CN" altLang="en-US" dirty="0"/>
              <a:t>是以个体的</a:t>
            </a:r>
            <a:r>
              <a:rPr lang="zh-CN" altLang="en-US" b="1" dirty="0"/>
              <a:t>自身情况</a:t>
            </a:r>
            <a:r>
              <a:rPr lang="zh-CN" altLang="en-US" dirty="0"/>
              <a:t>为</a:t>
            </a:r>
            <a:r>
              <a:rPr lang="zh-CN" altLang="en-US" b="1" dirty="0">
                <a:solidFill>
                  <a:schemeClr val="accent1">
                    <a:lumMod val="75000"/>
                  </a:schemeClr>
                </a:solidFill>
              </a:rPr>
              <a:t>参照系数</a:t>
            </a:r>
            <a:r>
              <a:rPr lang="zh-CN" altLang="en-US" dirty="0"/>
              <a:t>，把每一评价对象的</a:t>
            </a:r>
            <a:r>
              <a:rPr lang="zh-CN" altLang="en-US" dirty="0">
                <a:solidFill>
                  <a:schemeClr val="accent1">
                    <a:lumMod val="75000"/>
                  </a:schemeClr>
                </a:solidFill>
              </a:rPr>
              <a:t>过去与现在</a:t>
            </a:r>
            <a:r>
              <a:rPr lang="zh-CN" altLang="en-US" dirty="0"/>
              <a:t>进行比较，或把个人的</a:t>
            </a:r>
            <a:r>
              <a:rPr lang="zh-CN" altLang="en-US" dirty="0">
                <a:solidFill>
                  <a:schemeClr val="accent1">
                    <a:lumMod val="75000"/>
                  </a:schemeClr>
                </a:solidFill>
              </a:rPr>
              <a:t>某些侧面</a:t>
            </a:r>
            <a:r>
              <a:rPr lang="zh-CN" altLang="en-US" b="1" dirty="0"/>
              <a:t>相互进行比较</a:t>
            </a:r>
            <a:r>
              <a:rPr lang="zh-CN" altLang="en-US" dirty="0"/>
              <a:t>。</a:t>
            </a:r>
          </a:p>
          <a:p>
            <a:endParaRPr lang="zh-CN" altLang="en-US" dirty="0"/>
          </a:p>
        </p:txBody>
      </p:sp>
    </p:spTree>
    <p:extLst>
      <p:ext uri="{BB962C8B-B14F-4D97-AF65-F5344CB8AC3E}">
        <p14:creationId xmlns:p14="http://schemas.microsoft.com/office/powerpoint/2010/main" val="278809952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6253</Words>
  <Application>Microsoft Office PowerPoint</Application>
  <PresentationFormat>自定义</PresentationFormat>
  <Paragraphs>493</Paragraphs>
  <Slides>80</Slides>
  <Notes>1</Notes>
  <HiddenSlides>0</HiddenSlides>
  <MMClips>0</MMClips>
  <ScaleCrop>false</ScaleCrop>
  <HeadingPairs>
    <vt:vector size="4" baseType="variant">
      <vt:variant>
        <vt:lpstr>主题</vt:lpstr>
      </vt:variant>
      <vt:variant>
        <vt:i4>2</vt:i4>
      </vt:variant>
      <vt:variant>
        <vt:lpstr>幻灯片标题</vt:lpstr>
      </vt:variant>
      <vt:variant>
        <vt:i4>80</vt:i4>
      </vt:variant>
    </vt:vector>
  </HeadingPairs>
  <TitlesOfParts>
    <vt:vector size="82" baseType="lpstr">
      <vt:lpstr>Office 主题</vt:lpstr>
      <vt:lpstr>Pixel</vt:lpstr>
      <vt:lpstr>第六章   评价概论</vt:lpstr>
      <vt:lpstr>  本章概览</vt:lpstr>
      <vt:lpstr>  知识点一 内容提要</vt:lpstr>
      <vt:lpstr>知识点一 教学评价概述 </vt:lpstr>
      <vt:lpstr>二、教学评价的对象 </vt:lpstr>
      <vt:lpstr>三、教学评价的分类 </vt:lpstr>
      <vt:lpstr>      思   考？？</vt:lpstr>
      <vt:lpstr>PowerPoint 演示文稿</vt:lpstr>
      <vt:lpstr>（二）依据教学评价标准进行分类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举例 教学评价（测验）方案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六、教学评价中存在的主要问题 </vt:lpstr>
      <vt:lpstr>知识点二、素质教育视角下的教学评价</vt:lpstr>
      <vt:lpstr>PowerPoint 演示文稿</vt:lpstr>
      <vt:lpstr>PowerPoint 演示文稿</vt:lpstr>
      <vt:lpstr>PowerPoint 演示文稿</vt:lpstr>
      <vt:lpstr>知识点三  课程评价方式的新发展</vt:lpstr>
      <vt:lpstr>1、什么是档案袋评价 </vt:lpstr>
      <vt:lpstr>PowerPoint 演示文稿</vt:lpstr>
      <vt:lpstr>PowerPoint 演示文稿</vt:lpstr>
      <vt:lpstr>PowerPoint 演示文稿</vt:lpstr>
      <vt:lpstr>PowerPoint 演示文稿</vt:lpstr>
      <vt:lpstr>3、档案袋评价的优势 </vt:lpstr>
      <vt:lpstr>PowerPoint 演示文稿</vt:lpstr>
      <vt:lpstr>4、档案袋评价的局限性 </vt:lpstr>
      <vt:lpstr>PowerPoint 演示文稿</vt:lpstr>
      <vt:lpstr>拓展</vt:lpstr>
      <vt:lpstr>确立目标 </vt:lpstr>
      <vt:lpstr>     实施过程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我的建议 </vt:lpstr>
      <vt:lpstr>PowerPoint 演示文稿</vt:lpstr>
      <vt:lpstr>PowerPoint 演示文稿</vt:lpstr>
      <vt:lpstr>PowerPoint 演示文稿</vt:lpstr>
      <vt:lpstr>对于自我反省的思考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拓展      多元智能评价体系</vt:lpstr>
      <vt:lpstr>      关于多元智能理论</vt:lpstr>
      <vt:lpstr>   多元智能评价的功能</vt:lpstr>
      <vt:lpstr>    多元智能的评价原则</vt:lpstr>
      <vt:lpstr>多元智能评价的主要类型</vt:lpstr>
      <vt:lpstr>            评价的主要形式</vt:lpstr>
      <vt:lpstr>知识点四 政治学科教学评价形式和方法 </vt:lpstr>
      <vt:lpstr>（二）教师的教学评价形式 </vt:lpstr>
      <vt:lpstr>二、学生评价方法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第五章  思想政治学科评价论 </dc:title>
  <dc:creator>Windows</dc:creator>
  <cp:lastModifiedBy>Weiwei</cp:lastModifiedBy>
  <cp:revision>28</cp:revision>
  <dcterms:created xsi:type="dcterms:W3CDTF">2017-04-17T13:44:32Z</dcterms:created>
  <dcterms:modified xsi:type="dcterms:W3CDTF">2017-07-30T09:49:30Z</dcterms:modified>
</cp:coreProperties>
</file>